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310" r:id="rId2"/>
    <p:sldId id="315" r:id="rId3"/>
    <p:sldId id="296" r:id="rId4"/>
    <p:sldId id="332" r:id="rId5"/>
    <p:sldId id="316" r:id="rId6"/>
    <p:sldId id="313" r:id="rId7"/>
    <p:sldId id="312" r:id="rId8"/>
    <p:sldId id="314" r:id="rId9"/>
    <p:sldId id="320" r:id="rId10"/>
    <p:sldId id="317" r:id="rId11"/>
    <p:sldId id="318" r:id="rId12"/>
    <p:sldId id="319" r:id="rId13"/>
    <p:sldId id="321" r:id="rId14"/>
    <p:sldId id="322" r:id="rId15"/>
    <p:sldId id="323" r:id="rId16"/>
    <p:sldId id="325" r:id="rId17"/>
    <p:sldId id="324" r:id="rId18"/>
    <p:sldId id="326" r:id="rId19"/>
    <p:sldId id="327" r:id="rId20"/>
    <p:sldId id="328" r:id="rId21"/>
    <p:sldId id="330" r:id="rId22"/>
    <p:sldId id="331" r:id="rId23"/>
    <p:sldId id="329" r:id="rId24"/>
    <p:sldId id="259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clrMru>
    <a:srgbClr val="18547F"/>
    <a:srgbClr val="FFACD5"/>
    <a:srgbClr val="FFBD22"/>
    <a:srgbClr val="0D235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9125" autoAdjust="0"/>
  </p:normalViewPr>
  <p:slideViewPr>
    <p:cSldViewPr snapToGrid="0" snapToObjects="1">
      <p:cViewPr>
        <p:scale>
          <a:sx n="100" d="100"/>
          <a:sy n="100" d="100"/>
        </p:scale>
        <p:origin x="-29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453178-BF2E-0C44-ADE5-B6834798C73A}" type="datetimeFigureOut">
              <a:rPr lang="en-US" smtClean="0"/>
              <a:pPr/>
              <a:t>12/17/2013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DE2A12-1A5A-CA4C-976A-F33311F14B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518309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BE2513-F4AA-7F43-A017-62645AE57672}" type="datetimeFigureOut">
              <a:rPr lang="en-US" smtClean="0"/>
              <a:pPr/>
              <a:t>12/17/2013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58609C-2208-1C41-A4A6-C867C59D91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202764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0004B-3150-CD4B-8564-56CCD609EAB3}" type="datetimeFigureOut">
              <a:rPr lang="en-US" smtClean="0"/>
              <a:pPr/>
              <a:t>12/17/2013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9DD3A-C71D-A142-8205-766C0263F0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32282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0004B-3150-CD4B-8564-56CCD609EAB3}" type="datetimeFigureOut">
              <a:rPr lang="en-US" smtClean="0"/>
              <a:pPr/>
              <a:t>12/17/2013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9DD3A-C71D-A142-8205-766C0263F0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49600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0004B-3150-CD4B-8564-56CCD609EAB3}" type="datetimeFigureOut">
              <a:rPr lang="en-US" smtClean="0"/>
              <a:pPr/>
              <a:t>12/17/2013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9DD3A-C71D-A142-8205-766C0263F0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52874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0004B-3150-CD4B-8564-56CCD609EAB3}" type="datetimeFigureOut">
              <a:rPr lang="en-US" smtClean="0"/>
              <a:pPr/>
              <a:t>12/17/2013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9DD3A-C71D-A142-8205-766C0263F0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10523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0004B-3150-CD4B-8564-56CCD609EAB3}" type="datetimeFigureOut">
              <a:rPr lang="en-US" smtClean="0"/>
              <a:pPr/>
              <a:t>12/17/2013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9DD3A-C71D-A142-8205-766C0263F0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25715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0004B-3150-CD4B-8564-56CCD609EAB3}" type="datetimeFigureOut">
              <a:rPr lang="en-US" smtClean="0"/>
              <a:pPr/>
              <a:t>12/17/2013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9DD3A-C71D-A142-8205-766C0263F0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01638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0004B-3150-CD4B-8564-56CCD609EAB3}" type="datetimeFigureOut">
              <a:rPr lang="en-US" smtClean="0"/>
              <a:pPr/>
              <a:t>12/17/2013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9DD3A-C71D-A142-8205-766C0263F0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87044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0004B-3150-CD4B-8564-56CCD609EAB3}" type="datetimeFigureOut">
              <a:rPr lang="en-US" smtClean="0"/>
              <a:pPr/>
              <a:t>12/17/2013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9DD3A-C71D-A142-8205-766C0263F0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96683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0004B-3150-CD4B-8564-56CCD609EAB3}" type="datetimeFigureOut">
              <a:rPr lang="en-US" smtClean="0"/>
              <a:pPr/>
              <a:t>12/17/2013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9DD3A-C71D-A142-8205-766C0263F0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17389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0004B-3150-CD4B-8564-56CCD609EAB3}" type="datetimeFigureOut">
              <a:rPr lang="en-US" smtClean="0"/>
              <a:pPr/>
              <a:t>12/17/2013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9DD3A-C71D-A142-8205-766C0263F0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1497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0004B-3150-CD4B-8564-56CCD609EAB3}" type="datetimeFigureOut">
              <a:rPr lang="en-US" smtClean="0"/>
              <a:pPr/>
              <a:t>12/17/2013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9DD3A-C71D-A142-8205-766C0263F0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21703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80004B-3150-CD4B-8564-56CCD609EAB3}" type="datetimeFigureOut">
              <a:rPr lang="en-US" smtClean="0"/>
              <a:pPr/>
              <a:t>12/17/2013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29DD3A-C71D-A142-8205-766C0263F0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66444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5200" y="787400"/>
            <a:ext cx="5219700" cy="1092200"/>
          </a:xfrm>
        </p:spPr>
        <p:txBody>
          <a:bodyPr>
            <a:normAutofit fontScale="90000"/>
          </a:bodyPr>
          <a:lstStyle/>
          <a:p>
            <a:pPr algn="l">
              <a:spcBef>
                <a:spcPts val="0"/>
              </a:spcBef>
            </a:pPr>
            <a:r>
              <a:rPr lang="en-US" sz="3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/>
            </a:r>
            <a:br>
              <a:rPr lang="en-US" sz="3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</a:br>
            <a:r>
              <a:rPr lang="en-US" sz="31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/>
            </a:r>
            <a:br>
              <a:rPr lang="en-US" sz="31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</a:br>
            <a:r>
              <a:rPr lang="en-US" sz="3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/>
            </a:r>
            <a:br>
              <a:rPr lang="en-US" sz="3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</a:br>
            <a:r>
              <a:rPr lang="en-US" sz="31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drug policy </a:t>
            </a:r>
            <a:r>
              <a:rPr lang="en-US" sz="3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/>
            </a:r>
            <a:br>
              <a:rPr lang="en-US" sz="3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</a:br>
            <a:r>
              <a:rPr lang="en-US" sz="3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fit for purpose</a:t>
            </a:r>
            <a:r>
              <a:rPr lang="en-US" sz="31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/>
            </a:r>
            <a:br>
              <a:rPr lang="en-US" sz="31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</a:br>
            <a:r>
              <a:rPr lang="en-US" sz="31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/>
            </a:r>
            <a:br>
              <a:rPr lang="en-US" sz="31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</a:br>
            <a:r>
              <a:rPr lang="en-US" sz="3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ahoma"/>
                <a:cs typeface="Tahoma"/>
              </a:rPr>
              <a:t/>
            </a:r>
            <a:br>
              <a:rPr lang="en-US" sz="3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ahoma"/>
                <a:cs typeface="Tahoma"/>
              </a:rPr>
            </a:br>
            <a:endParaRPr lang="en-US" sz="3100" dirty="0">
              <a:solidFill>
                <a:schemeClr val="tx1">
                  <a:lumMod val="50000"/>
                  <a:lumOff val="50000"/>
                </a:schemeClr>
              </a:solidFill>
              <a:latin typeface="Tahoma"/>
              <a:cs typeface="Tahoma"/>
            </a:endParaRPr>
          </a:p>
        </p:txBody>
      </p:sp>
      <p:pic>
        <p:nvPicPr>
          <p:cNvPr id="287" name="Picture 28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44900" y="2408238"/>
            <a:ext cx="2794000" cy="1795462"/>
          </a:xfrm>
          <a:prstGeom prst="rect">
            <a:avLst/>
          </a:prstGeom>
          <a:noFill/>
          <a:ln>
            <a:noFill/>
          </a:ln>
        </p:spPr>
      </p:pic>
      <p:pic>
        <p:nvPicPr>
          <p:cNvPr id="288" name="Picture 28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97300" y="2560638"/>
            <a:ext cx="2794000" cy="1795462"/>
          </a:xfrm>
          <a:prstGeom prst="rect">
            <a:avLst/>
          </a:prstGeom>
          <a:noFill/>
          <a:ln>
            <a:noFill/>
          </a:ln>
        </p:spPr>
      </p:pic>
      <p:pic>
        <p:nvPicPr>
          <p:cNvPr id="289" name="Picture 288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49700" y="2713038"/>
            <a:ext cx="2794000" cy="1795462"/>
          </a:xfrm>
          <a:prstGeom prst="rect">
            <a:avLst/>
          </a:prstGeom>
          <a:noFill/>
          <a:ln>
            <a:noFill/>
          </a:ln>
        </p:spPr>
      </p:pic>
      <p:pic>
        <p:nvPicPr>
          <p:cNvPr id="290" name="Picture 289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02100" y="2865438"/>
            <a:ext cx="2794000" cy="1795462"/>
          </a:xfrm>
          <a:prstGeom prst="rect">
            <a:avLst/>
          </a:prstGeom>
          <a:noFill/>
          <a:ln>
            <a:noFill/>
          </a:ln>
        </p:spPr>
      </p:pic>
      <p:pic>
        <p:nvPicPr>
          <p:cNvPr id="291" name="Picture 290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54500" y="3017838"/>
            <a:ext cx="2794000" cy="1795462"/>
          </a:xfrm>
          <a:prstGeom prst="rect">
            <a:avLst/>
          </a:prstGeom>
          <a:noFill/>
          <a:ln>
            <a:noFill/>
          </a:ln>
        </p:spPr>
      </p:pic>
      <p:pic>
        <p:nvPicPr>
          <p:cNvPr id="292" name="Picture 29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06900" y="3170238"/>
            <a:ext cx="2794000" cy="1795462"/>
          </a:xfrm>
          <a:prstGeom prst="rect">
            <a:avLst/>
          </a:prstGeom>
          <a:noFill/>
          <a:ln>
            <a:noFill/>
          </a:ln>
        </p:spPr>
      </p:pic>
      <p:pic>
        <p:nvPicPr>
          <p:cNvPr id="293" name="Picture 29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59300" y="3322638"/>
            <a:ext cx="2794000" cy="1795462"/>
          </a:xfrm>
          <a:prstGeom prst="rect">
            <a:avLst/>
          </a:prstGeom>
          <a:noFill/>
          <a:ln>
            <a:noFill/>
          </a:ln>
        </p:spPr>
      </p:pic>
      <p:pic>
        <p:nvPicPr>
          <p:cNvPr id="294" name="Picture 29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11700" y="3475038"/>
            <a:ext cx="2794000" cy="1795462"/>
          </a:xfrm>
          <a:prstGeom prst="rect">
            <a:avLst/>
          </a:prstGeom>
          <a:noFill/>
          <a:ln>
            <a:noFill/>
          </a:ln>
        </p:spPr>
      </p:pic>
      <p:pic>
        <p:nvPicPr>
          <p:cNvPr id="295" name="Picture 29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64100" y="3627438"/>
            <a:ext cx="2794000" cy="1795462"/>
          </a:xfrm>
          <a:prstGeom prst="rect">
            <a:avLst/>
          </a:prstGeom>
          <a:noFill/>
          <a:ln>
            <a:noFill/>
          </a:ln>
        </p:spPr>
      </p:pic>
      <p:pic>
        <p:nvPicPr>
          <p:cNvPr id="296" name="Picture 29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16500" y="3779838"/>
            <a:ext cx="2794000" cy="1795462"/>
          </a:xfrm>
          <a:prstGeom prst="rect">
            <a:avLst/>
          </a:prstGeom>
          <a:noFill/>
          <a:ln>
            <a:noFill/>
          </a:ln>
        </p:spPr>
      </p:pic>
      <p:pic>
        <p:nvPicPr>
          <p:cNvPr id="297" name="Picture 29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68900" y="3932238"/>
            <a:ext cx="2794000" cy="1795462"/>
          </a:xfrm>
          <a:prstGeom prst="rect">
            <a:avLst/>
          </a:prstGeom>
          <a:noFill/>
          <a:ln>
            <a:noFill/>
          </a:ln>
        </p:spPr>
      </p:pic>
      <p:pic>
        <p:nvPicPr>
          <p:cNvPr id="298" name="Picture 29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21300" y="4084638"/>
            <a:ext cx="2794000" cy="1795462"/>
          </a:xfrm>
          <a:prstGeom prst="rect">
            <a:avLst/>
          </a:prstGeom>
          <a:noFill/>
          <a:ln>
            <a:noFill/>
          </a:ln>
        </p:spPr>
      </p:pic>
      <p:pic>
        <p:nvPicPr>
          <p:cNvPr id="299" name="Picture 298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73700" y="4237038"/>
            <a:ext cx="2794000" cy="1795462"/>
          </a:xfrm>
          <a:prstGeom prst="rect">
            <a:avLst/>
          </a:prstGeom>
          <a:noFill/>
          <a:ln>
            <a:noFill/>
          </a:ln>
        </p:spPr>
      </p:pic>
      <p:pic>
        <p:nvPicPr>
          <p:cNvPr id="300" name="Picture 299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26100" y="4389438"/>
            <a:ext cx="2794000" cy="1795462"/>
          </a:xfrm>
          <a:prstGeom prst="rect">
            <a:avLst/>
          </a:prstGeom>
          <a:noFill/>
          <a:ln>
            <a:noFill/>
          </a:ln>
        </p:spPr>
      </p:pic>
      <p:pic>
        <p:nvPicPr>
          <p:cNvPr id="301" name="Picture 300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78500" y="4541838"/>
            <a:ext cx="2794000" cy="1795462"/>
          </a:xfrm>
          <a:prstGeom prst="rect">
            <a:avLst/>
          </a:prstGeom>
          <a:noFill/>
          <a:ln>
            <a:noFill/>
          </a:ln>
        </p:spPr>
      </p:pic>
      <p:sp>
        <p:nvSpPr>
          <p:cNvPr id="305" name="TextBox 304"/>
          <p:cNvSpPr txBox="1"/>
          <p:nvPr/>
        </p:nvSpPr>
        <p:spPr>
          <a:xfrm>
            <a:off x="5778500" y="6489700"/>
            <a:ext cx="3225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  <a:latin typeface="Helvetica"/>
                <a:cs typeface="Helvetica"/>
              </a:rPr>
              <a:t> </a:t>
            </a:r>
            <a:r>
              <a:rPr lang="en-US" sz="1500" dirty="0" smtClean="0">
                <a:solidFill>
                  <a:srgbClr val="FF0000"/>
                </a:solidFill>
                <a:latin typeface="Tahoma"/>
                <a:cs typeface="Tahoma"/>
              </a:rPr>
              <a:t>G e o f f r e y  </a:t>
            </a:r>
            <a:r>
              <a:rPr lang="en-US" sz="1500" b="1" dirty="0" smtClean="0">
                <a:solidFill>
                  <a:srgbClr val="FF0000"/>
                </a:solidFill>
                <a:latin typeface="Tahoma"/>
                <a:cs typeface="Tahoma"/>
              </a:rPr>
              <a:t>M O </a:t>
            </a:r>
            <a:r>
              <a:rPr lang="en-US" sz="1500" b="1" dirty="0">
                <a:solidFill>
                  <a:srgbClr val="FF0000"/>
                </a:solidFill>
                <a:latin typeface="Tahoma"/>
                <a:cs typeface="Tahoma"/>
              </a:rPr>
              <a:t>N</a:t>
            </a:r>
            <a:r>
              <a:rPr lang="en-US" sz="1500" b="1" dirty="0" smtClean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lang="en-US" sz="1500" b="1" dirty="0">
                <a:solidFill>
                  <a:srgbClr val="FF0000"/>
                </a:solidFill>
                <a:latin typeface="Tahoma"/>
                <a:cs typeface="Tahoma"/>
              </a:rPr>
              <a:t>A</a:t>
            </a:r>
            <a:r>
              <a:rPr lang="en-US" sz="1500" b="1" dirty="0" smtClean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lang="en-US" sz="1500" b="1" dirty="0">
                <a:solidFill>
                  <a:srgbClr val="FF0000"/>
                </a:solidFill>
                <a:latin typeface="Tahoma"/>
                <a:cs typeface="Tahoma"/>
              </a:rPr>
              <a:t>G</a:t>
            </a:r>
            <a:r>
              <a:rPr lang="en-US" sz="1500" b="1" dirty="0" smtClean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lang="en-US" sz="1500" b="1" dirty="0">
                <a:solidFill>
                  <a:srgbClr val="FF0000"/>
                </a:solidFill>
                <a:latin typeface="Tahoma"/>
                <a:cs typeface="Tahoma"/>
              </a:rPr>
              <a:t>H</a:t>
            </a:r>
            <a:r>
              <a:rPr lang="en-US" sz="1500" b="1" dirty="0" smtClean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lang="en-US" sz="1500" b="1" dirty="0">
                <a:solidFill>
                  <a:srgbClr val="FF0000"/>
                </a:solidFill>
                <a:latin typeface="Tahoma"/>
                <a:cs typeface="Tahoma"/>
              </a:rPr>
              <a:t>A</a:t>
            </a:r>
            <a:r>
              <a:rPr lang="en-US" sz="1500" b="1" dirty="0" smtClean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lang="en-US" sz="1500" b="1" dirty="0">
                <a:solidFill>
                  <a:srgbClr val="FF0000"/>
                </a:solidFill>
                <a:latin typeface="Tahoma"/>
                <a:cs typeface="Tahoma"/>
              </a:rPr>
              <a:t>N</a:t>
            </a:r>
            <a:r>
              <a:rPr lang="en-US" sz="1500" b="1" dirty="0" smtClean="0">
                <a:solidFill>
                  <a:srgbClr val="FF0000"/>
                </a:solidFill>
                <a:latin typeface="Tahoma"/>
                <a:cs typeface="Tahoma"/>
              </a:rPr>
              <a:t>  </a:t>
            </a:r>
            <a:endParaRPr lang="en-US" sz="1500" b="1" dirty="0">
              <a:solidFill>
                <a:srgbClr val="FF0000"/>
              </a:solidFill>
              <a:latin typeface="Tahoma"/>
              <a:cs typeface="Tahoma"/>
            </a:endParaRPr>
          </a:p>
        </p:txBody>
      </p:sp>
      <p:pic>
        <p:nvPicPr>
          <p:cNvPr id="306" name="Picture 30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30900" y="4694238"/>
            <a:ext cx="2794000" cy="1795462"/>
          </a:xfrm>
          <a:prstGeom prst="rect">
            <a:avLst/>
          </a:prstGeom>
          <a:noFill/>
          <a:ln>
            <a:noFill/>
          </a:ln>
        </p:spPr>
      </p:pic>
      <p:sp>
        <p:nvSpPr>
          <p:cNvPr id="307" name="TextBox 306"/>
          <p:cNvSpPr txBox="1"/>
          <p:nvPr/>
        </p:nvSpPr>
        <p:spPr>
          <a:xfrm rot="16200000" flipH="1">
            <a:off x="-2711452" y="3171052"/>
            <a:ext cx="631190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latin typeface="Helvetica"/>
                <a:cs typeface="Helvetica"/>
              </a:rPr>
              <a:t/>
            </a:r>
            <a:br>
              <a:rPr lang="en-US" sz="1000" b="1" dirty="0">
                <a:latin typeface="Helvetica"/>
                <a:cs typeface="Helvetica"/>
              </a:rPr>
            </a:br>
            <a:r>
              <a:rPr lang="en-US" sz="1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ahoma"/>
                <a:cs typeface="Tahoma"/>
              </a:rPr>
              <a:t>Drug Policy </a:t>
            </a:r>
            <a:r>
              <a:rPr 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ahoma"/>
                <a:cs typeface="Tahoma"/>
              </a:rPr>
              <a:t>Fit for Purpose  </a:t>
            </a:r>
          </a:p>
          <a:p>
            <a:endParaRPr lang="en-US" sz="1000" dirty="0">
              <a:solidFill>
                <a:schemeClr val="tx1">
                  <a:lumMod val="50000"/>
                  <a:lumOff val="50000"/>
                </a:schemeClr>
              </a:solidFill>
              <a:latin typeface="Helvetica"/>
              <a:cs typeface="Helvetica"/>
            </a:endParaRPr>
          </a:p>
        </p:txBody>
      </p:sp>
      <p:sp>
        <p:nvSpPr>
          <p:cNvPr id="308" name="TextBox 307"/>
          <p:cNvSpPr txBox="1"/>
          <p:nvPr/>
        </p:nvSpPr>
        <p:spPr>
          <a:xfrm rot="16200000">
            <a:off x="1892849" y="2604928"/>
            <a:ext cx="3009901" cy="4924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20" dirty="0" smtClean="0">
                <a:latin typeface="Helvetica"/>
                <a:cs typeface="Helvetica"/>
              </a:rPr>
              <a:t>  </a:t>
            </a:r>
          </a:p>
          <a:p>
            <a:endParaRPr lang="en-US" sz="520" dirty="0" smtClean="0">
              <a:latin typeface="Helvetica"/>
              <a:cs typeface="Helvetica"/>
            </a:endParaRPr>
          </a:p>
          <a:p>
            <a:r>
              <a:rPr lang="en-US" sz="520" dirty="0" smtClean="0">
                <a:latin typeface="Helvetica"/>
                <a:cs typeface="Helvetica"/>
              </a:rPr>
              <a:t> </a:t>
            </a:r>
          </a:p>
          <a:p>
            <a:endParaRPr lang="en-US" sz="520" dirty="0" smtClean="0">
              <a:solidFill>
                <a:srgbClr val="FF0000"/>
              </a:solidFill>
              <a:latin typeface="Tahoma"/>
              <a:cs typeface="Tahoma"/>
            </a:endParaRPr>
          </a:p>
          <a:p>
            <a:r>
              <a:rPr lang="en-GB" sz="520" dirty="0" smtClean="0">
                <a:solidFill>
                  <a:srgbClr val="FF0000"/>
                </a:solidFill>
                <a:latin typeface="Tahoma"/>
                <a:cs typeface="Tahoma"/>
              </a:rPr>
              <a:t>   </a:t>
            </a:r>
            <a:r>
              <a:rPr lang="en-GB" sz="530" dirty="0" err="1" smtClean="0">
                <a:solidFill>
                  <a:srgbClr val="FF0000"/>
                </a:solidFill>
                <a:latin typeface="Tahoma"/>
                <a:cs typeface="Tahoma"/>
              </a:rPr>
              <a:t>Semeion</a:t>
            </a:r>
            <a:r>
              <a:rPr lang="en-GB" sz="530" dirty="0" smtClean="0">
                <a:solidFill>
                  <a:srgbClr val="FF0000"/>
                </a:solidFill>
                <a:latin typeface="Tahoma"/>
                <a:cs typeface="Tahoma"/>
              </a:rPr>
              <a:t> Research </a:t>
            </a:r>
            <a:r>
              <a:rPr lang="en-GB" sz="530" dirty="0" err="1" smtClean="0">
                <a:solidFill>
                  <a:srgbClr val="FF0000"/>
                </a:solidFill>
                <a:latin typeface="Tahoma"/>
                <a:cs typeface="Tahoma"/>
              </a:rPr>
              <a:t>Center</a:t>
            </a:r>
            <a:r>
              <a:rPr lang="en-GB" sz="530" dirty="0" smtClean="0">
                <a:solidFill>
                  <a:srgbClr val="FF0000"/>
                </a:solidFill>
                <a:latin typeface="Tahoma"/>
                <a:cs typeface="Tahoma"/>
              </a:rPr>
              <a:t> for the Science of Communication   </a:t>
            </a:r>
            <a:endParaRPr lang="en-US" sz="530" dirty="0">
              <a:solidFill>
                <a:srgbClr val="FF0000"/>
              </a:solidFill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56045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5200" y="393700"/>
            <a:ext cx="5219700" cy="1041400"/>
          </a:xfrm>
        </p:spPr>
        <p:txBody>
          <a:bodyPr>
            <a:normAutofit/>
          </a:bodyPr>
          <a:lstStyle/>
          <a:p>
            <a:pPr algn="l">
              <a:spcBef>
                <a:spcPts val="0"/>
              </a:spcBef>
            </a:pPr>
            <a:r>
              <a:rPr lang="en-US" sz="2700" b="1" dirty="0" smtClean="0">
                <a:solidFill>
                  <a:srgbClr val="FF0000"/>
                </a:solidFill>
              </a:rPr>
              <a:t/>
            </a:r>
            <a:br>
              <a:rPr lang="en-US" sz="2700" b="1" dirty="0" smtClean="0">
                <a:solidFill>
                  <a:srgbClr val="FF0000"/>
                </a:solidFill>
              </a:rPr>
            </a:br>
            <a:r>
              <a:rPr lang="en-US" sz="2800" b="1" dirty="0" smtClean="0">
                <a:solidFill>
                  <a:srgbClr val="FF0000"/>
                </a:solidFill>
                <a:latin typeface="Tahoma"/>
                <a:cs typeface="Tahoma"/>
              </a:rPr>
              <a:t>terms and definitions</a:t>
            </a:r>
            <a:endParaRPr lang="en-US" sz="2800" dirty="0">
              <a:solidFill>
                <a:srgbClr val="FF0000"/>
              </a:solidFill>
              <a:latin typeface="Tahoma"/>
              <a:cs typeface="Tahoma"/>
            </a:endParaRPr>
          </a:p>
        </p:txBody>
      </p:sp>
      <p:sp>
        <p:nvSpPr>
          <p:cNvPr id="305" name="TextBox 304"/>
          <p:cNvSpPr txBox="1"/>
          <p:nvPr/>
        </p:nvSpPr>
        <p:spPr>
          <a:xfrm>
            <a:off x="5778500" y="6489700"/>
            <a:ext cx="3225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  <a:latin typeface="Helvetica"/>
                <a:cs typeface="Helvetica"/>
              </a:rPr>
              <a:t> </a:t>
            </a:r>
            <a:r>
              <a:rPr lang="en-US" sz="1500" dirty="0" smtClean="0">
                <a:solidFill>
                  <a:srgbClr val="FF0000"/>
                </a:solidFill>
                <a:latin typeface="Tahoma"/>
                <a:cs typeface="Tahoma"/>
              </a:rPr>
              <a:t>G e o f f r e y  </a:t>
            </a:r>
            <a:r>
              <a:rPr lang="en-US" sz="1500" b="1" dirty="0" smtClean="0">
                <a:solidFill>
                  <a:srgbClr val="FF0000"/>
                </a:solidFill>
                <a:latin typeface="Tahoma"/>
                <a:cs typeface="Tahoma"/>
              </a:rPr>
              <a:t>M O N A G H A N  </a:t>
            </a:r>
            <a:endParaRPr lang="en-US" sz="1500" b="1" dirty="0">
              <a:solidFill>
                <a:srgbClr val="FF0000"/>
              </a:solidFill>
              <a:latin typeface="Tahoma"/>
              <a:cs typeface="Tahoma"/>
            </a:endParaRPr>
          </a:p>
        </p:txBody>
      </p:sp>
      <p:sp>
        <p:nvSpPr>
          <p:cNvPr id="307" name="TextBox 306"/>
          <p:cNvSpPr txBox="1"/>
          <p:nvPr/>
        </p:nvSpPr>
        <p:spPr>
          <a:xfrm rot="16200000" flipH="1">
            <a:off x="-2622552" y="3247996"/>
            <a:ext cx="63119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rgbClr val="7F7F7F"/>
                </a:solidFill>
                <a:latin typeface="Tahoma"/>
                <a:cs typeface="Tahoma"/>
              </a:rPr>
              <a:t>Drug Policy </a:t>
            </a:r>
            <a:r>
              <a:rPr lang="en-US" sz="1000" dirty="0" smtClean="0">
                <a:solidFill>
                  <a:srgbClr val="7F7F7F"/>
                </a:solidFill>
                <a:latin typeface="Tahoma"/>
                <a:cs typeface="Tahoma"/>
              </a:rPr>
              <a:t>Fit for Purpose</a:t>
            </a:r>
            <a:endParaRPr lang="en-US" sz="1000" dirty="0" smtClean="0">
              <a:solidFill>
                <a:schemeClr val="tx1">
                  <a:lumMod val="50000"/>
                  <a:lumOff val="50000"/>
                </a:schemeClr>
              </a:solidFill>
              <a:latin typeface="Tahoma"/>
              <a:cs typeface="Tahoma"/>
            </a:endParaRPr>
          </a:p>
          <a:p>
            <a:r>
              <a:rPr lang="en-US" sz="1000" dirty="0" smtClean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endParaRPr lang="en-US" sz="1000" dirty="0">
              <a:solidFill>
                <a:srgbClr val="FF0000"/>
              </a:solidFill>
              <a:latin typeface="Tahoma"/>
              <a:cs typeface="Tahoma"/>
            </a:endParaRPr>
          </a:p>
        </p:txBody>
      </p:sp>
      <p:sp>
        <p:nvSpPr>
          <p:cNvPr id="308" name="TextBox 307"/>
          <p:cNvSpPr txBox="1"/>
          <p:nvPr/>
        </p:nvSpPr>
        <p:spPr>
          <a:xfrm rot="16200000">
            <a:off x="1892849" y="2764971"/>
            <a:ext cx="3009901" cy="1723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20" dirty="0" smtClean="0">
                <a:solidFill>
                  <a:srgbClr val="FF0000"/>
                </a:solidFill>
                <a:latin typeface="Helvetica"/>
                <a:cs typeface="Helvetica"/>
              </a:rPr>
              <a:t>   </a:t>
            </a:r>
            <a:endParaRPr lang="en-US" sz="520" dirty="0">
              <a:solidFill>
                <a:srgbClr val="FF0000"/>
              </a:solidFill>
              <a:latin typeface="Helvetica"/>
              <a:cs typeface="Helvetica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505200" y="2413338"/>
            <a:ext cx="5219700" cy="6709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charset="2"/>
              <a:buChar char="§"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Demand/Supply/Harm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Reduction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/                Harm </a:t>
            </a:r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Minimisation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/Zero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Tolerance</a:t>
            </a:r>
          </a:p>
          <a:p>
            <a:pPr marL="285750" indent="-285750">
              <a:buFont typeface="Wingdings" charset="2"/>
              <a:buChar char="§"/>
            </a:pP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  <a:latin typeface="Tahoma"/>
              <a:cs typeface="Tahoma"/>
            </a:endParaRPr>
          </a:p>
          <a:p>
            <a:pPr marL="285750" indent="-285750">
              <a:buFont typeface="Wingdings" charset="2"/>
              <a:buChar char="§"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Sex worker/prostitute 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Tahoma"/>
              <a:cs typeface="Tahoma"/>
            </a:endParaRPr>
          </a:p>
          <a:p>
            <a:pPr marL="285750" indent="-285750">
              <a:buFont typeface="Wingdings" charset="2"/>
              <a:buChar char="§"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Tahoma"/>
              <a:cs typeface="Tahoma"/>
            </a:endParaRPr>
          </a:p>
          <a:p>
            <a:pPr marL="285750" indent="-285750">
              <a:buFont typeface="Wingdings" charset="2"/>
              <a:buChar char="§"/>
            </a:pPr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Decriminalisation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/</a:t>
            </a:r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Depenalisation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  </a:t>
            </a:r>
          </a:p>
          <a:p>
            <a:pPr marL="285750" indent="-285750">
              <a:buFont typeface="Wingdings" charset="2"/>
              <a:buChar char="§"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Tahoma"/>
              <a:cs typeface="Tahoma"/>
            </a:endParaRPr>
          </a:p>
          <a:p>
            <a:pPr marL="285750" indent="-285750">
              <a:buFont typeface="Wingdings" charset="2"/>
              <a:buChar char="§"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Drug Use/Abuse/Misuse/Problem Drug Use </a:t>
            </a:r>
          </a:p>
          <a:p>
            <a:pPr marL="285750" indent="-285750">
              <a:buFont typeface="Wingdings" charset="2"/>
              <a:buChar char="§"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Tahoma"/>
              <a:cs typeface="Tahoma"/>
            </a:endParaRPr>
          </a:p>
          <a:p>
            <a:pPr marL="285750" indent="-285750">
              <a:buFont typeface="Wingdings" charset="2"/>
              <a:buChar char="§"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Public Health </a:t>
            </a:r>
          </a:p>
          <a:p>
            <a:pPr marL="285750" indent="-285750">
              <a:buFont typeface="Wingdings" charset="2"/>
              <a:buChar char="§"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Tahoma"/>
              <a:cs typeface="Tahoma"/>
            </a:endParaRPr>
          </a:p>
          <a:p>
            <a:pPr marL="285750" indent="-285750">
              <a:buFont typeface="Wingdings" charset="2"/>
              <a:buChar char="§"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Treatment </a:t>
            </a:r>
          </a:p>
          <a:p>
            <a:pPr marL="285750" indent="-285750">
              <a:buFont typeface="Wingdings" charset="2"/>
              <a:buChar char="§"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Tahoma"/>
              <a:cs typeface="Tahoma"/>
            </a:endParaRPr>
          </a:p>
          <a:p>
            <a:pPr marL="285750" indent="-285750">
              <a:buFont typeface="Wingdings" charset="2"/>
              <a:buChar char="§"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Punitive  </a:t>
            </a:r>
          </a:p>
          <a:p>
            <a:pPr marL="285750" indent="-285750">
              <a:buFont typeface="Wingdings" charset="2"/>
              <a:buChar char="§"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Tahoma"/>
              <a:cs typeface="Tahoma"/>
            </a:endParaRPr>
          </a:p>
          <a:p>
            <a:pPr marL="285750" indent="-285750">
              <a:buFont typeface="Wingdings" charset="2"/>
              <a:buChar char="§"/>
            </a:pP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  <a:latin typeface="Tahoma"/>
              <a:cs typeface="Tahoma"/>
            </a:endParaRPr>
          </a:p>
          <a:p>
            <a:pPr marL="285750" indent="-285750">
              <a:buFont typeface="Wingdings" charset="2"/>
              <a:buChar char="§"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Tahoma"/>
              <a:cs typeface="Tahoma"/>
            </a:endParaRPr>
          </a:p>
          <a:p>
            <a:pPr marL="285750" indent="-285750">
              <a:buFont typeface="Wingdings" charset="2"/>
              <a:buChar char="§"/>
            </a:pP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  <a:latin typeface="Tahoma"/>
              <a:cs typeface="Tahoma"/>
            </a:endParaRPr>
          </a:p>
          <a:p>
            <a:pPr marL="285750" indent="-285750">
              <a:buFont typeface="Wingdings" charset="2"/>
              <a:buChar char="§"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Tahoma"/>
              <a:cs typeface="Tahoma"/>
            </a:endParaRPr>
          </a:p>
          <a:p>
            <a:pPr marL="285750" indent="-285750">
              <a:buFont typeface="Wingdings" charset="2"/>
              <a:buChar char="§"/>
            </a:pP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  <a:latin typeface="Tahoma"/>
              <a:cs typeface="Tahoma"/>
            </a:endParaRPr>
          </a:p>
          <a:p>
            <a:endParaRPr lang="en-US" sz="1000" b="1" dirty="0">
              <a:solidFill>
                <a:schemeClr val="tx1">
                  <a:lumMod val="65000"/>
                  <a:lumOff val="35000"/>
                </a:schemeClr>
              </a:solidFill>
              <a:latin typeface="Tahoma"/>
              <a:cs typeface="Tahoma"/>
            </a:endParaRPr>
          </a:p>
          <a:p>
            <a:pPr marL="285750" indent="-285750">
              <a:buFont typeface="Wingdings" charset="2"/>
              <a:buChar char="§"/>
            </a:pPr>
            <a:endParaRPr lang="en-US" sz="1000" b="1" dirty="0" smtClean="0">
              <a:solidFill>
                <a:schemeClr val="tx1">
                  <a:lumMod val="50000"/>
                  <a:lumOff val="50000"/>
                </a:schemeClr>
              </a:solidFill>
              <a:latin typeface="Tahoma"/>
              <a:cs typeface="Tahoma"/>
            </a:endParaRPr>
          </a:p>
          <a:p>
            <a:r>
              <a:rPr lang="en-US" sz="1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/>
                <a:cs typeface="Tahoma"/>
              </a:rPr>
              <a:t> </a:t>
            </a:r>
            <a:r>
              <a:rPr lang="en-US" sz="1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ahoma"/>
                <a:cs typeface="Tahoma"/>
              </a:rPr>
              <a:t> </a:t>
            </a:r>
            <a:r>
              <a:rPr 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    </a:t>
            </a: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 </a:t>
            </a:r>
          </a:p>
          <a:p>
            <a:endParaRPr lang="en-US" sz="1100" dirty="0" smtClean="0">
              <a:solidFill>
                <a:schemeClr val="tx1">
                  <a:lumMod val="65000"/>
                  <a:lumOff val="35000"/>
                </a:schemeClr>
              </a:solidFill>
              <a:latin typeface="Tahoma"/>
              <a:cs typeface="Tahoma"/>
            </a:endParaRPr>
          </a:p>
          <a:p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 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    </a:t>
            </a:r>
            <a:endParaRPr lang="en-GB" sz="1700" dirty="0" smtClean="0">
              <a:solidFill>
                <a:schemeClr val="tx1">
                  <a:lumMod val="65000"/>
                  <a:lumOff val="35000"/>
                </a:schemeClr>
              </a:solidFill>
              <a:latin typeface="Tahoma"/>
              <a:cs typeface="Tahoma"/>
            </a:endParaRPr>
          </a:p>
          <a:p>
            <a:pPr marL="285750" lvl="0" indent="-285750">
              <a:buFont typeface="Arial"/>
              <a:buChar char="•"/>
            </a:pPr>
            <a:endParaRPr lang="en-GB" dirty="0" smtClean="0">
              <a:solidFill>
                <a:schemeClr val="tx1">
                  <a:lumMod val="75000"/>
                  <a:lumOff val="25000"/>
                </a:schemeClr>
              </a:solidFill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29651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5200" y="393700"/>
            <a:ext cx="5219700" cy="1041400"/>
          </a:xfrm>
        </p:spPr>
        <p:txBody>
          <a:bodyPr>
            <a:normAutofit/>
          </a:bodyPr>
          <a:lstStyle/>
          <a:p>
            <a:pPr algn="l">
              <a:spcBef>
                <a:spcPts val="0"/>
              </a:spcBef>
            </a:pPr>
            <a:r>
              <a:rPr lang="en-US" sz="2700" b="1" dirty="0" smtClean="0">
                <a:solidFill>
                  <a:srgbClr val="FF0000"/>
                </a:solidFill>
              </a:rPr>
              <a:t/>
            </a:r>
            <a:br>
              <a:rPr lang="en-US" sz="2700" b="1" dirty="0" smtClean="0">
                <a:solidFill>
                  <a:srgbClr val="FF0000"/>
                </a:solidFill>
              </a:rPr>
            </a:br>
            <a:r>
              <a:rPr lang="en-US" sz="2800" b="1" dirty="0" smtClean="0">
                <a:solidFill>
                  <a:srgbClr val="FF0000"/>
                </a:solidFill>
                <a:latin typeface="Tahoma"/>
                <a:cs typeface="Tahoma"/>
              </a:rPr>
              <a:t>terms and definitions</a:t>
            </a:r>
            <a:endParaRPr lang="en-US" sz="2800" dirty="0">
              <a:solidFill>
                <a:srgbClr val="FF0000"/>
              </a:solidFill>
              <a:latin typeface="Tahoma"/>
              <a:cs typeface="Tahoma"/>
            </a:endParaRPr>
          </a:p>
        </p:txBody>
      </p:sp>
      <p:sp>
        <p:nvSpPr>
          <p:cNvPr id="305" name="TextBox 304"/>
          <p:cNvSpPr txBox="1"/>
          <p:nvPr/>
        </p:nvSpPr>
        <p:spPr>
          <a:xfrm>
            <a:off x="5778500" y="6489700"/>
            <a:ext cx="3225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  <a:latin typeface="Helvetica"/>
                <a:cs typeface="Helvetica"/>
              </a:rPr>
              <a:t> </a:t>
            </a:r>
            <a:r>
              <a:rPr lang="en-US" sz="1500" dirty="0" smtClean="0">
                <a:solidFill>
                  <a:srgbClr val="FF0000"/>
                </a:solidFill>
                <a:latin typeface="Tahoma"/>
                <a:cs typeface="Tahoma"/>
              </a:rPr>
              <a:t>G e o f f r e y  </a:t>
            </a:r>
            <a:r>
              <a:rPr lang="en-US" sz="1500" b="1" dirty="0" smtClean="0">
                <a:solidFill>
                  <a:srgbClr val="FF0000"/>
                </a:solidFill>
                <a:latin typeface="Tahoma"/>
                <a:cs typeface="Tahoma"/>
              </a:rPr>
              <a:t>M O N A G H A N  </a:t>
            </a:r>
            <a:endParaRPr lang="en-US" sz="1500" b="1" dirty="0">
              <a:solidFill>
                <a:srgbClr val="FF0000"/>
              </a:solidFill>
              <a:latin typeface="Tahoma"/>
              <a:cs typeface="Tahoma"/>
            </a:endParaRPr>
          </a:p>
        </p:txBody>
      </p:sp>
      <p:sp>
        <p:nvSpPr>
          <p:cNvPr id="307" name="TextBox 306"/>
          <p:cNvSpPr txBox="1"/>
          <p:nvPr/>
        </p:nvSpPr>
        <p:spPr>
          <a:xfrm rot="16200000" flipH="1">
            <a:off x="-2622552" y="3247996"/>
            <a:ext cx="63119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rgbClr val="7F7F7F"/>
                </a:solidFill>
                <a:latin typeface="Tahoma"/>
                <a:cs typeface="Tahoma"/>
              </a:rPr>
              <a:t>Drug Policy </a:t>
            </a:r>
            <a:r>
              <a:rPr lang="en-US" sz="1000" dirty="0" smtClean="0">
                <a:solidFill>
                  <a:srgbClr val="7F7F7F"/>
                </a:solidFill>
                <a:latin typeface="Tahoma"/>
                <a:cs typeface="Tahoma"/>
              </a:rPr>
              <a:t>Fit for Purpose</a:t>
            </a:r>
            <a:endParaRPr lang="en-US" sz="1000" dirty="0" smtClean="0">
              <a:solidFill>
                <a:schemeClr val="tx1">
                  <a:lumMod val="50000"/>
                  <a:lumOff val="50000"/>
                </a:schemeClr>
              </a:solidFill>
              <a:latin typeface="Tahoma"/>
              <a:cs typeface="Tahoma"/>
            </a:endParaRPr>
          </a:p>
          <a:p>
            <a:r>
              <a:rPr lang="en-US" sz="1000" dirty="0" smtClean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endParaRPr lang="en-US" sz="1000" dirty="0">
              <a:solidFill>
                <a:srgbClr val="FF0000"/>
              </a:solidFill>
              <a:latin typeface="Tahoma"/>
              <a:cs typeface="Tahoma"/>
            </a:endParaRPr>
          </a:p>
        </p:txBody>
      </p:sp>
      <p:sp>
        <p:nvSpPr>
          <p:cNvPr id="308" name="TextBox 307"/>
          <p:cNvSpPr txBox="1"/>
          <p:nvPr/>
        </p:nvSpPr>
        <p:spPr>
          <a:xfrm rot="16200000">
            <a:off x="1892849" y="2764971"/>
            <a:ext cx="3009901" cy="1723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20" dirty="0" smtClean="0">
                <a:solidFill>
                  <a:srgbClr val="FF0000"/>
                </a:solidFill>
                <a:latin typeface="Helvetica"/>
                <a:cs typeface="Helvetica"/>
              </a:rPr>
              <a:t>   </a:t>
            </a:r>
            <a:endParaRPr lang="en-US" sz="520" dirty="0">
              <a:solidFill>
                <a:srgbClr val="FF0000"/>
              </a:solidFill>
              <a:latin typeface="Helvetica"/>
              <a:cs typeface="Helvetica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505200" y="2413338"/>
            <a:ext cx="5219700" cy="3847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charset="2"/>
              <a:buChar char="§"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Zero Tolerance = ‘eradication of drugs’ </a:t>
            </a:r>
          </a:p>
          <a:p>
            <a:endParaRPr lang="en-US" sz="1000" b="1" dirty="0" smtClean="0">
              <a:solidFill>
                <a:schemeClr val="tx1">
                  <a:lumMod val="50000"/>
                  <a:lumOff val="50000"/>
                </a:schemeClr>
              </a:solidFill>
              <a:latin typeface="Tahoma"/>
              <a:cs typeface="Tahoma"/>
            </a:endParaRPr>
          </a:p>
          <a:p>
            <a:r>
              <a:rPr lang="en-US" sz="1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/>
                <a:cs typeface="Tahoma"/>
              </a:rPr>
              <a:t> </a:t>
            </a:r>
            <a:r>
              <a:rPr lang="en-US" sz="1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ahoma"/>
                <a:cs typeface="Tahoma"/>
              </a:rPr>
              <a:t> </a:t>
            </a:r>
            <a:r>
              <a:rPr 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    </a:t>
            </a: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 </a:t>
            </a: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S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ource: Albrecht, H-J., (1995</a:t>
            </a:r>
            <a:r>
              <a:rPr lang="en-US" sz="11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) Drug Policies and National Plans to Combat </a:t>
            </a:r>
          </a:p>
          <a:p>
            <a:r>
              <a:rPr lang="en-US" sz="11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 </a:t>
            </a:r>
            <a:r>
              <a:rPr lang="en-US" sz="11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     Drug Trafficking and Drug Abuse. A Comparative Analysis of Policies of   </a:t>
            </a:r>
          </a:p>
          <a:p>
            <a:r>
              <a:rPr lang="en-US" sz="11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 </a:t>
            </a:r>
            <a:r>
              <a:rPr lang="en-US" sz="11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     Co-ordination and Co-operation 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in (Ed. </a:t>
            </a:r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Estievenart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, G.) </a:t>
            </a:r>
            <a:r>
              <a:rPr lang="en-US" sz="11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Policies and </a:t>
            </a:r>
          </a:p>
          <a:p>
            <a:r>
              <a:rPr lang="en-US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 </a:t>
            </a:r>
            <a:r>
              <a:rPr lang="en-US" sz="11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     Strategies to Combat Drugs in</a:t>
            </a:r>
            <a:r>
              <a:rPr lang="en-US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 Europe </a:t>
            </a: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The Treaty on European Union: </a:t>
            </a:r>
            <a:endParaRPr lang="en-US" sz="1100" dirty="0" smtClean="0">
              <a:solidFill>
                <a:schemeClr val="tx1">
                  <a:lumMod val="65000"/>
                  <a:lumOff val="35000"/>
                </a:schemeClr>
              </a:solidFill>
              <a:latin typeface="Tahoma"/>
              <a:cs typeface="Tahoma"/>
            </a:endParaRPr>
          </a:p>
          <a:p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      Framework for a New European </a:t>
            </a: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Strategy to Combat 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Drugs?, Kluwer, </a:t>
            </a:r>
          </a:p>
          <a:p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 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     Netherlands, p. 189 </a:t>
            </a:r>
            <a:endParaRPr lang="en-US" sz="1100" dirty="0">
              <a:solidFill>
                <a:schemeClr val="tx1">
                  <a:lumMod val="65000"/>
                  <a:lumOff val="35000"/>
                </a:schemeClr>
              </a:solidFill>
              <a:latin typeface="Tahoma"/>
              <a:cs typeface="Tahoma"/>
            </a:endParaRPr>
          </a:p>
          <a:p>
            <a:endParaRPr lang="en-US" sz="1100" dirty="0">
              <a:solidFill>
                <a:schemeClr val="tx1">
                  <a:lumMod val="65000"/>
                  <a:lumOff val="35000"/>
                </a:schemeClr>
              </a:solidFill>
              <a:latin typeface="Tahoma"/>
              <a:cs typeface="Tahoma"/>
            </a:endParaRPr>
          </a:p>
          <a:p>
            <a:endParaRPr lang="en-US" sz="1100" dirty="0" smtClean="0">
              <a:solidFill>
                <a:schemeClr val="tx1">
                  <a:lumMod val="65000"/>
                  <a:lumOff val="35000"/>
                </a:schemeClr>
              </a:solidFill>
              <a:latin typeface="Tahoma"/>
              <a:cs typeface="Tahoma"/>
            </a:endParaRPr>
          </a:p>
          <a:p>
            <a:pPr marL="285750" indent="-285750">
              <a:buFont typeface="Wingdings" charset="2"/>
              <a:buChar char="§"/>
            </a:pPr>
            <a:r>
              <a:rPr lang="en-US" dirty="0" smtClean="0">
                <a:solidFill>
                  <a:srgbClr val="595959"/>
                </a:solidFill>
                <a:latin typeface="Tahoma"/>
                <a:ea typeface="ＭＳ Ｐゴシック" charset="0"/>
                <a:cs typeface="Tahoma"/>
              </a:rPr>
              <a:t>[</a:t>
            </a:r>
            <a:r>
              <a:rPr lang="en-US" dirty="0">
                <a:solidFill>
                  <a:srgbClr val="595959"/>
                </a:solidFill>
                <a:latin typeface="Tahoma"/>
                <a:ea typeface="ＭＳ Ｐゴシック" charset="0"/>
                <a:cs typeface="Tahoma"/>
              </a:rPr>
              <a:t>Zero tolerance is] synonymous with an aggressive law enforcement approach to policing, where no exceptions are made for the type of offences being committed or the circumstances in which they occur </a:t>
            </a:r>
          </a:p>
          <a:p>
            <a:pPr marL="285750" indent="-285750">
              <a:buFont typeface="Wingdings" charset="2"/>
              <a:buChar char="§"/>
            </a:pPr>
            <a:endParaRPr lang="en-US" sz="800" b="1" dirty="0">
              <a:solidFill>
                <a:schemeClr val="tx1">
                  <a:lumMod val="50000"/>
                  <a:lumOff val="50000"/>
                </a:schemeClr>
              </a:solidFill>
              <a:latin typeface="Tahoma"/>
              <a:cs typeface="Tahoma"/>
            </a:endParaRPr>
          </a:p>
          <a:p>
            <a:r>
              <a:rPr lang="en-US" sz="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ahoma"/>
                <a:cs typeface="Tahoma"/>
              </a:rPr>
              <a:t>  </a:t>
            </a:r>
            <a:r>
              <a:rPr lang="en-US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      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 Source: </a:t>
            </a:r>
            <a:r>
              <a:rPr lang="en-US" sz="1100" dirty="0" smtClean="0">
                <a:solidFill>
                  <a:srgbClr val="595959"/>
                </a:solidFill>
                <a:latin typeface="Tahoma"/>
                <a:ea typeface="ＭＳ Ｐゴシック" charset="0"/>
                <a:cs typeface="Tahoma"/>
              </a:rPr>
              <a:t>Hyde, M. (August 1998) Commissioner</a:t>
            </a:r>
            <a:r>
              <a:rPr lang="ja-JP" altLang="en-US" sz="1100" dirty="0" smtClean="0">
                <a:solidFill>
                  <a:srgbClr val="595959"/>
                </a:solidFill>
                <a:latin typeface="Tahoma"/>
                <a:ea typeface="ＭＳ Ｐゴシック" charset="0"/>
                <a:cs typeface="Tahoma"/>
              </a:rPr>
              <a:t>’</a:t>
            </a:r>
            <a:r>
              <a:rPr lang="en-US" altLang="ja-JP" sz="1100" dirty="0" smtClean="0">
                <a:solidFill>
                  <a:srgbClr val="595959"/>
                </a:solidFill>
                <a:latin typeface="Tahoma"/>
                <a:ea typeface="ＭＳ Ｐゴシック" charset="0"/>
                <a:cs typeface="Tahoma"/>
              </a:rPr>
              <a:t>s Comments </a:t>
            </a:r>
            <a:r>
              <a:rPr lang="en-US" altLang="ja-JP" sz="1100" dirty="0" err="1" smtClean="0">
                <a:solidFill>
                  <a:srgbClr val="595959"/>
                </a:solidFill>
                <a:latin typeface="Tahoma"/>
                <a:ea typeface="ＭＳ Ｐゴシック" charset="0"/>
                <a:cs typeface="Tahoma"/>
              </a:rPr>
              <a:t>SApol</a:t>
            </a:r>
            <a:r>
              <a:rPr lang="en-US" altLang="ja-JP" sz="1100" dirty="0" smtClean="0">
                <a:solidFill>
                  <a:srgbClr val="595959"/>
                </a:solidFill>
                <a:latin typeface="Tahoma"/>
                <a:ea typeface="ＭＳ Ｐゴシック" charset="0"/>
                <a:cs typeface="Tahoma"/>
              </a:rPr>
              <a:t>, Issue   </a:t>
            </a:r>
          </a:p>
          <a:p>
            <a:r>
              <a:rPr lang="en-US" altLang="ja-JP" sz="1100" dirty="0">
                <a:solidFill>
                  <a:srgbClr val="595959"/>
                </a:solidFill>
                <a:latin typeface="Tahoma"/>
                <a:ea typeface="ＭＳ Ｐゴシック" charset="0"/>
                <a:cs typeface="Tahoma"/>
              </a:rPr>
              <a:t> </a:t>
            </a:r>
            <a:r>
              <a:rPr lang="en-US" altLang="ja-JP" sz="1100" dirty="0" smtClean="0">
                <a:solidFill>
                  <a:srgbClr val="595959"/>
                </a:solidFill>
                <a:latin typeface="Tahoma"/>
                <a:ea typeface="ＭＳ Ｐゴシック" charset="0"/>
                <a:cs typeface="Tahoma"/>
              </a:rPr>
              <a:t>      No. 5</a:t>
            </a:r>
          </a:p>
          <a:p>
            <a:r>
              <a:rPr lang="en-US" altLang="ja-JP" sz="800" dirty="0" smtClean="0">
                <a:solidFill>
                  <a:srgbClr val="595959"/>
                </a:solidFill>
                <a:latin typeface="Tahoma"/>
                <a:ea typeface="ＭＳ Ｐゴシック" charset="0"/>
                <a:cs typeface="Tahoma"/>
              </a:rPr>
              <a:t>        </a:t>
            </a:r>
            <a:endParaRPr lang="en-GB" dirty="0" smtClean="0">
              <a:solidFill>
                <a:schemeClr val="tx1">
                  <a:lumMod val="75000"/>
                  <a:lumOff val="25000"/>
                </a:schemeClr>
              </a:solidFill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7018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5200" y="393700"/>
            <a:ext cx="5219700" cy="1041400"/>
          </a:xfrm>
        </p:spPr>
        <p:txBody>
          <a:bodyPr>
            <a:normAutofit/>
          </a:bodyPr>
          <a:lstStyle/>
          <a:p>
            <a:pPr algn="l">
              <a:spcBef>
                <a:spcPts val="0"/>
              </a:spcBef>
            </a:pPr>
            <a:r>
              <a:rPr lang="en-US" sz="2700" b="1" dirty="0" smtClean="0">
                <a:solidFill>
                  <a:srgbClr val="FF0000"/>
                </a:solidFill>
              </a:rPr>
              <a:t/>
            </a:r>
            <a:br>
              <a:rPr lang="en-US" sz="2700" b="1" dirty="0" smtClean="0">
                <a:solidFill>
                  <a:srgbClr val="FF0000"/>
                </a:solidFill>
              </a:rPr>
            </a:br>
            <a:r>
              <a:rPr lang="en-US" sz="2800" b="1" dirty="0" smtClean="0">
                <a:solidFill>
                  <a:srgbClr val="FF0000"/>
                </a:solidFill>
                <a:latin typeface="Tahoma"/>
                <a:cs typeface="Tahoma"/>
              </a:rPr>
              <a:t>terms and definitions</a:t>
            </a:r>
            <a:endParaRPr lang="en-US" sz="2800" dirty="0">
              <a:solidFill>
                <a:srgbClr val="FF0000"/>
              </a:solidFill>
              <a:latin typeface="Tahoma"/>
              <a:cs typeface="Tahoma"/>
            </a:endParaRPr>
          </a:p>
        </p:txBody>
      </p:sp>
      <p:sp>
        <p:nvSpPr>
          <p:cNvPr id="305" name="TextBox 304"/>
          <p:cNvSpPr txBox="1"/>
          <p:nvPr/>
        </p:nvSpPr>
        <p:spPr>
          <a:xfrm>
            <a:off x="5778500" y="6489700"/>
            <a:ext cx="3225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  <a:latin typeface="Helvetica"/>
                <a:cs typeface="Helvetica"/>
              </a:rPr>
              <a:t> </a:t>
            </a:r>
            <a:r>
              <a:rPr lang="en-US" sz="1500" dirty="0" smtClean="0">
                <a:solidFill>
                  <a:srgbClr val="FF0000"/>
                </a:solidFill>
                <a:latin typeface="Tahoma"/>
                <a:cs typeface="Tahoma"/>
              </a:rPr>
              <a:t>G e o f f r e y  </a:t>
            </a:r>
            <a:r>
              <a:rPr lang="en-US" sz="1500" b="1" dirty="0" smtClean="0">
                <a:solidFill>
                  <a:srgbClr val="FF0000"/>
                </a:solidFill>
                <a:latin typeface="Tahoma"/>
                <a:cs typeface="Tahoma"/>
              </a:rPr>
              <a:t>M O N A G H A N  </a:t>
            </a:r>
            <a:endParaRPr lang="en-US" sz="1500" b="1" dirty="0">
              <a:solidFill>
                <a:srgbClr val="FF0000"/>
              </a:solidFill>
              <a:latin typeface="Tahoma"/>
              <a:cs typeface="Tahoma"/>
            </a:endParaRPr>
          </a:p>
        </p:txBody>
      </p:sp>
      <p:sp>
        <p:nvSpPr>
          <p:cNvPr id="307" name="TextBox 306"/>
          <p:cNvSpPr txBox="1"/>
          <p:nvPr/>
        </p:nvSpPr>
        <p:spPr>
          <a:xfrm rot="16200000" flipH="1">
            <a:off x="-2622552" y="3324940"/>
            <a:ext cx="63119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rgbClr val="7F7F7F"/>
                </a:solidFill>
                <a:latin typeface="Tahoma"/>
                <a:cs typeface="Tahoma"/>
              </a:rPr>
              <a:t>Drug Policy </a:t>
            </a:r>
            <a:r>
              <a:rPr lang="en-US" sz="1000" dirty="0" smtClean="0">
                <a:solidFill>
                  <a:srgbClr val="7F7F7F"/>
                </a:solidFill>
                <a:latin typeface="Tahoma"/>
                <a:cs typeface="Tahoma"/>
              </a:rPr>
              <a:t>Fit for Purpose</a:t>
            </a:r>
            <a:endParaRPr lang="en-US" sz="1000" dirty="0">
              <a:solidFill>
                <a:srgbClr val="FF0000"/>
              </a:solidFill>
              <a:latin typeface="Tahoma"/>
              <a:cs typeface="Tahoma"/>
            </a:endParaRPr>
          </a:p>
        </p:txBody>
      </p:sp>
      <p:sp>
        <p:nvSpPr>
          <p:cNvPr id="308" name="TextBox 307"/>
          <p:cNvSpPr txBox="1"/>
          <p:nvPr/>
        </p:nvSpPr>
        <p:spPr>
          <a:xfrm rot="16200000">
            <a:off x="1892849" y="2764971"/>
            <a:ext cx="3009901" cy="1723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20" dirty="0" smtClean="0">
                <a:solidFill>
                  <a:srgbClr val="FF0000"/>
                </a:solidFill>
                <a:latin typeface="Helvetica"/>
                <a:cs typeface="Helvetica"/>
              </a:rPr>
              <a:t>   </a:t>
            </a:r>
            <a:endParaRPr lang="en-US" sz="520" dirty="0">
              <a:solidFill>
                <a:srgbClr val="FF0000"/>
              </a:solidFill>
              <a:latin typeface="Helvetica"/>
              <a:cs typeface="Helvetica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505200" y="2413338"/>
            <a:ext cx="5219700" cy="19851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charset="2"/>
              <a:buChar char="§"/>
            </a:pPr>
            <a:r>
              <a:rPr lang="en-US" altLang="ja-JP" dirty="0" smtClean="0">
                <a:solidFill>
                  <a:srgbClr val="595959"/>
                </a:solidFill>
                <a:latin typeface="Tahoma"/>
                <a:ea typeface="ＭＳ Ｐゴシック" charset="0"/>
                <a:cs typeface="Tahoma"/>
              </a:rPr>
              <a:t>While</a:t>
            </a:r>
            <a:r>
              <a:rPr lang="en-US" dirty="0" smtClean="0">
                <a:solidFill>
                  <a:srgbClr val="595959"/>
                </a:solidFill>
                <a:latin typeface="Tahoma"/>
                <a:ea typeface="ＭＳ Ｐゴシック" charset="0"/>
                <a:cs typeface="Tahoma"/>
              </a:rPr>
              <a:t> </a:t>
            </a:r>
            <a:r>
              <a:rPr lang="en-US" dirty="0">
                <a:solidFill>
                  <a:srgbClr val="595959"/>
                </a:solidFill>
                <a:latin typeface="Tahoma"/>
                <a:ea typeface="ＭＳ Ｐゴシック" charset="0"/>
                <a:cs typeface="Tahoma"/>
              </a:rPr>
              <a:t>[zero tolerance] does include</a:t>
            </a:r>
            <a:r>
              <a:rPr lang="ja-JP" altLang="en-US" dirty="0">
                <a:solidFill>
                  <a:srgbClr val="595959"/>
                </a:solidFill>
                <a:latin typeface="Tahoma"/>
                <a:ea typeface="ＭＳ Ｐゴシック" charset="0"/>
                <a:cs typeface="Tahoma"/>
              </a:rPr>
              <a:t>‘</a:t>
            </a:r>
            <a:r>
              <a:rPr lang="en-US" altLang="ja-JP" dirty="0">
                <a:solidFill>
                  <a:srgbClr val="595959"/>
                </a:solidFill>
                <a:latin typeface="Tahoma"/>
                <a:ea typeface="ＭＳ Ｐゴシック" charset="0"/>
                <a:cs typeface="Tahoma"/>
              </a:rPr>
              <a:t>positive action</a:t>
            </a:r>
            <a:r>
              <a:rPr lang="en-GB" altLang="ja-JP" dirty="0">
                <a:solidFill>
                  <a:srgbClr val="595959"/>
                </a:solidFill>
                <a:latin typeface="Tahoma"/>
                <a:ea typeface="ＭＳ Ｐゴシック" charset="0"/>
                <a:cs typeface="Tahoma"/>
              </a:rPr>
              <a:t>’</a:t>
            </a:r>
            <a:r>
              <a:rPr lang="en-US" altLang="ja-JP" dirty="0">
                <a:solidFill>
                  <a:srgbClr val="595959"/>
                </a:solidFill>
                <a:latin typeface="Tahoma"/>
                <a:ea typeface="ＭＳ Ｐゴシック" charset="0"/>
                <a:cs typeface="Tahoma"/>
              </a:rPr>
              <a:t> by police, it does </a:t>
            </a:r>
            <a:r>
              <a:rPr lang="en-US" altLang="ja-JP" dirty="0" smtClean="0">
                <a:solidFill>
                  <a:srgbClr val="595959"/>
                </a:solidFill>
                <a:latin typeface="Tahoma"/>
                <a:ea typeface="ＭＳ Ｐゴシック" charset="0"/>
                <a:cs typeface="Tahoma"/>
              </a:rPr>
              <a:t>not </a:t>
            </a:r>
            <a:r>
              <a:rPr lang="en-US" altLang="ja-JP" dirty="0">
                <a:solidFill>
                  <a:srgbClr val="595959"/>
                </a:solidFill>
                <a:latin typeface="Tahoma"/>
                <a:ea typeface="ＭＳ Ｐゴシック" charset="0"/>
                <a:cs typeface="Tahoma"/>
              </a:rPr>
              <a:t>necessarily equate to automatic arrest for trivial </a:t>
            </a:r>
            <a:r>
              <a:rPr lang="en-US" altLang="ja-JP" dirty="0" smtClean="0">
                <a:solidFill>
                  <a:srgbClr val="595959"/>
                </a:solidFill>
                <a:latin typeface="Tahoma"/>
                <a:ea typeface="ＭＳ Ｐゴシック" charset="0"/>
                <a:cs typeface="Tahoma"/>
              </a:rPr>
              <a:t>offences</a:t>
            </a:r>
            <a:endParaRPr lang="en-GB" altLang="ja-JP" sz="1100" dirty="0">
              <a:solidFill>
                <a:schemeClr val="tx1">
                  <a:lumMod val="65000"/>
                  <a:lumOff val="35000"/>
                </a:schemeClr>
              </a:solidFill>
              <a:latin typeface="Tahoma"/>
              <a:cs typeface="Tahoma"/>
            </a:endParaRPr>
          </a:p>
          <a:p>
            <a:endParaRPr lang="en-US" altLang="ja-JP" dirty="0" smtClean="0">
              <a:solidFill>
                <a:srgbClr val="595959"/>
              </a:solidFill>
              <a:latin typeface="Calibri" charset="0"/>
              <a:ea typeface="ＭＳ Ｐゴシック" charset="0"/>
              <a:cs typeface="ＭＳ Ｐゴシック" charset="0"/>
            </a:endParaRPr>
          </a:p>
          <a:p>
            <a:r>
              <a:rPr lang="en-US" sz="1100" dirty="0" smtClean="0">
                <a:solidFill>
                  <a:srgbClr val="595959"/>
                </a:solidFill>
                <a:latin typeface="Tahoma"/>
                <a:ea typeface="ＭＳ Ｐゴシック" charset="0"/>
                <a:cs typeface="Tahoma"/>
              </a:rPr>
              <a:t>      Marshall</a:t>
            </a:r>
            <a:r>
              <a:rPr lang="en-US" sz="1100" dirty="0">
                <a:solidFill>
                  <a:srgbClr val="595959"/>
                </a:solidFill>
                <a:latin typeface="Tahoma"/>
                <a:ea typeface="ＭＳ Ｐゴシック" charset="0"/>
                <a:cs typeface="Tahoma"/>
              </a:rPr>
              <a:t>, J. (March 1999) </a:t>
            </a:r>
            <a:r>
              <a:rPr lang="en-US" sz="1100" i="1" dirty="0">
                <a:solidFill>
                  <a:srgbClr val="595959"/>
                </a:solidFill>
                <a:latin typeface="Tahoma"/>
                <a:ea typeface="ＭＳ Ｐゴシック" charset="0"/>
                <a:cs typeface="Tahoma"/>
              </a:rPr>
              <a:t>Zero Tolerance Policing </a:t>
            </a:r>
            <a:r>
              <a:rPr lang="en-US" sz="1100" dirty="0">
                <a:solidFill>
                  <a:srgbClr val="595959"/>
                </a:solidFill>
                <a:latin typeface="Tahoma"/>
                <a:ea typeface="ＭＳ Ｐゴシック" charset="0"/>
                <a:cs typeface="Tahoma"/>
              </a:rPr>
              <a:t>Information Bulletin, Issue </a:t>
            </a:r>
            <a:endParaRPr lang="en-US" sz="1100" dirty="0" smtClean="0">
              <a:solidFill>
                <a:srgbClr val="595959"/>
              </a:solidFill>
              <a:latin typeface="Tahoma"/>
              <a:ea typeface="ＭＳ Ｐゴシック" charset="0"/>
              <a:cs typeface="Tahoma"/>
            </a:endParaRPr>
          </a:p>
          <a:p>
            <a:r>
              <a:rPr lang="en-US" sz="1100" dirty="0">
                <a:solidFill>
                  <a:srgbClr val="595959"/>
                </a:solidFill>
                <a:latin typeface="Tahoma"/>
                <a:ea typeface="ＭＳ Ｐゴシック" charset="0"/>
                <a:cs typeface="Tahoma"/>
              </a:rPr>
              <a:t> </a:t>
            </a:r>
            <a:r>
              <a:rPr lang="en-US" sz="1100" dirty="0" smtClean="0">
                <a:solidFill>
                  <a:srgbClr val="595959"/>
                </a:solidFill>
                <a:latin typeface="Tahoma"/>
                <a:ea typeface="ＭＳ Ｐゴシック" charset="0"/>
                <a:cs typeface="Tahoma"/>
              </a:rPr>
              <a:t>     No</a:t>
            </a:r>
            <a:r>
              <a:rPr lang="en-US" sz="1100" dirty="0">
                <a:solidFill>
                  <a:srgbClr val="595959"/>
                </a:solidFill>
                <a:latin typeface="Tahoma"/>
                <a:ea typeface="ＭＳ Ｐゴシック" charset="0"/>
                <a:cs typeface="Tahoma"/>
              </a:rPr>
              <a:t>. 9. p. </a:t>
            </a:r>
            <a:r>
              <a:rPr lang="en-US" sz="1100" dirty="0" smtClean="0">
                <a:solidFill>
                  <a:srgbClr val="595959"/>
                </a:solidFill>
                <a:latin typeface="Tahoma"/>
                <a:ea typeface="ＭＳ Ｐゴシック" charset="0"/>
                <a:cs typeface="Tahoma"/>
              </a:rPr>
              <a:t>10 </a:t>
            </a:r>
            <a:endParaRPr lang="en-US" sz="1100" dirty="0">
              <a:solidFill>
                <a:srgbClr val="595959"/>
              </a:solidFill>
              <a:latin typeface="Tahoma"/>
              <a:ea typeface="ＭＳ Ｐゴシック" charset="0"/>
              <a:cs typeface="Tahoma"/>
            </a:endParaRPr>
          </a:p>
          <a:p>
            <a:pPr marL="285750" indent="-285750">
              <a:buFont typeface="Arial"/>
              <a:buChar char="•"/>
            </a:pPr>
            <a:endParaRPr lang="en-US" altLang="ja-JP" sz="1100" dirty="0">
              <a:solidFill>
                <a:srgbClr val="595959"/>
              </a:solidFill>
              <a:latin typeface="Calibri" charset="0"/>
              <a:ea typeface="ＭＳ Ｐゴシック" charset="0"/>
              <a:cs typeface="ＭＳ Ｐゴシック" charset="0"/>
            </a:endParaRPr>
          </a:p>
          <a:p>
            <a:pPr lvl="0"/>
            <a:endParaRPr lang="en-GB" dirty="0" smtClean="0">
              <a:solidFill>
                <a:schemeClr val="tx1">
                  <a:lumMod val="75000"/>
                  <a:lumOff val="25000"/>
                </a:schemeClr>
              </a:solidFill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85042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5200" y="393700"/>
            <a:ext cx="5219700" cy="1041400"/>
          </a:xfrm>
        </p:spPr>
        <p:txBody>
          <a:bodyPr>
            <a:normAutofit/>
          </a:bodyPr>
          <a:lstStyle/>
          <a:p>
            <a:pPr algn="l">
              <a:spcBef>
                <a:spcPts val="0"/>
              </a:spcBef>
            </a:pPr>
            <a:r>
              <a:rPr lang="en-US" sz="2700" b="1" dirty="0" smtClean="0">
                <a:solidFill>
                  <a:srgbClr val="FF0000"/>
                </a:solidFill>
              </a:rPr>
              <a:t/>
            </a:r>
            <a:br>
              <a:rPr lang="en-US" sz="2700" b="1" dirty="0" smtClean="0">
                <a:solidFill>
                  <a:srgbClr val="FF0000"/>
                </a:solidFill>
              </a:rPr>
            </a:br>
            <a:r>
              <a:rPr lang="en-US" sz="2800" b="1" dirty="0" smtClean="0">
                <a:solidFill>
                  <a:srgbClr val="FF0000"/>
                </a:solidFill>
                <a:latin typeface="Tahoma"/>
                <a:cs typeface="Tahoma"/>
              </a:rPr>
              <a:t>terms and definitions</a:t>
            </a:r>
            <a:endParaRPr lang="en-US" sz="2800" dirty="0">
              <a:solidFill>
                <a:srgbClr val="FF0000"/>
              </a:solidFill>
              <a:latin typeface="Tahoma"/>
              <a:cs typeface="Tahoma"/>
            </a:endParaRPr>
          </a:p>
        </p:txBody>
      </p:sp>
      <p:sp>
        <p:nvSpPr>
          <p:cNvPr id="305" name="TextBox 304"/>
          <p:cNvSpPr txBox="1"/>
          <p:nvPr/>
        </p:nvSpPr>
        <p:spPr>
          <a:xfrm>
            <a:off x="5778500" y="6489700"/>
            <a:ext cx="3225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  <a:latin typeface="Helvetica"/>
                <a:cs typeface="Helvetica"/>
              </a:rPr>
              <a:t> </a:t>
            </a:r>
            <a:r>
              <a:rPr lang="en-US" sz="1500" dirty="0" smtClean="0">
                <a:solidFill>
                  <a:srgbClr val="FF0000"/>
                </a:solidFill>
                <a:latin typeface="Tahoma"/>
                <a:cs typeface="Tahoma"/>
              </a:rPr>
              <a:t>G e o f f r e y  </a:t>
            </a:r>
            <a:r>
              <a:rPr lang="en-US" sz="1500" b="1" dirty="0" smtClean="0">
                <a:solidFill>
                  <a:srgbClr val="FF0000"/>
                </a:solidFill>
                <a:latin typeface="Tahoma"/>
                <a:cs typeface="Tahoma"/>
              </a:rPr>
              <a:t>M O N A G H A N  </a:t>
            </a:r>
            <a:endParaRPr lang="en-US" sz="1500" b="1" dirty="0">
              <a:solidFill>
                <a:srgbClr val="FF0000"/>
              </a:solidFill>
              <a:latin typeface="Tahoma"/>
              <a:cs typeface="Tahoma"/>
            </a:endParaRPr>
          </a:p>
        </p:txBody>
      </p:sp>
      <p:sp>
        <p:nvSpPr>
          <p:cNvPr id="307" name="TextBox 306"/>
          <p:cNvSpPr txBox="1"/>
          <p:nvPr/>
        </p:nvSpPr>
        <p:spPr>
          <a:xfrm rot="16200000" flipH="1">
            <a:off x="-2622552" y="3324940"/>
            <a:ext cx="63119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rgbClr val="7F7F7F"/>
                </a:solidFill>
                <a:latin typeface="Tahoma"/>
                <a:cs typeface="Tahoma"/>
              </a:rPr>
              <a:t>Drug Policy </a:t>
            </a:r>
            <a:r>
              <a:rPr lang="en-US" sz="1000" dirty="0" smtClean="0">
                <a:solidFill>
                  <a:srgbClr val="7F7F7F"/>
                </a:solidFill>
                <a:latin typeface="Tahoma"/>
                <a:cs typeface="Tahoma"/>
              </a:rPr>
              <a:t>Fit for Purpose</a:t>
            </a:r>
            <a:endParaRPr lang="en-US" sz="1000" dirty="0">
              <a:solidFill>
                <a:srgbClr val="FF0000"/>
              </a:solidFill>
              <a:latin typeface="Tahoma"/>
              <a:cs typeface="Tahoma"/>
            </a:endParaRPr>
          </a:p>
        </p:txBody>
      </p:sp>
      <p:sp>
        <p:nvSpPr>
          <p:cNvPr id="308" name="TextBox 307"/>
          <p:cNvSpPr txBox="1"/>
          <p:nvPr/>
        </p:nvSpPr>
        <p:spPr>
          <a:xfrm rot="16200000">
            <a:off x="1892849" y="2764971"/>
            <a:ext cx="3009901" cy="1723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20" dirty="0" smtClean="0">
                <a:solidFill>
                  <a:srgbClr val="FF0000"/>
                </a:solidFill>
                <a:latin typeface="Helvetica"/>
                <a:cs typeface="Helvetica"/>
              </a:rPr>
              <a:t>   </a:t>
            </a:r>
            <a:endParaRPr lang="en-US" sz="520" dirty="0">
              <a:solidFill>
                <a:srgbClr val="FF0000"/>
              </a:solidFill>
              <a:latin typeface="Helvetica"/>
              <a:cs typeface="Helvetica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505200" y="2413338"/>
            <a:ext cx="5219700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charset="2"/>
              <a:buChar char="§"/>
            </a:pPr>
            <a:r>
              <a:rPr lang="en-US" dirty="0" smtClean="0">
                <a:solidFill>
                  <a:srgbClr val="595959"/>
                </a:solidFill>
                <a:latin typeface="Tahoma"/>
                <a:ea typeface="ＭＳ Ｐゴシック" charset="0"/>
                <a:cs typeface="Tahoma"/>
              </a:rPr>
              <a:t>Evidence informed drug policy </a:t>
            </a:r>
          </a:p>
          <a:p>
            <a:pPr marL="285750" indent="-285750">
              <a:buFont typeface="Wingdings" charset="2"/>
              <a:buChar char="§"/>
            </a:pPr>
            <a:endParaRPr lang="en-US" dirty="0">
              <a:solidFill>
                <a:srgbClr val="595959"/>
              </a:solidFill>
              <a:latin typeface="Tahoma"/>
              <a:ea typeface="ＭＳ Ｐゴシック" charset="0"/>
              <a:cs typeface="Tahoma"/>
            </a:endParaRPr>
          </a:p>
          <a:p>
            <a:pPr marL="285750" indent="-285750">
              <a:buFont typeface="Wingdings" charset="2"/>
              <a:buChar char="§"/>
            </a:pPr>
            <a:r>
              <a:rPr lang="en-US" dirty="0" smtClean="0">
                <a:solidFill>
                  <a:srgbClr val="595959"/>
                </a:solidFill>
                <a:latin typeface="Tahoma"/>
                <a:ea typeface="ＭＳ Ｐゴシック" charset="0"/>
                <a:cs typeface="Tahoma"/>
              </a:rPr>
              <a:t>Evidence based drug policy </a:t>
            </a:r>
          </a:p>
          <a:p>
            <a:pPr marL="285750" indent="-285750">
              <a:buFont typeface="Wingdings" charset="2"/>
              <a:buChar char="§"/>
            </a:pPr>
            <a:endParaRPr lang="en-US" sz="1000" b="1" dirty="0" smtClean="0">
              <a:solidFill>
                <a:schemeClr val="tx1">
                  <a:lumMod val="50000"/>
                  <a:lumOff val="50000"/>
                </a:schemeClr>
              </a:solidFill>
              <a:latin typeface="Tahoma"/>
              <a:cs typeface="Tahoma"/>
            </a:endParaRPr>
          </a:p>
          <a:p>
            <a:r>
              <a:rPr lang="en-US" sz="1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/>
                <a:cs typeface="Tahoma"/>
              </a:rPr>
              <a:t> </a:t>
            </a:r>
            <a:r>
              <a:rPr lang="en-US" sz="1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ahoma"/>
                <a:cs typeface="Tahoma"/>
              </a:rPr>
              <a:t> </a:t>
            </a:r>
            <a:r>
              <a:rPr 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    </a:t>
            </a: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 </a:t>
            </a:r>
            <a:endParaRPr lang="en-GB" sz="1700" dirty="0" smtClean="0">
              <a:solidFill>
                <a:schemeClr val="tx1">
                  <a:lumMod val="65000"/>
                  <a:lumOff val="35000"/>
                </a:schemeClr>
              </a:solidFill>
              <a:latin typeface="Tahoma"/>
              <a:cs typeface="Tahoma"/>
            </a:endParaRPr>
          </a:p>
          <a:p>
            <a:pPr marL="285750" indent="-285750">
              <a:buFont typeface="Arial"/>
              <a:buChar char="•"/>
            </a:pPr>
            <a:endParaRPr lang="en-US" altLang="ja-JP" dirty="0">
              <a:solidFill>
                <a:srgbClr val="595959"/>
              </a:solidFill>
              <a:latin typeface="Calibri" charset="0"/>
              <a:ea typeface="ＭＳ Ｐゴシック" charset="0"/>
              <a:cs typeface="ＭＳ Ｐゴシック" charset="0"/>
            </a:endParaRPr>
          </a:p>
          <a:p>
            <a:pPr marL="285750" lvl="0" indent="-285750">
              <a:buFont typeface="Arial"/>
              <a:buChar char="•"/>
            </a:pPr>
            <a:endParaRPr lang="en-GB" dirty="0" smtClean="0">
              <a:solidFill>
                <a:schemeClr val="tx1">
                  <a:lumMod val="75000"/>
                  <a:lumOff val="25000"/>
                </a:schemeClr>
              </a:solidFill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92540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5200" y="393700"/>
            <a:ext cx="5219700" cy="1397000"/>
          </a:xfrm>
        </p:spPr>
        <p:txBody>
          <a:bodyPr>
            <a:normAutofit/>
          </a:bodyPr>
          <a:lstStyle/>
          <a:p>
            <a:pPr algn="l">
              <a:spcBef>
                <a:spcPts val="0"/>
              </a:spcBef>
            </a:pPr>
            <a:r>
              <a:rPr lang="en-US" sz="2700" b="1" dirty="0" smtClean="0">
                <a:solidFill>
                  <a:srgbClr val="FF0000"/>
                </a:solidFill>
              </a:rPr>
              <a:t/>
            </a:r>
            <a:br>
              <a:rPr lang="en-US" sz="2700" b="1" dirty="0" smtClean="0">
                <a:solidFill>
                  <a:srgbClr val="FF0000"/>
                </a:solidFill>
              </a:rPr>
            </a:br>
            <a:r>
              <a:rPr lang="en-US" sz="2800" b="1" dirty="0" smtClean="0">
                <a:solidFill>
                  <a:srgbClr val="FF0000"/>
                </a:solidFill>
                <a:latin typeface="Tahoma"/>
                <a:cs typeface="Tahoma"/>
              </a:rPr>
              <a:t>evidence informed/based drug policy </a:t>
            </a:r>
            <a:endParaRPr lang="en-US" sz="2800" dirty="0">
              <a:solidFill>
                <a:srgbClr val="FF0000"/>
              </a:solidFill>
              <a:latin typeface="Tahoma"/>
              <a:cs typeface="Tahoma"/>
            </a:endParaRPr>
          </a:p>
        </p:txBody>
      </p:sp>
      <p:sp>
        <p:nvSpPr>
          <p:cNvPr id="305" name="TextBox 304"/>
          <p:cNvSpPr txBox="1"/>
          <p:nvPr/>
        </p:nvSpPr>
        <p:spPr>
          <a:xfrm>
            <a:off x="5778500" y="6489700"/>
            <a:ext cx="3225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  <a:latin typeface="Helvetica"/>
                <a:cs typeface="Helvetica"/>
              </a:rPr>
              <a:t> </a:t>
            </a:r>
            <a:r>
              <a:rPr lang="en-US" sz="1500" dirty="0" smtClean="0">
                <a:solidFill>
                  <a:srgbClr val="FF0000"/>
                </a:solidFill>
                <a:latin typeface="Tahoma"/>
                <a:cs typeface="Tahoma"/>
              </a:rPr>
              <a:t>G e o f f r e y  </a:t>
            </a:r>
            <a:r>
              <a:rPr lang="en-US" sz="1500" b="1" dirty="0" smtClean="0">
                <a:solidFill>
                  <a:srgbClr val="FF0000"/>
                </a:solidFill>
                <a:latin typeface="Tahoma"/>
                <a:cs typeface="Tahoma"/>
              </a:rPr>
              <a:t>M O N A G H A N  </a:t>
            </a:r>
            <a:endParaRPr lang="en-US" sz="1500" b="1" dirty="0">
              <a:solidFill>
                <a:srgbClr val="FF0000"/>
              </a:solidFill>
              <a:latin typeface="Tahoma"/>
              <a:cs typeface="Tahoma"/>
            </a:endParaRPr>
          </a:p>
        </p:txBody>
      </p:sp>
      <p:sp>
        <p:nvSpPr>
          <p:cNvPr id="307" name="TextBox 306"/>
          <p:cNvSpPr txBox="1"/>
          <p:nvPr/>
        </p:nvSpPr>
        <p:spPr>
          <a:xfrm rot="16200000" flipH="1">
            <a:off x="-2622552" y="3247996"/>
            <a:ext cx="63119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rgbClr val="7F7F7F"/>
                </a:solidFill>
                <a:latin typeface="Tahoma"/>
                <a:cs typeface="Tahoma"/>
              </a:rPr>
              <a:t>Drug Policy </a:t>
            </a:r>
            <a:r>
              <a:rPr lang="en-US" sz="1000" dirty="0" smtClean="0">
                <a:solidFill>
                  <a:srgbClr val="7F7F7F"/>
                </a:solidFill>
                <a:latin typeface="Tahoma"/>
                <a:cs typeface="Tahoma"/>
              </a:rPr>
              <a:t>Fit for Purpose</a:t>
            </a:r>
            <a:endParaRPr lang="en-US" sz="1000" dirty="0" smtClean="0">
              <a:solidFill>
                <a:schemeClr val="tx1">
                  <a:lumMod val="50000"/>
                  <a:lumOff val="50000"/>
                </a:schemeClr>
              </a:solidFill>
              <a:latin typeface="Tahoma"/>
              <a:cs typeface="Tahoma"/>
            </a:endParaRPr>
          </a:p>
          <a:p>
            <a:r>
              <a:rPr lang="en-US" sz="1000" dirty="0" smtClean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endParaRPr lang="en-US" sz="1000" dirty="0">
              <a:solidFill>
                <a:srgbClr val="FF0000"/>
              </a:solidFill>
              <a:latin typeface="Tahoma"/>
              <a:cs typeface="Tahoma"/>
            </a:endParaRPr>
          </a:p>
        </p:txBody>
      </p:sp>
      <p:sp>
        <p:nvSpPr>
          <p:cNvPr id="308" name="TextBox 307"/>
          <p:cNvSpPr txBox="1"/>
          <p:nvPr/>
        </p:nvSpPr>
        <p:spPr>
          <a:xfrm rot="16200000">
            <a:off x="1892849" y="2764971"/>
            <a:ext cx="3009901" cy="1723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20" dirty="0" smtClean="0">
                <a:solidFill>
                  <a:srgbClr val="FF0000"/>
                </a:solidFill>
                <a:latin typeface="Helvetica"/>
                <a:cs typeface="Helvetica"/>
              </a:rPr>
              <a:t>   </a:t>
            </a:r>
            <a:endParaRPr lang="en-US" sz="520" dirty="0">
              <a:solidFill>
                <a:srgbClr val="FF0000"/>
              </a:solidFill>
              <a:latin typeface="Helvetica"/>
              <a:cs typeface="Helvetica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505200" y="2413338"/>
            <a:ext cx="5219700" cy="29700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595959"/>
                </a:solidFill>
                <a:latin typeface="Tahoma"/>
                <a:ea typeface="ＭＳ Ｐゴシック" charset="0"/>
                <a:cs typeface="Tahoma"/>
              </a:rPr>
              <a:t>A </a:t>
            </a:r>
            <a:r>
              <a:rPr lang="en-US" b="1" dirty="0" err="1" smtClean="0">
                <a:solidFill>
                  <a:srgbClr val="595959"/>
                </a:solidFill>
                <a:latin typeface="Tahoma"/>
                <a:ea typeface="ＭＳ Ｐゴシック" charset="0"/>
                <a:cs typeface="Tahoma"/>
              </a:rPr>
              <a:t>Counterblaste</a:t>
            </a:r>
            <a:r>
              <a:rPr lang="en-US" b="1" dirty="0" smtClean="0">
                <a:solidFill>
                  <a:srgbClr val="595959"/>
                </a:solidFill>
                <a:latin typeface="Tahoma"/>
                <a:ea typeface="ＭＳ Ｐゴシック" charset="0"/>
                <a:cs typeface="Tahoma"/>
              </a:rPr>
              <a:t> to Tobacco </a:t>
            </a:r>
          </a:p>
          <a:p>
            <a:pPr marL="285750" indent="-285750">
              <a:buFont typeface="Wingdings" charset="2"/>
              <a:buChar char="§"/>
            </a:pPr>
            <a:endParaRPr lang="en-US" dirty="0">
              <a:solidFill>
                <a:srgbClr val="595959"/>
              </a:solidFill>
              <a:latin typeface="Tahoma"/>
              <a:ea typeface="ＭＳ Ｐゴシック" charset="0"/>
              <a:cs typeface="Tahoma"/>
            </a:endParaRPr>
          </a:p>
          <a:p>
            <a:pPr marL="285750" indent="-285750">
              <a:buFont typeface="Wingdings" charset="2"/>
              <a:buChar char="§"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A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custome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lothsome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 to the eye,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hatefull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 to the Nose,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harmefull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 to the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braine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, dangerous to the Lungs, and in the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blacke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 stinking fume thereof,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neerest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 resembling the horrible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Stigian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 smoke of the pit that is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bottomelesse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. </a:t>
            </a: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  <a:latin typeface="Tahoma"/>
              <a:ea typeface="ＭＳ Ｐゴシック" charset="0"/>
              <a:cs typeface="Tahoma"/>
            </a:endParaRPr>
          </a:p>
          <a:p>
            <a:pPr marL="285750" indent="-285750">
              <a:buFont typeface="Wingdings" charset="2"/>
              <a:buChar char="§"/>
            </a:pPr>
            <a:endParaRPr lang="en-US" sz="1000" b="1" dirty="0" smtClean="0">
              <a:solidFill>
                <a:schemeClr val="tx1">
                  <a:lumMod val="50000"/>
                  <a:lumOff val="50000"/>
                </a:schemeClr>
              </a:solidFill>
              <a:latin typeface="Tahoma"/>
              <a:cs typeface="Tahoma"/>
            </a:endParaRPr>
          </a:p>
          <a:p>
            <a:r>
              <a:rPr lang="en-US" sz="1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ahoma"/>
                <a:cs typeface="Tahoma"/>
              </a:rPr>
              <a:t>  </a:t>
            </a:r>
            <a:r>
              <a:rPr 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     Source: King James VI of Scotland and I of </a:t>
            </a: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England </a:t>
            </a:r>
            <a:r>
              <a:rPr 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(1604)     </a:t>
            </a:r>
          </a:p>
          <a:p>
            <a:r>
              <a:rPr 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       </a:t>
            </a:r>
            <a:r>
              <a:rPr lang="en-US" sz="10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A </a:t>
            </a:r>
            <a:r>
              <a:rPr lang="en-US" sz="1000" i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Counterblaste</a:t>
            </a:r>
            <a:r>
              <a:rPr lang="en-US" sz="10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 to Tobacco </a:t>
            </a:r>
          </a:p>
          <a:p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 </a:t>
            </a:r>
            <a:r>
              <a:rPr 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     </a:t>
            </a:r>
            <a:r>
              <a:rPr lang="en-US" sz="1000" dirty="0" smtClean="0">
                <a:solidFill>
                  <a:srgbClr val="595959"/>
                </a:solidFill>
                <a:latin typeface="Tahoma"/>
                <a:cs typeface="Tahoma"/>
              </a:rPr>
              <a:t> http</a:t>
            </a:r>
            <a:r>
              <a:rPr lang="en-US" sz="1000" dirty="0">
                <a:solidFill>
                  <a:srgbClr val="595959"/>
                </a:solidFill>
                <a:latin typeface="Tahoma"/>
                <a:cs typeface="Tahoma"/>
              </a:rPr>
              <a:t>://en.wikipedia.org/wiki/</a:t>
            </a:r>
            <a:r>
              <a:rPr lang="en-US" sz="1000" dirty="0" smtClean="0">
                <a:solidFill>
                  <a:srgbClr val="595959"/>
                </a:solidFill>
                <a:latin typeface="Tahoma"/>
                <a:cs typeface="Tahoma"/>
              </a:rPr>
              <a:t>A_Counterblaste_to_Tobacco </a:t>
            </a:r>
            <a:endParaRPr lang="en-US" sz="1000" i="1" dirty="0" smtClean="0">
              <a:solidFill>
                <a:srgbClr val="595959"/>
              </a:solidFill>
              <a:latin typeface="Tahoma"/>
              <a:cs typeface="Tahoma"/>
            </a:endParaRPr>
          </a:p>
          <a:p>
            <a:r>
              <a:rPr lang="en-US" sz="1000" i="1" dirty="0">
                <a:solidFill>
                  <a:srgbClr val="595959"/>
                </a:solidFill>
                <a:latin typeface="Tahoma"/>
                <a:cs typeface="Tahoma"/>
              </a:rPr>
              <a:t> </a:t>
            </a:r>
            <a:endParaRPr lang="en-US" sz="1100" dirty="0" smtClean="0">
              <a:solidFill>
                <a:srgbClr val="595959"/>
              </a:solidFill>
              <a:latin typeface="Tahoma"/>
              <a:cs typeface="Tahoma"/>
            </a:endParaRPr>
          </a:p>
          <a:p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 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    </a:t>
            </a:r>
            <a:endParaRPr lang="en-GB" dirty="0" smtClean="0">
              <a:solidFill>
                <a:schemeClr val="tx1">
                  <a:lumMod val="75000"/>
                  <a:lumOff val="25000"/>
                </a:schemeClr>
              </a:solidFill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81518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5200" y="393700"/>
            <a:ext cx="5219700" cy="1409700"/>
          </a:xfrm>
        </p:spPr>
        <p:txBody>
          <a:bodyPr>
            <a:normAutofit/>
          </a:bodyPr>
          <a:lstStyle/>
          <a:p>
            <a:pPr algn="l">
              <a:spcBef>
                <a:spcPts val="0"/>
              </a:spcBef>
            </a:pPr>
            <a:r>
              <a:rPr lang="en-US" sz="2700" b="1" dirty="0" smtClean="0">
                <a:solidFill>
                  <a:srgbClr val="FF0000"/>
                </a:solidFill>
              </a:rPr>
              <a:t/>
            </a:r>
            <a:br>
              <a:rPr lang="en-US" sz="2700" b="1" dirty="0" smtClean="0">
                <a:solidFill>
                  <a:srgbClr val="FF0000"/>
                </a:solidFill>
              </a:rPr>
            </a:br>
            <a:r>
              <a:rPr lang="en-US" sz="2800" b="1" dirty="0" smtClean="0">
                <a:solidFill>
                  <a:srgbClr val="FF0000"/>
                </a:solidFill>
                <a:latin typeface="Tahoma"/>
                <a:cs typeface="Tahoma"/>
              </a:rPr>
              <a:t>evidence informed</a:t>
            </a:r>
            <a:r>
              <a:rPr lang="en-US" sz="2800" b="1" dirty="0">
                <a:solidFill>
                  <a:srgbClr val="FF0000"/>
                </a:solidFill>
                <a:latin typeface="Tahoma"/>
                <a:cs typeface="Tahoma"/>
              </a:rPr>
              <a:t>/based drug policy </a:t>
            </a:r>
            <a:endParaRPr lang="en-US" sz="2800" dirty="0">
              <a:solidFill>
                <a:srgbClr val="FF0000"/>
              </a:solidFill>
              <a:latin typeface="Tahoma"/>
              <a:cs typeface="Tahoma"/>
            </a:endParaRPr>
          </a:p>
        </p:txBody>
      </p:sp>
      <p:sp>
        <p:nvSpPr>
          <p:cNvPr id="305" name="TextBox 304"/>
          <p:cNvSpPr txBox="1"/>
          <p:nvPr/>
        </p:nvSpPr>
        <p:spPr>
          <a:xfrm>
            <a:off x="5778500" y="6489700"/>
            <a:ext cx="3225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  <a:latin typeface="Helvetica"/>
                <a:cs typeface="Helvetica"/>
              </a:rPr>
              <a:t> </a:t>
            </a:r>
            <a:r>
              <a:rPr lang="en-US" sz="1500" dirty="0" smtClean="0">
                <a:solidFill>
                  <a:srgbClr val="FF0000"/>
                </a:solidFill>
                <a:latin typeface="Tahoma"/>
                <a:cs typeface="Tahoma"/>
              </a:rPr>
              <a:t>G e o f f r e y  </a:t>
            </a:r>
            <a:r>
              <a:rPr lang="en-US" sz="1500" b="1" dirty="0" smtClean="0">
                <a:solidFill>
                  <a:srgbClr val="FF0000"/>
                </a:solidFill>
                <a:latin typeface="Tahoma"/>
                <a:cs typeface="Tahoma"/>
              </a:rPr>
              <a:t>M O N A G H A N  </a:t>
            </a:r>
            <a:endParaRPr lang="en-US" sz="1500" b="1" dirty="0">
              <a:solidFill>
                <a:srgbClr val="FF0000"/>
              </a:solidFill>
              <a:latin typeface="Tahoma"/>
              <a:cs typeface="Tahoma"/>
            </a:endParaRPr>
          </a:p>
        </p:txBody>
      </p:sp>
      <p:sp>
        <p:nvSpPr>
          <p:cNvPr id="307" name="TextBox 306"/>
          <p:cNvSpPr txBox="1"/>
          <p:nvPr/>
        </p:nvSpPr>
        <p:spPr>
          <a:xfrm rot="16200000" flipH="1">
            <a:off x="-2622552" y="3247996"/>
            <a:ext cx="63119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rgbClr val="7F7F7F"/>
                </a:solidFill>
                <a:latin typeface="Tahoma"/>
                <a:cs typeface="Tahoma"/>
              </a:rPr>
              <a:t>Drug Policy </a:t>
            </a:r>
            <a:r>
              <a:rPr lang="en-US" sz="1000" dirty="0" smtClean="0">
                <a:solidFill>
                  <a:srgbClr val="7F7F7F"/>
                </a:solidFill>
                <a:latin typeface="Tahoma"/>
                <a:cs typeface="Tahoma"/>
              </a:rPr>
              <a:t>Fit for Purpose</a:t>
            </a:r>
            <a:endParaRPr lang="en-US" sz="1000" dirty="0" smtClean="0">
              <a:solidFill>
                <a:schemeClr val="tx1">
                  <a:lumMod val="50000"/>
                  <a:lumOff val="50000"/>
                </a:schemeClr>
              </a:solidFill>
              <a:latin typeface="Tahoma"/>
              <a:cs typeface="Tahoma"/>
            </a:endParaRPr>
          </a:p>
          <a:p>
            <a:r>
              <a:rPr lang="en-US" sz="1000" dirty="0" smtClean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endParaRPr lang="en-US" sz="1000" dirty="0">
              <a:solidFill>
                <a:srgbClr val="FF0000"/>
              </a:solidFill>
              <a:latin typeface="Tahoma"/>
              <a:cs typeface="Tahoma"/>
            </a:endParaRPr>
          </a:p>
        </p:txBody>
      </p:sp>
      <p:sp>
        <p:nvSpPr>
          <p:cNvPr id="308" name="TextBox 307"/>
          <p:cNvSpPr txBox="1"/>
          <p:nvPr/>
        </p:nvSpPr>
        <p:spPr>
          <a:xfrm rot="16200000">
            <a:off x="1892849" y="2764971"/>
            <a:ext cx="3009901" cy="1723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20" dirty="0" smtClean="0">
                <a:solidFill>
                  <a:srgbClr val="FF0000"/>
                </a:solidFill>
                <a:latin typeface="Helvetica"/>
                <a:cs typeface="Helvetica"/>
              </a:rPr>
              <a:t>   </a:t>
            </a:r>
            <a:endParaRPr lang="en-US" sz="520" dirty="0">
              <a:solidFill>
                <a:srgbClr val="FF0000"/>
              </a:solidFill>
              <a:latin typeface="Helvetica"/>
              <a:cs typeface="Helvetica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505200" y="2413338"/>
            <a:ext cx="53975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595959"/>
                </a:solidFill>
                <a:latin typeface="Tahoma"/>
                <a:ea typeface="ＭＳ Ｐゴシック" charset="0"/>
                <a:cs typeface="Tahoma"/>
              </a:rPr>
              <a:t>Is UK drug policy evidence informed/based? </a:t>
            </a:r>
          </a:p>
          <a:p>
            <a:pPr marL="285750" indent="-285750">
              <a:buFont typeface="Wingdings" charset="2"/>
              <a:buChar char="§"/>
            </a:pPr>
            <a:endParaRPr lang="en-US" dirty="0">
              <a:solidFill>
                <a:srgbClr val="595959"/>
              </a:solidFill>
              <a:latin typeface="Tahoma"/>
              <a:ea typeface="ＭＳ Ｐゴシック" charset="0"/>
              <a:cs typeface="Tahoma"/>
            </a:endParaRPr>
          </a:p>
          <a:p>
            <a:pPr marL="285750" indent="-285750">
              <a:buFont typeface="Wingdings" charset="2"/>
              <a:buChar char="§"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There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are many factors that influence the generation of policy and it is unrealistic, and perhaps disingenuous, to suggest in relation to drugs policy, that evidence is its primary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focus</a:t>
            </a: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  <a:latin typeface="Tahoma"/>
              <a:ea typeface="ＭＳ Ｐゴシック" charset="0"/>
              <a:cs typeface="Tahoma"/>
            </a:endParaRPr>
          </a:p>
          <a:p>
            <a:pPr marL="285750" indent="-285750">
              <a:buFont typeface="Wingdings" charset="2"/>
              <a:buChar char="§"/>
            </a:pPr>
            <a:endParaRPr lang="en-US" sz="1000" b="1" dirty="0" smtClean="0">
              <a:solidFill>
                <a:schemeClr val="tx1">
                  <a:lumMod val="50000"/>
                  <a:lumOff val="50000"/>
                </a:schemeClr>
              </a:solidFill>
              <a:latin typeface="Tahoma"/>
              <a:cs typeface="Tahoma"/>
            </a:endParaRPr>
          </a:p>
          <a:p>
            <a:r>
              <a:rPr lang="en-US" sz="1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ahoma"/>
                <a:cs typeface="Tahoma"/>
              </a:rPr>
              <a:t>  </a:t>
            </a:r>
            <a:r>
              <a:rPr 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     Source: </a:t>
            </a:r>
            <a:r>
              <a:rPr lang="en-US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Bennet</a:t>
            </a:r>
            <a:r>
              <a:rPr 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, T. and Holloway, K. (2010) </a:t>
            </a:r>
            <a:r>
              <a:rPr lang="en-US" sz="10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Is UK drug policy evidence based?  </a:t>
            </a:r>
          </a:p>
          <a:p>
            <a:r>
              <a:rPr lang="en-US" sz="10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 </a:t>
            </a:r>
            <a:r>
              <a:rPr lang="en-US" sz="10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      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International Journal of Drug Policy, </a:t>
            </a: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Volume 21, Issue 5, pp. 411-417</a:t>
            </a:r>
            <a:endParaRPr lang="en-US" sz="1100" dirty="0" smtClean="0">
              <a:solidFill>
                <a:schemeClr val="tx1">
                  <a:lumMod val="65000"/>
                  <a:lumOff val="35000"/>
                </a:schemeClr>
              </a:solidFill>
              <a:latin typeface="Tahoma"/>
              <a:cs typeface="Tahoma"/>
            </a:endParaRPr>
          </a:p>
          <a:p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 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    </a:t>
            </a:r>
            <a:endParaRPr lang="en-GB" dirty="0" smtClean="0">
              <a:solidFill>
                <a:schemeClr val="tx1">
                  <a:lumMod val="75000"/>
                  <a:lumOff val="25000"/>
                </a:schemeClr>
              </a:solidFill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7335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5200" y="393700"/>
            <a:ext cx="5219700" cy="1041400"/>
          </a:xfrm>
        </p:spPr>
        <p:txBody>
          <a:bodyPr>
            <a:normAutofit/>
          </a:bodyPr>
          <a:lstStyle/>
          <a:p>
            <a:pPr algn="l">
              <a:spcBef>
                <a:spcPts val="0"/>
              </a:spcBef>
            </a:pPr>
            <a:r>
              <a:rPr lang="en-US" sz="2700" b="1" dirty="0" smtClean="0">
                <a:solidFill>
                  <a:srgbClr val="FF0000"/>
                </a:solidFill>
              </a:rPr>
              <a:t/>
            </a:r>
            <a:br>
              <a:rPr lang="en-US" sz="2700" b="1" dirty="0" smtClean="0">
                <a:solidFill>
                  <a:srgbClr val="FF0000"/>
                </a:solidFill>
              </a:rPr>
            </a:br>
            <a:r>
              <a:rPr lang="en-US" sz="2700" b="1" dirty="0" smtClean="0">
                <a:solidFill>
                  <a:srgbClr val="FF0000"/>
                </a:solidFill>
                <a:latin typeface="Tahoma"/>
                <a:cs typeface="Tahoma"/>
              </a:rPr>
              <a:t>effective</a:t>
            </a:r>
            <a:r>
              <a:rPr lang="en-US" sz="27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ahoma"/>
                <a:cs typeface="Tahoma"/>
              </a:rPr>
              <a:t>programmes</a:t>
            </a:r>
            <a:r>
              <a:rPr lang="en-US" sz="2800" b="1" dirty="0" smtClean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endParaRPr lang="en-US" sz="2800" dirty="0">
              <a:solidFill>
                <a:srgbClr val="FF0000"/>
              </a:solidFill>
              <a:latin typeface="Tahoma"/>
              <a:cs typeface="Tahoma"/>
            </a:endParaRPr>
          </a:p>
        </p:txBody>
      </p:sp>
      <p:sp>
        <p:nvSpPr>
          <p:cNvPr id="305" name="TextBox 304"/>
          <p:cNvSpPr txBox="1"/>
          <p:nvPr/>
        </p:nvSpPr>
        <p:spPr>
          <a:xfrm>
            <a:off x="5778500" y="6489700"/>
            <a:ext cx="3225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  <a:latin typeface="Helvetica"/>
                <a:cs typeface="Helvetica"/>
              </a:rPr>
              <a:t> </a:t>
            </a:r>
            <a:r>
              <a:rPr lang="en-US" sz="1500" dirty="0" smtClean="0">
                <a:solidFill>
                  <a:srgbClr val="FF0000"/>
                </a:solidFill>
                <a:latin typeface="Tahoma"/>
                <a:cs typeface="Tahoma"/>
              </a:rPr>
              <a:t>G e o f f r e y  </a:t>
            </a:r>
            <a:r>
              <a:rPr lang="en-US" sz="1500" b="1" dirty="0" smtClean="0">
                <a:solidFill>
                  <a:srgbClr val="FF0000"/>
                </a:solidFill>
                <a:latin typeface="Tahoma"/>
                <a:cs typeface="Tahoma"/>
              </a:rPr>
              <a:t>M O N A G H A N  </a:t>
            </a:r>
            <a:endParaRPr lang="en-US" sz="1500" b="1" dirty="0">
              <a:solidFill>
                <a:srgbClr val="FF0000"/>
              </a:solidFill>
              <a:latin typeface="Tahoma"/>
              <a:cs typeface="Tahoma"/>
            </a:endParaRPr>
          </a:p>
        </p:txBody>
      </p:sp>
      <p:sp>
        <p:nvSpPr>
          <p:cNvPr id="307" name="TextBox 306"/>
          <p:cNvSpPr txBox="1"/>
          <p:nvPr/>
        </p:nvSpPr>
        <p:spPr>
          <a:xfrm rot="16200000" flipH="1">
            <a:off x="-2622552" y="3324940"/>
            <a:ext cx="63119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rgbClr val="7F7F7F"/>
                </a:solidFill>
                <a:latin typeface="Tahoma"/>
                <a:cs typeface="Tahoma"/>
              </a:rPr>
              <a:t>Drug Policy </a:t>
            </a:r>
            <a:r>
              <a:rPr lang="en-US" sz="1000" dirty="0" smtClean="0">
                <a:solidFill>
                  <a:srgbClr val="7F7F7F"/>
                </a:solidFill>
                <a:latin typeface="Tahoma"/>
                <a:cs typeface="Tahoma"/>
              </a:rPr>
              <a:t>Fit for Purpose</a:t>
            </a:r>
            <a:endParaRPr lang="en-US" sz="1000" dirty="0">
              <a:solidFill>
                <a:srgbClr val="FF0000"/>
              </a:solidFill>
              <a:latin typeface="Tahoma"/>
              <a:cs typeface="Tahoma"/>
            </a:endParaRPr>
          </a:p>
        </p:txBody>
      </p:sp>
      <p:sp>
        <p:nvSpPr>
          <p:cNvPr id="308" name="TextBox 307"/>
          <p:cNvSpPr txBox="1"/>
          <p:nvPr/>
        </p:nvSpPr>
        <p:spPr>
          <a:xfrm rot="16200000">
            <a:off x="1892849" y="2764971"/>
            <a:ext cx="3009901" cy="1723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20" dirty="0" smtClean="0">
                <a:solidFill>
                  <a:srgbClr val="FF0000"/>
                </a:solidFill>
                <a:latin typeface="Helvetica"/>
                <a:cs typeface="Helvetica"/>
              </a:rPr>
              <a:t>   </a:t>
            </a:r>
            <a:endParaRPr lang="en-US" sz="520" dirty="0">
              <a:solidFill>
                <a:srgbClr val="FF0000"/>
              </a:solidFill>
              <a:latin typeface="Helvetica"/>
              <a:cs typeface="Helvetica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505200" y="2413338"/>
            <a:ext cx="5397500" cy="48782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595959"/>
                </a:solidFill>
                <a:latin typeface="Tahoma"/>
                <a:ea typeface="ＭＳ Ｐゴシック" charset="0"/>
                <a:cs typeface="Tahoma"/>
              </a:rPr>
              <a:t>Some of the most effective </a:t>
            </a:r>
            <a:r>
              <a:rPr lang="en-US" b="1" dirty="0" err="1" smtClean="0">
                <a:solidFill>
                  <a:srgbClr val="595959"/>
                </a:solidFill>
                <a:latin typeface="Tahoma"/>
                <a:ea typeface="ＭＳ Ｐゴシック" charset="0"/>
                <a:cs typeface="Tahoma"/>
              </a:rPr>
              <a:t>programmes</a:t>
            </a:r>
            <a:r>
              <a:rPr lang="en-US" b="1" dirty="0" smtClean="0">
                <a:solidFill>
                  <a:srgbClr val="595959"/>
                </a:solidFill>
                <a:latin typeface="Tahoma"/>
                <a:ea typeface="ＭＳ Ｐゴシック" charset="0"/>
                <a:cs typeface="Tahoma"/>
              </a:rPr>
              <a:t> to prevent HIV and reduce drug related harms are also the most contentious:</a:t>
            </a:r>
          </a:p>
          <a:p>
            <a:endParaRPr lang="en-US" dirty="0">
              <a:solidFill>
                <a:srgbClr val="595959"/>
              </a:solidFill>
              <a:latin typeface="Tahoma"/>
              <a:ea typeface="ＭＳ Ｐゴシック" charset="0"/>
              <a:cs typeface="Tahoma"/>
            </a:endParaRPr>
          </a:p>
          <a:p>
            <a:pPr marL="285750" indent="-285750">
              <a:buFont typeface="Wingdings" charset="2"/>
              <a:buChar char="§"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Condom availability and use through distribution and promotion </a:t>
            </a:r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programmes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 </a:t>
            </a:r>
          </a:p>
          <a:p>
            <a:pPr marL="285750" indent="-285750">
              <a:buFont typeface="Wingdings" charset="2"/>
              <a:buChar char="§"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Tahoma"/>
              <a:cs typeface="Tahoma"/>
            </a:endParaRPr>
          </a:p>
          <a:p>
            <a:pPr marL="285750" indent="-285750">
              <a:buFont typeface="Wingdings" charset="2"/>
              <a:buChar char="§"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Opioid substitution treatment </a:t>
            </a:r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programmes</a:t>
            </a: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  <a:latin typeface="Tahoma"/>
              <a:cs typeface="Tahoma"/>
            </a:endParaRPr>
          </a:p>
          <a:p>
            <a:pPr marL="285750" indent="-285750">
              <a:buFont typeface="Wingdings" charset="2"/>
              <a:buChar char="§"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Tahoma"/>
              <a:cs typeface="Tahoma"/>
            </a:endParaRPr>
          </a:p>
          <a:p>
            <a:pPr marL="285750" indent="-285750">
              <a:buFont typeface="Wingdings" charset="2"/>
              <a:buChar char="§"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Needle and syringe </a:t>
            </a:r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programmes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 </a:t>
            </a:r>
          </a:p>
          <a:p>
            <a:pPr marL="285750" indent="-285750">
              <a:buFont typeface="Wingdings" charset="2"/>
              <a:buChar char="§"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Tahoma"/>
              <a:cs typeface="Tahoma"/>
            </a:endParaRPr>
          </a:p>
          <a:p>
            <a:pPr marL="285750" indent="-285750">
              <a:buFont typeface="Wingdings" charset="2"/>
              <a:buChar char="§"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Take-home Naloxone </a:t>
            </a:r>
          </a:p>
          <a:p>
            <a:pPr marL="285750" indent="-285750">
              <a:buFont typeface="Wingdings" charset="2"/>
              <a:buChar char="§"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Tahoma"/>
              <a:cs typeface="Tahoma"/>
            </a:endParaRPr>
          </a:p>
          <a:p>
            <a:pPr marL="285750" indent="-285750">
              <a:buFont typeface="Wingdings" charset="2"/>
              <a:buChar char="§"/>
            </a:pP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  <a:latin typeface="Tahoma"/>
              <a:cs typeface="Tahoma"/>
            </a:endParaRPr>
          </a:p>
          <a:p>
            <a:pPr marL="285750" indent="-285750">
              <a:buFont typeface="Wingdings" charset="2"/>
              <a:buChar char="§"/>
            </a:pP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  <a:latin typeface="Tahoma"/>
              <a:cs typeface="Tahoma"/>
            </a:endParaRPr>
          </a:p>
          <a:p>
            <a:pPr marL="285750" indent="-285750">
              <a:buFont typeface="Wingdings" charset="2"/>
              <a:buChar char="§"/>
            </a:pPr>
            <a:endParaRPr lang="en-US" sz="1000" b="1" dirty="0">
              <a:solidFill>
                <a:schemeClr val="tx1">
                  <a:lumMod val="65000"/>
                  <a:lumOff val="35000"/>
                </a:schemeClr>
              </a:solidFill>
              <a:latin typeface="Tahoma"/>
              <a:cs typeface="Tahoma"/>
            </a:endParaRPr>
          </a:p>
          <a:p>
            <a:pPr marL="285750" indent="-285750">
              <a:buFont typeface="Wingdings" charset="2"/>
              <a:buChar char="§"/>
            </a:pPr>
            <a:endParaRPr lang="en-US" sz="1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Tahoma"/>
              <a:cs typeface="Tahoma"/>
            </a:endParaRPr>
          </a:p>
          <a:p>
            <a:pPr marL="285750" indent="-285750">
              <a:buFont typeface="Wingdings" charset="2"/>
              <a:buChar char="§"/>
            </a:pPr>
            <a:endParaRPr lang="en-US" sz="1000" b="1" dirty="0" smtClean="0">
              <a:solidFill>
                <a:schemeClr val="tx1">
                  <a:lumMod val="50000"/>
                  <a:lumOff val="50000"/>
                </a:schemeClr>
              </a:solidFill>
              <a:latin typeface="Tahoma"/>
              <a:cs typeface="Tahoma"/>
            </a:endParaRPr>
          </a:p>
          <a:p>
            <a:r>
              <a:rPr lang="en-US" sz="1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ahoma"/>
                <a:cs typeface="Tahoma"/>
              </a:rPr>
              <a:t>  </a:t>
            </a:r>
            <a:r>
              <a:rPr 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     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     </a:t>
            </a:r>
            <a:endParaRPr lang="en-GB" dirty="0" smtClean="0">
              <a:solidFill>
                <a:schemeClr val="tx1">
                  <a:lumMod val="75000"/>
                  <a:lumOff val="25000"/>
                </a:schemeClr>
              </a:solidFill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01250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5200" y="393700"/>
            <a:ext cx="5219700" cy="1041400"/>
          </a:xfrm>
        </p:spPr>
        <p:txBody>
          <a:bodyPr>
            <a:normAutofit/>
          </a:bodyPr>
          <a:lstStyle/>
          <a:p>
            <a:pPr algn="l">
              <a:spcBef>
                <a:spcPts val="0"/>
              </a:spcBef>
            </a:pPr>
            <a:r>
              <a:rPr lang="en-US" sz="2700" b="1" dirty="0" smtClean="0">
                <a:solidFill>
                  <a:srgbClr val="FF0000"/>
                </a:solidFill>
              </a:rPr>
              <a:t/>
            </a:r>
            <a:br>
              <a:rPr lang="en-US" sz="2700" b="1" dirty="0" smtClean="0">
                <a:solidFill>
                  <a:srgbClr val="FF0000"/>
                </a:solidFill>
              </a:rPr>
            </a:br>
            <a:r>
              <a:rPr lang="en-US" sz="2700" b="1" dirty="0" smtClean="0">
                <a:solidFill>
                  <a:srgbClr val="FF0000"/>
                </a:solidFill>
                <a:latin typeface="Tahoma"/>
                <a:cs typeface="Tahoma"/>
              </a:rPr>
              <a:t>reliable data and information </a:t>
            </a:r>
            <a:r>
              <a:rPr lang="en-US" sz="2800" b="1" dirty="0" smtClean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endParaRPr lang="en-US" sz="2800" dirty="0">
              <a:solidFill>
                <a:srgbClr val="FF0000"/>
              </a:solidFill>
              <a:latin typeface="Tahoma"/>
              <a:cs typeface="Tahoma"/>
            </a:endParaRPr>
          </a:p>
        </p:txBody>
      </p:sp>
      <p:sp>
        <p:nvSpPr>
          <p:cNvPr id="305" name="TextBox 304"/>
          <p:cNvSpPr txBox="1"/>
          <p:nvPr/>
        </p:nvSpPr>
        <p:spPr>
          <a:xfrm>
            <a:off x="5778500" y="6489700"/>
            <a:ext cx="3225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  <a:latin typeface="Helvetica"/>
                <a:cs typeface="Helvetica"/>
              </a:rPr>
              <a:t> </a:t>
            </a:r>
            <a:r>
              <a:rPr lang="en-US" sz="1500" dirty="0" smtClean="0">
                <a:solidFill>
                  <a:srgbClr val="FF0000"/>
                </a:solidFill>
                <a:latin typeface="Tahoma"/>
                <a:cs typeface="Tahoma"/>
              </a:rPr>
              <a:t>G e o f f r e y  </a:t>
            </a:r>
            <a:r>
              <a:rPr lang="en-US" sz="1500" b="1" dirty="0" smtClean="0">
                <a:solidFill>
                  <a:srgbClr val="FF0000"/>
                </a:solidFill>
                <a:latin typeface="Tahoma"/>
                <a:cs typeface="Tahoma"/>
              </a:rPr>
              <a:t>M O N A G H A N  </a:t>
            </a:r>
            <a:endParaRPr lang="en-US" sz="1500" b="1" dirty="0">
              <a:solidFill>
                <a:srgbClr val="FF0000"/>
              </a:solidFill>
              <a:latin typeface="Tahoma"/>
              <a:cs typeface="Tahoma"/>
            </a:endParaRPr>
          </a:p>
        </p:txBody>
      </p:sp>
      <p:sp>
        <p:nvSpPr>
          <p:cNvPr id="307" name="TextBox 306"/>
          <p:cNvSpPr txBox="1"/>
          <p:nvPr/>
        </p:nvSpPr>
        <p:spPr>
          <a:xfrm rot="16200000" flipH="1">
            <a:off x="-2622552" y="3324940"/>
            <a:ext cx="63119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rgbClr val="7F7F7F"/>
                </a:solidFill>
                <a:latin typeface="Tahoma"/>
                <a:cs typeface="Tahoma"/>
              </a:rPr>
              <a:t>Drug Policy </a:t>
            </a:r>
            <a:r>
              <a:rPr lang="en-US" sz="1000" dirty="0" smtClean="0">
                <a:solidFill>
                  <a:srgbClr val="7F7F7F"/>
                </a:solidFill>
                <a:latin typeface="Tahoma"/>
                <a:cs typeface="Tahoma"/>
              </a:rPr>
              <a:t>Fit for Purpose</a:t>
            </a:r>
            <a:endParaRPr lang="en-US" sz="1000" dirty="0">
              <a:solidFill>
                <a:srgbClr val="FF0000"/>
              </a:solidFill>
              <a:latin typeface="Tahoma"/>
              <a:cs typeface="Tahoma"/>
            </a:endParaRPr>
          </a:p>
        </p:txBody>
      </p:sp>
      <p:sp>
        <p:nvSpPr>
          <p:cNvPr id="308" name="TextBox 307"/>
          <p:cNvSpPr txBox="1"/>
          <p:nvPr/>
        </p:nvSpPr>
        <p:spPr>
          <a:xfrm rot="16200000">
            <a:off x="1892849" y="2764971"/>
            <a:ext cx="3009901" cy="1723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20" dirty="0" smtClean="0">
                <a:solidFill>
                  <a:srgbClr val="FF0000"/>
                </a:solidFill>
                <a:latin typeface="Helvetica"/>
                <a:cs typeface="Helvetica"/>
              </a:rPr>
              <a:t>   </a:t>
            </a:r>
            <a:endParaRPr lang="en-US" sz="520" dirty="0">
              <a:solidFill>
                <a:srgbClr val="FF0000"/>
              </a:solidFill>
              <a:latin typeface="Helvetica"/>
              <a:cs typeface="Helvetica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505200" y="2413338"/>
            <a:ext cx="5397500" cy="4001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charset="2"/>
              <a:buChar char="§"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 charset="0"/>
              </a:rPr>
              <a:t>The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charset="0"/>
              </a:rPr>
              <a:t>answer lies in finding the right data, and the secret to finding the right data usually means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 charset="0"/>
              </a:rPr>
              <a:t>finding the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charset="0"/>
              </a:rPr>
              <a:t>right person – more easily said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 charset="0"/>
              </a:rPr>
              <a:t>than done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Tahoma" charset="0"/>
            </a:endParaRPr>
          </a:p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charset="0"/>
              </a:rPr>
              <a:t>	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Tahoma"/>
              <a:ea typeface="ＭＳ Ｐゴシック" charset="0"/>
              <a:cs typeface="Tahoma"/>
            </a:endParaRPr>
          </a:p>
          <a:p>
            <a:r>
              <a:rPr lang="en-US" sz="1100" dirty="0">
                <a:latin typeface="Tahoma" charset="0"/>
              </a:rPr>
              <a:t> </a:t>
            </a:r>
            <a:r>
              <a:rPr lang="en-US" sz="1100" dirty="0" smtClean="0">
                <a:latin typeface="Tahoma" charset="0"/>
              </a:rPr>
              <a:t>     </a:t>
            </a:r>
            <a:r>
              <a:rPr lang="en-US" sz="1100" dirty="0" smtClean="0">
                <a:solidFill>
                  <a:srgbClr val="595959"/>
                </a:solidFill>
                <a:latin typeface="Tahoma" charset="0"/>
              </a:rPr>
              <a:t>Levitt</a:t>
            </a:r>
            <a:r>
              <a:rPr lang="en-US" sz="1100" dirty="0">
                <a:solidFill>
                  <a:srgbClr val="595959"/>
                </a:solidFill>
                <a:latin typeface="Tahoma" charset="0"/>
              </a:rPr>
              <a:t>, S.D. and Dunbar, S.J. (2005) </a:t>
            </a:r>
            <a:r>
              <a:rPr lang="en-US" sz="1100" b="1" i="1" dirty="0" err="1" smtClean="0">
                <a:solidFill>
                  <a:srgbClr val="595959"/>
                </a:solidFill>
                <a:latin typeface="Tahoma" charset="0"/>
              </a:rPr>
              <a:t>Freakonomics</a:t>
            </a:r>
            <a:r>
              <a:rPr lang="en-US" sz="1100" b="1" i="1" dirty="0" smtClean="0">
                <a:solidFill>
                  <a:srgbClr val="595959"/>
                </a:solidFill>
                <a:latin typeface="Tahoma" charset="0"/>
              </a:rPr>
              <a:t>       </a:t>
            </a:r>
          </a:p>
          <a:p>
            <a:r>
              <a:rPr lang="en-US" sz="1100" b="1" i="1" dirty="0" smtClean="0">
                <a:solidFill>
                  <a:srgbClr val="595959"/>
                </a:solidFill>
                <a:latin typeface="Tahoma" charset="0"/>
              </a:rPr>
              <a:t>       </a:t>
            </a:r>
            <a:r>
              <a:rPr lang="en-US" sz="1100" i="1" dirty="0" smtClean="0">
                <a:solidFill>
                  <a:srgbClr val="595959"/>
                </a:solidFill>
                <a:latin typeface="Tahoma" charset="0"/>
              </a:rPr>
              <a:t>A </a:t>
            </a:r>
            <a:r>
              <a:rPr lang="en-US" sz="1100" i="1" dirty="0">
                <a:solidFill>
                  <a:srgbClr val="595959"/>
                </a:solidFill>
                <a:latin typeface="Tahoma" charset="0"/>
              </a:rPr>
              <a:t>Rogue Economist </a:t>
            </a:r>
            <a:r>
              <a:rPr lang="en-US" sz="1100" i="1" dirty="0" smtClean="0">
                <a:solidFill>
                  <a:srgbClr val="595959"/>
                </a:solidFill>
                <a:latin typeface="Tahoma" charset="0"/>
              </a:rPr>
              <a:t>Explores </a:t>
            </a:r>
            <a:r>
              <a:rPr lang="en-US" sz="1100" i="1" dirty="0">
                <a:solidFill>
                  <a:srgbClr val="595959"/>
                </a:solidFill>
                <a:latin typeface="Tahoma" charset="0"/>
              </a:rPr>
              <a:t>the Hidden Side of Everything </a:t>
            </a:r>
            <a:r>
              <a:rPr lang="en-US" sz="1100" i="1" dirty="0" smtClean="0">
                <a:solidFill>
                  <a:srgbClr val="595959"/>
                </a:solidFill>
                <a:latin typeface="Tahoma" charset="0"/>
              </a:rPr>
              <a:t>  </a:t>
            </a:r>
          </a:p>
          <a:p>
            <a:r>
              <a:rPr lang="en-US" sz="1100" i="1" dirty="0" smtClean="0">
                <a:solidFill>
                  <a:srgbClr val="595959"/>
                </a:solidFill>
                <a:latin typeface="Tahoma" charset="0"/>
              </a:rPr>
              <a:t>      </a:t>
            </a:r>
            <a:r>
              <a:rPr lang="en-US" sz="1100" dirty="0" smtClean="0">
                <a:solidFill>
                  <a:srgbClr val="595959"/>
                </a:solidFill>
                <a:latin typeface="Tahoma" charset="0"/>
              </a:rPr>
              <a:t>Penguin </a:t>
            </a:r>
            <a:r>
              <a:rPr lang="en-US" sz="1100" dirty="0">
                <a:solidFill>
                  <a:srgbClr val="595959"/>
                </a:solidFill>
                <a:latin typeface="Tahoma" charset="0"/>
              </a:rPr>
              <a:t>Books, </a:t>
            </a:r>
            <a:r>
              <a:rPr lang="en-US" sz="1100" dirty="0" smtClean="0">
                <a:solidFill>
                  <a:srgbClr val="595959"/>
                </a:solidFill>
                <a:latin typeface="Tahoma" charset="0"/>
              </a:rPr>
              <a:t> London</a:t>
            </a:r>
            <a:endParaRPr lang="en-US" sz="1100" dirty="0">
              <a:solidFill>
                <a:srgbClr val="595959"/>
              </a:solidFill>
              <a:latin typeface="Tahoma" charset="0"/>
            </a:endParaRPr>
          </a:p>
          <a:p>
            <a:endParaRPr lang="en-US" i="1" dirty="0">
              <a:latin typeface="Tahoma" charset="0"/>
            </a:endParaRPr>
          </a:p>
          <a:p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Tahoma" charset="0"/>
            </a:endParaRPr>
          </a:p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charset="0"/>
              </a:rPr>
              <a:t>	</a:t>
            </a:r>
          </a:p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charset="0"/>
              </a:rPr>
              <a:t>	</a:t>
            </a: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  <a:latin typeface="Tahoma"/>
              <a:cs typeface="Tahoma"/>
            </a:endParaRPr>
          </a:p>
          <a:p>
            <a:pPr marL="285750" indent="-285750">
              <a:buFont typeface="Wingdings" charset="2"/>
              <a:buChar char="§"/>
            </a:pP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  <a:latin typeface="Tahoma"/>
              <a:cs typeface="Tahoma"/>
            </a:endParaRPr>
          </a:p>
          <a:p>
            <a:pPr marL="285750" indent="-285750">
              <a:buFont typeface="Wingdings" charset="2"/>
              <a:buChar char="§"/>
            </a:pPr>
            <a:endParaRPr lang="en-US" sz="1000" b="1" dirty="0">
              <a:solidFill>
                <a:schemeClr val="tx1">
                  <a:lumMod val="65000"/>
                  <a:lumOff val="35000"/>
                </a:schemeClr>
              </a:solidFill>
              <a:latin typeface="Tahoma"/>
              <a:cs typeface="Tahoma"/>
            </a:endParaRPr>
          </a:p>
          <a:p>
            <a:pPr marL="285750" indent="-285750">
              <a:buFont typeface="Wingdings" charset="2"/>
              <a:buChar char="§"/>
            </a:pPr>
            <a:endParaRPr lang="en-US" sz="1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Tahoma"/>
              <a:cs typeface="Tahoma"/>
            </a:endParaRPr>
          </a:p>
          <a:p>
            <a:pPr marL="285750" indent="-285750">
              <a:buFont typeface="Wingdings" charset="2"/>
              <a:buChar char="§"/>
            </a:pPr>
            <a:endParaRPr lang="en-US" sz="1000" b="1" dirty="0" smtClean="0">
              <a:solidFill>
                <a:schemeClr val="tx1">
                  <a:lumMod val="50000"/>
                  <a:lumOff val="50000"/>
                </a:schemeClr>
              </a:solidFill>
              <a:latin typeface="Tahoma"/>
              <a:cs typeface="Tahoma"/>
            </a:endParaRPr>
          </a:p>
          <a:p>
            <a:r>
              <a:rPr lang="en-US" sz="1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ahoma"/>
                <a:cs typeface="Tahoma"/>
              </a:rPr>
              <a:t>  </a:t>
            </a:r>
            <a:r>
              <a:rPr 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     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     </a:t>
            </a:r>
            <a:endParaRPr lang="en-GB" dirty="0" smtClean="0">
              <a:solidFill>
                <a:schemeClr val="tx1">
                  <a:lumMod val="75000"/>
                  <a:lumOff val="25000"/>
                </a:schemeClr>
              </a:solidFill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82625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5200" y="393700"/>
            <a:ext cx="5219700" cy="1041400"/>
          </a:xfrm>
        </p:spPr>
        <p:txBody>
          <a:bodyPr>
            <a:normAutofit/>
          </a:bodyPr>
          <a:lstStyle/>
          <a:p>
            <a:pPr algn="l">
              <a:spcBef>
                <a:spcPts val="0"/>
              </a:spcBef>
            </a:pPr>
            <a:r>
              <a:rPr lang="en-US" sz="2700" b="1" dirty="0" smtClean="0">
                <a:solidFill>
                  <a:srgbClr val="FF0000"/>
                </a:solidFill>
              </a:rPr>
              <a:t/>
            </a:r>
            <a:br>
              <a:rPr lang="en-US" sz="2700" b="1" dirty="0" smtClean="0">
                <a:solidFill>
                  <a:srgbClr val="FF0000"/>
                </a:solidFill>
              </a:rPr>
            </a:br>
            <a:r>
              <a:rPr lang="en-US" sz="2700" b="1" dirty="0" smtClean="0">
                <a:solidFill>
                  <a:srgbClr val="FF0000"/>
                </a:solidFill>
                <a:latin typeface="Tahoma"/>
                <a:cs typeface="Tahoma"/>
              </a:rPr>
              <a:t>reliable data?  </a:t>
            </a:r>
            <a:endParaRPr lang="en-US" sz="2800" dirty="0">
              <a:solidFill>
                <a:srgbClr val="FF0000"/>
              </a:solidFill>
              <a:latin typeface="Tahoma"/>
              <a:cs typeface="Tahoma"/>
            </a:endParaRPr>
          </a:p>
        </p:txBody>
      </p:sp>
      <p:sp>
        <p:nvSpPr>
          <p:cNvPr id="305" name="TextBox 304"/>
          <p:cNvSpPr txBox="1"/>
          <p:nvPr/>
        </p:nvSpPr>
        <p:spPr>
          <a:xfrm>
            <a:off x="5778500" y="6489700"/>
            <a:ext cx="3225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  <a:latin typeface="Helvetica"/>
                <a:cs typeface="Helvetica"/>
              </a:rPr>
              <a:t> </a:t>
            </a:r>
            <a:r>
              <a:rPr lang="en-US" sz="1500" dirty="0" smtClean="0">
                <a:solidFill>
                  <a:srgbClr val="FF0000"/>
                </a:solidFill>
                <a:latin typeface="Tahoma"/>
                <a:cs typeface="Tahoma"/>
              </a:rPr>
              <a:t>G e o f f r e y  </a:t>
            </a:r>
            <a:r>
              <a:rPr lang="en-US" sz="1500" b="1" dirty="0" smtClean="0">
                <a:solidFill>
                  <a:srgbClr val="FF0000"/>
                </a:solidFill>
                <a:latin typeface="Tahoma"/>
                <a:cs typeface="Tahoma"/>
              </a:rPr>
              <a:t>M O N A G H A N  </a:t>
            </a:r>
            <a:endParaRPr lang="en-US" sz="1500" b="1" dirty="0">
              <a:solidFill>
                <a:srgbClr val="FF0000"/>
              </a:solidFill>
              <a:latin typeface="Tahoma"/>
              <a:cs typeface="Tahoma"/>
            </a:endParaRPr>
          </a:p>
        </p:txBody>
      </p:sp>
      <p:sp>
        <p:nvSpPr>
          <p:cNvPr id="307" name="TextBox 306"/>
          <p:cNvSpPr txBox="1"/>
          <p:nvPr/>
        </p:nvSpPr>
        <p:spPr>
          <a:xfrm rot="16200000" flipH="1">
            <a:off x="-2622552" y="3247996"/>
            <a:ext cx="63119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rgbClr val="7F7F7F"/>
                </a:solidFill>
                <a:latin typeface="Tahoma"/>
                <a:cs typeface="Tahoma"/>
              </a:rPr>
              <a:t>Drug Policy </a:t>
            </a:r>
            <a:r>
              <a:rPr lang="en-US" sz="1000" dirty="0" smtClean="0">
                <a:solidFill>
                  <a:srgbClr val="7F7F7F"/>
                </a:solidFill>
                <a:latin typeface="Tahoma"/>
                <a:cs typeface="Tahoma"/>
              </a:rPr>
              <a:t>Fit for Purpose</a:t>
            </a:r>
            <a:r>
              <a:rPr lang="en-US" sz="1000" b="1" i="1" dirty="0" smtClean="0">
                <a:solidFill>
                  <a:srgbClr val="7F7F7F"/>
                </a:solidFill>
                <a:latin typeface="Tahoma"/>
                <a:cs typeface="Tahoma"/>
              </a:rPr>
              <a:t>  </a:t>
            </a:r>
            <a:r>
              <a:rPr 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ahoma"/>
                <a:cs typeface="Tahoma"/>
              </a:rPr>
              <a:t> </a:t>
            </a:r>
          </a:p>
          <a:p>
            <a:r>
              <a:rPr lang="en-US" sz="1000" dirty="0" smtClean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endParaRPr lang="en-US" sz="1000" dirty="0">
              <a:solidFill>
                <a:srgbClr val="FF0000"/>
              </a:solidFill>
              <a:latin typeface="Tahoma"/>
              <a:cs typeface="Tahoma"/>
            </a:endParaRPr>
          </a:p>
        </p:txBody>
      </p:sp>
      <p:sp>
        <p:nvSpPr>
          <p:cNvPr id="308" name="TextBox 307"/>
          <p:cNvSpPr txBox="1"/>
          <p:nvPr/>
        </p:nvSpPr>
        <p:spPr>
          <a:xfrm rot="16200000">
            <a:off x="1892849" y="2764971"/>
            <a:ext cx="3009901" cy="1723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20" dirty="0" smtClean="0">
                <a:solidFill>
                  <a:srgbClr val="FF0000"/>
                </a:solidFill>
                <a:latin typeface="Helvetica"/>
                <a:cs typeface="Helvetica"/>
              </a:rPr>
              <a:t>   </a:t>
            </a:r>
            <a:endParaRPr lang="en-US" sz="520" dirty="0">
              <a:solidFill>
                <a:srgbClr val="FF0000"/>
              </a:solidFill>
              <a:latin typeface="Helvetica"/>
              <a:cs typeface="Helvetica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505200" y="2413338"/>
            <a:ext cx="5397500" cy="18312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charset="0"/>
              </a:rPr>
              <a:t>	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Tahoma"/>
              <a:ea typeface="ＭＳ Ｐゴシック" charset="0"/>
              <a:cs typeface="Tahoma"/>
            </a:endParaRPr>
          </a:p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charset="0"/>
              </a:rPr>
              <a:t>	</a:t>
            </a:r>
          </a:p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charset="0"/>
              </a:rPr>
              <a:t>	</a:t>
            </a: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  <a:latin typeface="Tahoma"/>
              <a:cs typeface="Tahoma"/>
            </a:endParaRPr>
          </a:p>
          <a:p>
            <a:pPr marL="285750" indent="-285750">
              <a:buFont typeface="Wingdings" charset="2"/>
              <a:buChar char="§"/>
            </a:pP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  <a:latin typeface="Tahoma"/>
              <a:cs typeface="Tahoma"/>
            </a:endParaRPr>
          </a:p>
          <a:p>
            <a:pPr marL="285750" indent="-285750">
              <a:buFont typeface="Wingdings" charset="2"/>
              <a:buChar char="§"/>
            </a:pPr>
            <a:endParaRPr lang="en-US" sz="1000" b="1" dirty="0">
              <a:solidFill>
                <a:schemeClr val="tx1">
                  <a:lumMod val="65000"/>
                  <a:lumOff val="35000"/>
                </a:schemeClr>
              </a:solidFill>
              <a:latin typeface="Tahoma"/>
              <a:cs typeface="Tahoma"/>
            </a:endParaRPr>
          </a:p>
          <a:p>
            <a:pPr marL="285750" indent="-285750">
              <a:buFont typeface="Wingdings" charset="2"/>
              <a:buChar char="§"/>
            </a:pPr>
            <a:endParaRPr lang="en-US" sz="1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Tahoma"/>
              <a:cs typeface="Tahoma"/>
            </a:endParaRPr>
          </a:p>
          <a:p>
            <a:pPr marL="285750" indent="-285750">
              <a:buFont typeface="Wingdings" charset="2"/>
              <a:buChar char="§"/>
            </a:pPr>
            <a:endParaRPr lang="en-US" sz="1000" b="1" dirty="0" smtClean="0">
              <a:solidFill>
                <a:schemeClr val="tx1">
                  <a:lumMod val="50000"/>
                  <a:lumOff val="50000"/>
                </a:schemeClr>
              </a:solidFill>
              <a:latin typeface="Tahoma"/>
              <a:cs typeface="Tahoma"/>
            </a:endParaRPr>
          </a:p>
          <a:p>
            <a:r>
              <a:rPr lang="en-US" sz="1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ahoma"/>
                <a:cs typeface="Tahoma"/>
              </a:rPr>
              <a:t>  </a:t>
            </a:r>
            <a:r>
              <a:rPr 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     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     </a:t>
            </a:r>
            <a:endParaRPr lang="en-GB" dirty="0" smtClean="0">
              <a:solidFill>
                <a:schemeClr val="tx1">
                  <a:lumMod val="75000"/>
                  <a:lumOff val="25000"/>
                </a:schemeClr>
              </a:solidFill>
              <a:latin typeface="Tahoma"/>
              <a:cs typeface="Tahoma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27620348"/>
              </p:ext>
            </p:extLst>
          </p:nvPr>
        </p:nvGraphicFramePr>
        <p:xfrm>
          <a:off x="3606800" y="1778000"/>
          <a:ext cx="3594100" cy="45275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9256"/>
                <a:gridCol w="1462444"/>
                <a:gridCol w="1422400"/>
              </a:tblGrid>
              <a:tr h="450850">
                <a:tc gridSpan="3"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France: </a:t>
                      </a:r>
                      <a:r>
                        <a:rPr lang="en-US" b="0" dirty="0" smtClean="0">
                          <a:solidFill>
                            <a:srgbClr val="595959"/>
                          </a:solidFill>
                          <a:latin typeface="Tahoma"/>
                          <a:cs typeface="Tahoma"/>
                        </a:rPr>
                        <a:t>Heroin Purity Per Gram</a:t>
                      </a:r>
                      <a:endParaRPr lang="en-US" b="0" dirty="0">
                        <a:solidFill>
                          <a:srgbClr val="595959"/>
                        </a:solidFill>
                        <a:latin typeface="Tahoma"/>
                        <a:cs typeface="Tahoma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rgbClr val="595959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FF"/>
                    </a:solidFill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ahoma"/>
                          <a:cs typeface="Tahoma"/>
                        </a:rPr>
                        <a:t>Year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ahoma"/>
                        <a:cs typeface="Tahoma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ahoma"/>
                          <a:cs typeface="Tahoma"/>
                        </a:rPr>
                        <a:t>No. 3 Heroin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ahoma"/>
                        <a:cs typeface="Tahoma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ahoma"/>
                          <a:cs typeface="Tahoma"/>
                        </a:rPr>
                        <a:t>No.</a:t>
                      </a:r>
                      <a:r>
                        <a:rPr lang="en-US" sz="16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ahoma"/>
                          <a:cs typeface="Tahoma"/>
                        </a:rPr>
                        <a:t> 4 Heroin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ahoma"/>
                        <a:cs typeface="Tahoma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ahoma"/>
                          <a:cs typeface="Tahoma"/>
                        </a:rPr>
                        <a:t>1999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ahoma"/>
                        <a:cs typeface="Tahoma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40% (Heroin)</a:t>
                      </a:r>
                      <a:endParaRPr lang="en-US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ahoma"/>
                          <a:cs typeface="Tahoma"/>
                        </a:rPr>
                        <a:t>2002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ahoma"/>
                        <a:cs typeface="Tahoma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ahoma"/>
                          <a:cs typeface="Tahoma"/>
                        </a:rPr>
                        <a:t>2-10%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ahoma"/>
                        <a:cs typeface="Tahoma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ahoma"/>
                          <a:cs typeface="Tahoma"/>
                        </a:rPr>
                        <a:t>2-10%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ahoma"/>
                        <a:cs typeface="Tahoma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ahoma"/>
                          <a:cs typeface="Tahoma"/>
                        </a:rPr>
                        <a:t>2004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ahoma"/>
                        <a:cs typeface="Tahoma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ahoma"/>
                          <a:cs typeface="Tahoma"/>
                        </a:rPr>
                        <a:t>2-10%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ahoma"/>
                        <a:cs typeface="Tahoma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ahoma"/>
                          <a:cs typeface="Tahoma"/>
                        </a:rPr>
                        <a:t>2-10%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ahoma"/>
                        <a:cs typeface="Tahoma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ahoma"/>
                          <a:cs typeface="Tahoma"/>
                        </a:rPr>
                        <a:t>2005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ahoma"/>
                        <a:cs typeface="Tahoma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ahoma"/>
                          <a:cs typeface="Tahoma"/>
                        </a:rPr>
                        <a:t>2-10%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ahoma"/>
                          <a:cs typeface="Tahoma"/>
                        </a:rPr>
                        <a:t>2-10%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ahoma"/>
                          <a:cs typeface="Tahoma"/>
                        </a:rPr>
                        <a:t>2006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ahoma"/>
                        <a:cs typeface="Tahoma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ahoma"/>
                          <a:cs typeface="Tahoma"/>
                        </a:rPr>
                        <a:t>2-10%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ahoma"/>
                        <a:cs typeface="Tahoma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ahoma"/>
                          <a:cs typeface="Tahoma"/>
                        </a:rPr>
                        <a:t>2-10%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ahoma"/>
                        <a:cs typeface="Tahoma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ahoma"/>
                          <a:cs typeface="Tahoma"/>
                        </a:rPr>
                        <a:t>2007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ahoma"/>
                        <a:cs typeface="Tahoma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ahoma"/>
                          <a:cs typeface="Tahoma"/>
                        </a:rPr>
                        <a:t>2-10%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ahoma"/>
                          <a:cs typeface="Tahoma"/>
                        </a:rPr>
                        <a:t>2-10%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ahoma"/>
                          <a:cs typeface="Tahoma"/>
                        </a:rPr>
                        <a:t>2008</a:t>
                      </a:r>
                      <a:endParaRPr 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ahoma"/>
                        <a:cs typeface="Tahoma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ahoma"/>
                          <a:cs typeface="Tahoma"/>
                        </a:rPr>
                        <a:t>2-10%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ahoma"/>
                          <a:cs typeface="Tahoma"/>
                        </a:rPr>
                        <a:t>2-10%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50850">
                <a:tc gridSpan="3"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ahoma"/>
                          <a:cs typeface="Tahoma"/>
                        </a:rPr>
                        <a:t>Sources:</a:t>
                      </a:r>
                      <a:r>
                        <a:rPr lang="en-US" sz="9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ahoma"/>
                          <a:cs typeface="Tahoma"/>
                        </a:rPr>
                        <a:t> UNODC </a:t>
                      </a:r>
                      <a:r>
                        <a:rPr lang="en-US" sz="900" i="1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ahoma"/>
                          <a:cs typeface="Tahoma"/>
                        </a:rPr>
                        <a:t>World Drug Reports</a:t>
                      </a:r>
                      <a:r>
                        <a:rPr lang="en-US" sz="9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ahoma"/>
                          <a:cs typeface="Tahoma"/>
                        </a:rPr>
                        <a:t> and </a:t>
                      </a:r>
                      <a:r>
                        <a:rPr lang="en-US" sz="900" i="1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ahoma"/>
                          <a:cs typeface="Tahoma"/>
                        </a:rPr>
                        <a:t>Global Illicit Drug Trends </a:t>
                      </a:r>
                      <a:r>
                        <a:rPr lang="en-US" sz="900" i="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ahoma"/>
                          <a:cs typeface="Tahoma"/>
                        </a:rPr>
                        <a:t>NB: No information available for 2003 </a:t>
                      </a:r>
                      <a:endParaRPr lang="en-US" sz="900" i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ahoma"/>
                        <a:cs typeface="Tahoma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8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284439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5200" y="393700"/>
            <a:ext cx="5219700" cy="1041400"/>
          </a:xfrm>
        </p:spPr>
        <p:txBody>
          <a:bodyPr>
            <a:normAutofit/>
          </a:bodyPr>
          <a:lstStyle/>
          <a:p>
            <a:pPr algn="l">
              <a:spcBef>
                <a:spcPts val="0"/>
              </a:spcBef>
            </a:pPr>
            <a:r>
              <a:rPr lang="en-US" sz="2700" b="1" dirty="0" smtClean="0">
                <a:solidFill>
                  <a:srgbClr val="FF0000"/>
                </a:solidFill>
              </a:rPr>
              <a:t/>
            </a:r>
            <a:br>
              <a:rPr lang="en-US" sz="2700" b="1" dirty="0" smtClean="0">
                <a:solidFill>
                  <a:srgbClr val="FF0000"/>
                </a:solidFill>
              </a:rPr>
            </a:br>
            <a:r>
              <a:rPr lang="en-US" sz="2700" b="1" dirty="0" smtClean="0">
                <a:solidFill>
                  <a:srgbClr val="FF0000"/>
                </a:solidFill>
                <a:latin typeface="Tahoma"/>
                <a:cs typeface="Tahoma"/>
              </a:rPr>
              <a:t>national drug policies </a:t>
            </a:r>
            <a:r>
              <a:rPr lang="en-US" sz="2800" b="1" dirty="0" smtClean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endParaRPr lang="en-US" sz="2800" dirty="0">
              <a:solidFill>
                <a:srgbClr val="FF0000"/>
              </a:solidFill>
              <a:latin typeface="Tahoma"/>
              <a:cs typeface="Tahoma"/>
            </a:endParaRPr>
          </a:p>
        </p:txBody>
      </p:sp>
      <p:sp>
        <p:nvSpPr>
          <p:cNvPr id="305" name="TextBox 304"/>
          <p:cNvSpPr txBox="1"/>
          <p:nvPr/>
        </p:nvSpPr>
        <p:spPr>
          <a:xfrm>
            <a:off x="5778500" y="6489700"/>
            <a:ext cx="3225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  <a:latin typeface="Helvetica"/>
                <a:cs typeface="Helvetica"/>
              </a:rPr>
              <a:t> </a:t>
            </a:r>
            <a:r>
              <a:rPr lang="en-US" sz="1500" dirty="0" smtClean="0">
                <a:solidFill>
                  <a:srgbClr val="FF0000"/>
                </a:solidFill>
                <a:latin typeface="Tahoma"/>
                <a:cs typeface="Tahoma"/>
              </a:rPr>
              <a:t>G e o f f r e y  </a:t>
            </a:r>
            <a:r>
              <a:rPr lang="en-US" sz="1500" b="1" dirty="0" smtClean="0">
                <a:solidFill>
                  <a:srgbClr val="FF0000"/>
                </a:solidFill>
                <a:latin typeface="Tahoma"/>
                <a:cs typeface="Tahoma"/>
              </a:rPr>
              <a:t>M O N A G H A N  </a:t>
            </a:r>
            <a:endParaRPr lang="en-US" sz="1500" b="1" dirty="0">
              <a:solidFill>
                <a:srgbClr val="FF0000"/>
              </a:solidFill>
              <a:latin typeface="Tahoma"/>
              <a:cs typeface="Tahoma"/>
            </a:endParaRPr>
          </a:p>
        </p:txBody>
      </p:sp>
      <p:sp>
        <p:nvSpPr>
          <p:cNvPr id="307" name="TextBox 306"/>
          <p:cNvSpPr txBox="1"/>
          <p:nvPr/>
        </p:nvSpPr>
        <p:spPr>
          <a:xfrm rot="16200000" flipH="1">
            <a:off x="-2622552" y="3324940"/>
            <a:ext cx="63119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rgbClr val="7F7F7F"/>
                </a:solidFill>
                <a:latin typeface="Tahoma"/>
                <a:cs typeface="Tahoma"/>
              </a:rPr>
              <a:t>Drug Policy </a:t>
            </a:r>
            <a:r>
              <a:rPr lang="en-US" sz="1000" dirty="0" smtClean="0">
                <a:solidFill>
                  <a:srgbClr val="7F7F7F"/>
                </a:solidFill>
                <a:latin typeface="Tahoma"/>
                <a:cs typeface="Tahoma"/>
              </a:rPr>
              <a:t>Fit for Purpose</a:t>
            </a:r>
            <a:endParaRPr lang="en-US" sz="1000" dirty="0">
              <a:solidFill>
                <a:srgbClr val="FF0000"/>
              </a:solidFill>
              <a:latin typeface="Tahoma"/>
              <a:cs typeface="Tahoma"/>
            </a:endParaRPr>
          </a:p>
        </p:txBody>
      </p:sp>
      <p:sp>
        <p:nvSpPr>
          <p:cNvPr id="308" name="TextBox 307"/>
          <p:cNvSpPr txBox="1"/>
          <p:nvPr/>
        </p:nvSpPr>
        <p:spPr>
          <a:xfrm rot="16200000">
            <a:off x="1892849" y="2764971"/>
            <a:ext cx="3009901" cy="1723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20" dirty="0" smtClean="0">
                <a:solidFill>
                  <a:srgbClr val="FF0000"/>
                </a:solidFill>
                <a:latin typeface="Helvetica"/>
                <a:cs typeface="Helvetica"/>
              </a:rPr>
              <a:t>   </a:t>
            </a:r>
            <a:endParaRPr lang="en-US" sz="520" dirty="0">
              <a:solidFill>
                <a:srgbClr val="FF0000"/>
              </a:solidFill>
              <a:latin typeface="Helvetica"/>
              <a:cs typeface="Helvetica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505200" y="2413338"/>
            <a:ext cx="5397500" cy="76482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 charset="0"/>
              </a:rPr>
              <a:t>National drug policies should:</a:t>
            </a:r>
          </a:p>
          <a:p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  <a:latin typeface="Tahoma" charset="0"/>
            </a:endParaRPr>
          </a:p>
          <a:p>
            <a:pPr marL="285750" indent="-285750">
              <a:buFont typeface="Wingdings" charset="2"/>
              <a:buChar char="§"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charset="0"/>
              </a:rPr>
              <a:t>b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 charset="0"/>
              </a:rPr>
              <a:t>e underpinned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charset="0"/>
              </a:rPr>
              <a:t>by the rule of law and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 charset="0"/>
              </a:rPr>
              <a:t>     rights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charset="0"/>
              </a:rPr>
              <a:t>-based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 charset="0"/>
              </a:rPr>
              <a:t>treaties</a:t>
            </a:r>
          </a:p>
          <a:p>
            <a:pPr marL="285750" indent="-285750">
              <a:buFont typeface="Wingdings" charset="2"/>
              <a:buChar char="§"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Tahoma" charset="0"/>
            </a:endParaRPr>
          </a:p>
          <a:p>
            <a:pPr marL="285750" indent="-285750">
              <a:buFont typeface="Wingdings" charset="2"/>
              <a:buChar char="§"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charset="0"/>
              </a:rPr>
              <a:t>b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 charset="0"/>
              </a:rPr>
              <a:t>e in line with the three UN drug conventions and take account of UN political documents </a:t>
            </a:r>
          </a:p>
          <a:p>
            <a:pPr marL="285750" indent="-285750">
              <a:buFont typeface="Wingdings" charset="2"/>
              <a:buChar char="§"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Tahoma" charset="0"/>
            </a:endParaRPr>
          </a:p>
          <a:p>
            <a:pPr marL="285750" indent="-285750">
              <a:buFont typeface="Wingdings" charset="2"/>
              <a:buChar char="§"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 charset="0"/>
              </a:rPr>
              <a:t>take a balanced, integrated and, so far as possible, evidence informed/based approach to drug misuse and related harms</a:t>
            </a:r>
          </a:p>
          <a:p>
            <a:pPr marL="285750" indent="-285750">
              <a:buFont typeface="Wingdings" charset="2"/>
              <a:buChar char="§"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Tahoma" charset="0"/>
            </a:endParaRPr>
          </a:p>
          <a:p>
            <a:pPr marL="285750" indent="-285750">
              <a:buFont typeface="Wingdings" charset="2"/>
              <a:buChar char="§"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charset="0"/>
              </a:rPr>
              <a:t>b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 charset="0"/>
              </a:rPr>
              <a:t>e underpinned by the principles of harm reduction   </a:t>
            </a:r>
          </a:p>
          <a:p>
            <a:pPr marL="285750" indent="-285750">
              <a:buFont typeface="Wingdings" charset="2"/>
              <a:buChar char="§"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Tahoma" charset="0"/>
            </a:endParaRPr>
          </a:p>
          <a:p>
            <a:pPr marL="285750" indent="-285750">
              <a:buFont typeface="Wingdings" charset="2"/>
              <a:buChar char="§"/>
            </a:pP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  <a:latin typeface="Tahoma" charset="0"/>
            </a:endParaRPr>
          </a:p>
          <a:p>
            <a:pPr marL="285750" indent="-285750">
              <a:buFont typeface="Wingdings" charset="2"/>
              <a:buChar char="§"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Tahoma" charset="0"/>
            </a:endParaRPr>
          </a:p>
          <a:p>
            <a:pPr marL="285750" indent="-285750">
              <a:buFont typeface="Wingdings" charset="2"/>
              <a:buChar char="§"/>
            </a:pP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  <a:latin typeface="Tahoma" charset="0"/>
            </a:endParaRPr>
          </a:p>
          <a:p>
            <a:pPr marL="285750" indent="-285750">
              <a:buFont typeface="Wingdings" charset="2"/>
              <a:buChar char="§"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Tahoma" charset="0"/>
            </a:endParaRPr>
          </a:p>
          <a:p>
            <a:pPr marL="285750" indent="-285750">
              <a:buFont typeface="Wingdings" charset="2"/>
              <a:buChar char="§"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Tahoma" charset="0"/>
            </a:endParaRPr>
          </a:p>
          <a:p>
            <a:pPr marL="285750" indent="-285750">
              <a:buFont typeface="Wingdings" charset="2"/>
              <a:buChar char="§"/>
            </a:pP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  <a:latin typeface="Tahoma" charset="0"/>
            </a:endParaRPr>
          </a:p>
          <a:p>
            <a:pPr marL="285750" indent="-285750">
              <a:buFont typeface="Arial"/>
              <a:buChar char="•"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Tahoma" charset="0"/>
            </a:endParaRPr>
          </a:p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charset="0"/>
              </a:rPr>
              <a:t>	</a:t>
            </a:r>
          </a:p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charset="0"/>
              </a:rPr>
              <a:t>	</a:t>
            </a: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  <a:latin typeface="Tahoma"/>
              <a:cs typeface="Tahoma"/>
            </a:endParaRPr>
          </a:p>
          <a:p>
            <a:pPr marL="285750" indent="-285750">
              <a:buFont typeface="Wingdings" charset="2"/>
              <a:buChar char="§"/>
            </a:pP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  <a:latin typeface="Tahoma"/>
              <a:cs typeface="Tahoma"/>
            </a:endParaRPr>
          </a:p>
          <a:p>
            <a:pPr marL="285750" indent="-285750">
              <a:buFont typeface="Wingdings" charset="2"/>
              <a:buChar char="§"/>
            </a:pPr>
            <a:endParaRPr lang="en-US" sz="1000" b="1" dirty="0">
              <a:solidFill>
                <a:schemeClr val="tx1">
                  <a:lumMod val="65000"/>
                  <a:lumOff val="35000"/>
                </a:schemeClr>
              </a:solidFill>
              <a:latin typeface="Tahoma"/>
              <a:cs typeface="Tahoma"/>
            </a:endParaRPr>
          </a:p>
          <a:p>
            <a:pPr marL="285750" indent="-285750">
              <a:buFont typeface="Wingdings" charset="2"/>
              <a:buChar char="§"/>
            </a:pPr>
            <a:endParaRPr lang="en-US" sz="1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Tahoma"/>
              <a:cs typeface="Tahoma"/>
            </a:endParaRPr>
          </a:p>
          <a:p>
            <a:pPr marL="285750" indent="-285750">
              <a:buFont typeface="Wingdings" charset="2"/>
              <a:buChar char="§"/>
            </a:pPr>
            <a:endParaRPr lang="en-US" sz="1000" b="1" dirty="0" smtClean="0">
              <a:solidFill>
                <a:schemeClr val="tx1">
                  <a:lumMod val="50000"/>
                  <a:lumOff val="50000"/>
                </a:schemeClr>
              </a:solidFill>
              <a:latin typeface="Tahoma"/>
              <a:cs typeface="Tahoma"/>
            </a:endParaRPr>
          </a:p>
          <a:p>
            <a:r>
              <a:rPr lang="en-US" sz="1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ahoma"/>
                <a:cs typeface="Tahoma"/>
              </a:rPr>
              <a:t>  </a:t>
            </a:r>
            <a:r>
              <a:rPr 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     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     </a:t>
            </a:r>
            <a:endParaRPr lang="en-GB" dirty="0" smtClean="0">
              <a:solidFill>
                <a:schemeClr val="tx1">
                  <a:lumMod val="75000"/>
                  <a:lumOff val="25000"/>
                </a:schemeClr>
              </a:solidFill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05511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5200" y="393700"/>
            <a:ext cx="5219700" cy="1041400"/>
          </a:xfrm>
        </p:spPr>
        <p:txBody>
          <a:bodyPr>
            <a:normAutofit/>
          </a:bodyPr>
          <a:lstStyle/>
          <a:p>
            <a:pPr algn="l">
              <a:spcBef>
                <a:spcPts val="0"/>
              </a:spcBef>
            </a:pPr>
            <a:r>
              <a:rPr lang="en-US" sz="2700" b="1" dirty="0" smtClean="0">
                <a:solidFill>
                  <a:srgbClr val="FF0000"/>
                </a:solidFill>
              </a:rPr>
              <a:t/>
            </a:r>
            <a:br>
              <a:rPr lang="en-US" sz="2700" b="1" dirty="0" smtClean="0">
                <a:solidFill>
                  <a:srgbClr val="FF0000"/>
                </a:solidFill>
              </a:rPr>
            </a:br>
            <a:r>
              <a:rPr lang="en-US" sz="2800" b="1" dirty="0" smtClean="0">
                <a:solidFill>
                  <a:srgbClr val="FF0000"/>
                </a:solidFill>
                <a:latin typeface="Tahoma"/>
                <a:cs typeface="Tahoma"/>
              </a:rPr>
              <a:t>policing strategy: </a:t>
            </a:r>
            <a:r>
              <a:rPr lang="en-US" sz="2800" b="1" dirty="0" err="1">
                <a:solidFill>
                  <a:srgbClr val="FF0000"/>
                </a:solidFill>
                <a:latin typeface="Tahoma"/>
                <a:cs typeface="Tahoma"/>
              </a:rPr>
              <a:t>m</a:t>
            </a:r>
            <a:r>
              <a:rPr lang="en-US" sz="2800" b="1" dirty="0" err="1" smtClean="0">
                <a:solidFill>
                  <a:srgbClr val="FF0000"/>
                </a:solidFill>
                <a:latin typeface="Tahoma"/>
                <a:cs typeface="Tahoma"/>
              </a:rPr>
              <a:t>alaysia</a:t>
            </a:r>
            <a:r>
              <a:rPr lang="en-US" sz="2800" b="1" dirty="0" smtClean="0">
                <a:solidFill>
                  <a:srgbClr val="FF0000"/>
                </a:solidFill>
                <a:latin typeface="Tahoma"/>
                <a:cs typeface="Tahoma"/>
              </a:rPr>
              <a:t>  </a:t>
            </a:r>
            <a:endParaRPr lang="en-US" sz="2800" dirty="0">
              <a:solidFill>
                <a:srgbClr val="FF0000"/>
              </a:solidFill>
              <a:latin typeface="Tahoma"/>
              <a:cs typeface="Tahoma"/>
            </a:endParaRPr>
          </a:p>
        </p:txBody>
      </p:sp>
      <p:sp>
        <p:nvSpPr>
          <p:cNvPr id="305" name="TextBox 304"/>
          <p:cNvSpPr txBox="1"/>
          <p:nvPr/>
        </p:nvSpPr>
        <p:spPr>
          <a:xfrm>
            <a:off x="5778500" y="6489700"/>
            <a:ext cx="3225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  <a:latin typeface="Helvetica"/>
                <a:cs typeface="Helvetica"/>
              </a:rPr>
              <a:t> </a:t>
            </a:r>
            <a:r>
              <a:rPr lang="en-US" sz="1500" dirty="0" smtClean="0">
                <a:solidFill>
                  <a:srgbClr val="FF0000"/>
                </a:solidFill>
                <a:latin typeface="Tahoma"/>
                <a:cs typeface="Tahoma"/>
              </a:rPr>
              <a:t>G e o f f r e y  </a:t>
            </a:r>
            <a:r>
              <a:rPr lang="en-US" sz="1500" b="1" dirty="0" smtClean="0">
                <a:solidFill>
                  <a:srgbClr val="FF0000"/>
                </a:solidFill>
                <a:latin typeface="Tahoma"/>
                <a:cs typeface="Tahoma"/>
              </a:rPr>
              <a:t>M O N A G H A N  </a:t>
            </a:r>
            <a:endParaRPr lang="en-US" sz="1500" b="1" dirty="0">
              <a:solidFill>
                <a:srgbClr val="FF0000"/>
              </a:solidFill>
              <a:latin typeface="Tahoma"/>
              <a:cs typeface="Tahoma"/>
            </a:endParaRPr>
          </a:p>
        </p:txBody>
      </p:sp>
      <p:sp>
        <p:nvSpPr>
          <p:cNvPr id="307" name="TextBox 306"/>
          <p:cNvSpPr txBox="1"/>
          <p:nvPr/>
        </p:nvSpPr>
        <p:spPr>
          <a:xfrm rot="16200000" flipH="1">
            <a:off x="-2622552" y="3247996"/>
            <a:ext cx="63119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rgbClr val="7F7F7F"/>
                </a:solidFill>
                <a:latin typeface="Tahoma"/>
                <a:cs typeface="Tahoma"/>
              </a:rPr>
              <a:t>Drug Policy </a:t>
            </a:r>
            <a:r>
              <a:rPr lang="en-US" sz="1000" dirty="0" smtClean="0">
                <a:solidFill>
                  <a:srgbClr val="7F7F7F"/>
                </a:solidFill>
                <a:latin typeface="Tahoma"/>
                <a:cs typeface="Tahoma"/>
              </a:rPr>
              <a:t>Fit for Purpose</a:t>
            </a:r>
            <a:r>
              <a:rPr lang="en-US" sz="1000" b="1" i="1" dirty="0" smtClean="0">
                <a:solidFill>
                  <a:srgbClr val="7F7F7F"/>
                </a:solidFill>
                <a:latin typeface="Tahoma"/>
                <a:cs typeface="Tahoma"/>
              </a:rPr>
              <a:t>  </a:t>
            </a:r>
            <a:r>
              <a:rPr 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ahoma"/>
                <a:cs typeface="Tahoma"/>
              </a:rPr>
              <a:t> </a:t>
            </a:r>
          </a:p>
          <a:p>
            <a:r>
              <a:rPr lang="en-US" sz="1000" dirty="0" smtClean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endParaRPr lang="en-US" sz="1000" dirty="0">
              <a:solidFill>
                <a:srgbClr val="FF0000"/>
              </a:solidFill>
              <a:latin typeface="Tahoma"/>
              <a:cs typeface="Tahoma"/>
            </a:endParaRPr>
          </a:p>
        </p:txBody>
      </p:sp>
      <p:sp>
        <p:nvSpPr>
          <p:cNvPr id="308" name="TextBox 307"/>
          <p:cNvSpPr txBox="1"/>
          <p:nvPr/>
        </p:nvSpPr>
        <p:spPr>
          <a:xfrm rot="16200000">
            <a:off x="1892849" y="2764971"/>
            <a:ext cx="3009901" cy="1723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20" dirty="0" smtClean="0">
                <a:solidFill>
                  <a:srgbClr val="FF0000"/>
                </a:solidFill>
                <a:latin typeface="Helvetica"/>
                <a:cs typeface="Helvetica"/>
              </a:rPr>
              <a:t>   </a:t>
            </a:r>
            <a:endParaRPr lang="en-US" sz="520" dirty="0">
              <a:solidFill>
                <a:srgbClr val="FF0000"/>
              </a:solidFill>
              <a:latin typeface="Helvetica"/>
              <a:cs typeface="Helvetica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505200" y="2413338"/>
            <a:ext cx="5219700" cy="56938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charset="2"/>
              <a:buChar char="§"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Eradication of theft by 2020 </a:t>
            </a:r>
          </a:p>
          <a:p>
            <a:pPr marL="285750" indent="-285750">
              <a:buFont typeface="Wingdings" charset="2"/>
              <a:buChar char="§"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Tahoma"/>
              <a:cs typeface="Tahoma"/>
            </a:endParaRPr>
          </a:p>
          <a:p>
            <a:pPr marL="285750" indent="-285750">
              <a:buFont typeface="Wingdings" charset="2"/>
              <a:buChar char="§"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Zero tolerance for theft by 2020 </a:t>
            </a:r>
          </a:p>
          <a:p>
            <a:pPr marL="285750" indent="-285750">
              <a:buFont typeface="Wingdings" charset="2"/>
              <a:buChar char="§"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Tahoma"/>
              <a:cs typeface="Tahoma"/>
            </a:endParaRPr>
          </a:p>
          <a:p>
            <a:pPr marL="285750" indent="-285750">
              <a:buFont typeface="Wingdings" charset="2"/>
              <a:buChar char="§"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Eradication of rape by 2025</a:t>
            </a:r>
          </a:p>
          <a:p>
            <a:pPr marL="285750" indent="-285750">
              <a:buFont typeface="Wingdings" charset="2"/>
              <a:buChar char="§"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Tahoma"/>
              <a:cs typeface="Tahoma"/>
            </a:endParaRPr>
          </a:p>
          <a:p>
            <a:pPr marL="285750" indent="-285750">
              <a:buFont typeface="Wingdings" charset="2"/>
              <a:buChar char="§"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Reduction in the number of robberies reported to the Royal Malaysia Police by 50% by 2020</a:t>
            </a:r>
          </a:p>
          <a:p>
            <a:pPr marL="285750" indent="-285750">
              <a:buFont typeface="Wingdings" charset="2"/>
              <a:buChar char="§"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Tahoma"/>
              <a:cs typeface="Tahoma"/>
            </a:endParaRPr>
          </a:p>
          <a:p>
            <a:pPr marL="285750" indent="-285750">
              <a:buFont typeface="Wingdings" charset="2"/>
              <a:buChar char="§"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Increase by 50% the number of heroin traffickers arrested by the Royal Malaysia Police by 2018 </a:t>
            </a:r>
          </a:p>
          <a:p>
            <a:pPr marL="285750" indent="-285750">
              <a:buFont typeface="Wingdings" charset="2"/>
              <a:buChar char="§"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Tahoma"/>
              <a:cs typeface="Tahoma"/>
            </a:endParaRPr>
          </a:p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 Any takers?  </a:t>
            </a:r>
          </a:p>
          <a:p>
            <a:pPr marL="285750" indent="-285750">
              <a:buFont typeface="Wingdings" charset="2"/>
              <a:buChar char="§"/>
            </a:pP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  <a:latin typeface="Tahoma"/>
              <a:cs typeface="Tahoma"/>
            </a:endParaRPr>
          </a:p>
          <a:p>
            <a:pPr marL="285750" indent="-285750">
              <a:buFont typeface="Wingdings" charset="2"/>
              <a:buChar char="§"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Tahoma"/>
              <a:cs typeface="Tahoma"/>
            </a:endParaRPr>
          </a:p>
          <a:p>
            <a:pPr marL="285750" indent="-285750">
              <a:buFont typeface="Wingdings" charset="2"/>
              <a:buChar char="§"/>
            </a:pP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  <a:latin typeface="Tahoma"/>
              <a:cs typeface="Tahoma"/>
            </a:endParaRPr>
          </a:p>
          <a:p>
            <a:pPr lvl="0"/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 </a:t>
            </a:r>
            <a:r>
              <a:rPr 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     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 </a:t>
            </a:r>
            <a:endParaRPr lang="en-GB" sz="1100" dirty="0">
              <a:solidFill>
                <a:schemeClr val="tx1">
                  <a:lumMod val="65000"/>
                  <a:lumOff val="35000"/>
                </a:schemeClr>
              </a:solidFill>
              <a:latin typeface="Tahoma"/>
              <a:cs typeface="Tahoma"/>
            </a:endParaRPr>
          </a:p>
          <a:p>
            <a:pPr marL="285750" lvl="0" indent="-285750">
              <a:buFont typeface="Arial"/>
              <a:buChar char="•"/>
            </a:pPr>
            <a:endParaRPr lang="en-GB" sz="1700" dirty="0">
              <a:solidFill>
                <a:schemeClr val="tx1">
                  <a:lumMod val="65000"/>
                  <a:lumOff val="35000"/>
                </a:schemeClr>
              </a:solidFill>
              <a:latin typeface="Tahoma"/>
              <a:cs typeface="Tahoma"/>
            </a:endParaRPr>
          </a:p>
          <a:p>
            <a:endParaRPr lang="en-US" sz="1000" dirty="0">
              <a:solidFill>
                <a:schemeClr val="tx1">
                  <a:lumMod val="65000"/>
                  <a:lumOff val="35000"/>
                </a:schemeClr>
              </a:solidFill>
              <a:latin typeface="Tahoma"/>
              <a:cs typeface="Tahoma"/>
            </a:endParaRPr>
          </a:p>
          <a:p>
            <a:r>
              <a:rPr lang="en-US" sz="1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/>
                <a:cs typeface="Tahoma"/>
              </a:rPr>
              <a:t>    </a:t>
            </a:r>
            <a:endParaRPr lang="en-US" sz="1000" b="1" dirty="0" smtClean="0">
              <a:solidFill>
                <a:schemeClr val="tx1">
                  <a:lumMod val="50000"/>
                  <a:lumOff val="50000"/>
                </a:schemeClr>
              </a:solidFill>
              <a:latin typeface="Tahoma"/>
              <a:cs typeface="Tahoma"/>
            </a:endParaRPr>
          </a:p>
          <a:p>
            <a:r>
              <a:rPr lang="en-US" sz="1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/>
                <a:cs typeface="Tahoma"/>
              </a:rPr>
              <a:t> </a:t>
            </a:r>
            <a:r>
              <a:rPr lang="en-US" sz="1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ahoma"/>
                <a:cs typeface="Tahoma"/>
              </a:rPr>
              <a:t> </a:t>
            </a:r>
            <a:r>
              <a:rPr 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     </a:t>
            </a:r>
            <a:endParaRPr lang="en-GB" dirty="0" smtClean="0">
              <a:solidFill>
                <a:schemeClr val="tx1">
                  <a:lumMod val="75000"/>
                  <a:lumOff val="25000"/>
                </a:schemeClr>
              </a:solidFill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6250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5200" y="393700"/>
            <a:ext cx="5219700" cy="1041400"/>
          </a:xfrm>
        </p:spPr>
        <p:txBody>
          <a:bodyPr>
            <a:normAutofit/>
          </a:bodyPr>
          <a:lstStyle/>
          <a:p>
            <a:pPr algn="l">
              <a:spcBef>
                <a:spcPts val="0"/>
              </a:spcBef>
            </a:pPr>
            <a:r>
              <a:rPr lang="en-US" sz="2700" b="1" dirty="0" smtClean="0">
                <a:solidFill>
                  <a:srgbClr val="FF0000"/>
                </a:solidFill>
              </a:rPr>
              <a:t/>
            </a:r>
            <a:br>
              <a:rPr lang="en-US" sz="2700" b="1" dirty="0" smtClean="0">
                <a:solidFill>
                  <a:srgbClr val="FF0000"/>
                </a:solidFill>
              </a:rPr>
            </a:br>
            <a:r>
              <a:rPr lang="en-US" sz="2700" b="1" dirty="0" smtClean="0">
                <a:solidFill>
                  <a:srgbClr val="FF0000"/>
                </a:solidFill>
                <a:latin typeface="Tahoma"/>
                <a:cs typeface="Tahoma"/>
              </a:rPr>
              <a:t>national drug policies (</a:t>
            </a:r>
            <a:r>
              <a:rPr lang="en-US" sz="2700" b="1" dirty="0" err="1" smtClean="0">
                <a:solidFill>
                  <a:srgbClr val="FF0000"/>
                </a:solidFill>
                <a:latin typeface="Tahoma"/>
                <a:cs typeface="Tahoma"/>
              </a:rPr>
              <a:t>cont</a:t>
            </a:r>
            <a:r>
              <a:rPr lang="en-US" sz="2700" b="1" dirty="0" smtClean="0">
                <a:solidFill>
                  <a:srgbClr val="FF0000"/>
                </a:solidFill>
                <a:latin typeface="Tahoma"/>
                <a:cs typeface="Tahoma"/>
              </a:rPr>
              <a:t>) </a:t>
            </a:r>
            <a:r>
              <a:rPr lang="en-US" sz="2800" b="1" dirty="0" smtClean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endParaRPr lang="en-US" sz="2800" dirty="0">
              <a:solidFill>
                <a:srgbClr val="FF0000"/>
              </a:solidFill>
              <a:latin typeface="Tahoma"/>
              <a:cs typeface="Tahoma"/>
            </a:endParaRPr>
          </a:p>
        </p:txBody>
      </p:sp>
      <p:sp>
        <p:nvSpPr>
          <p:cNvPr id="305" name="TextBox 304"/>
          <p:cNvSpPr txBox="1"/>
          <p:nvPr/>
        </p:nvSpPr>
        <p:spPr>
          <a:xfrm>
            <a:off x="5778500" y="6489700"/>
            <a:ext cx="3225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  <a:latin typeface="Helvetica"/>
                <a:cs typeface="Helvetica"/>
              </a:rPr>
              <a:t> </a:t>
            </a:r>
            <a:r>
              <a:rPr lang="en-US" sz="1500" dirty="0" smtClean="0">
                <a:solidFill>
                  <a:srgbClr val="FF0000"/>
                </a:solidFill>
                <a:latin typeface="Tahoma"/>
                <a:cs typeface="Tahoma"/>
              </a:rPr>
              <a:t>G e o f f r e y  </a:t>
            </a:r>
            <a:r>
              <a:rPr lang="en-US" sz="1500" b="1" dirty="0" smtClean="0">
                <a:solidFill>
                  <a:srgbClr val="FF0000"/>
                </a:solidFill>
                <a:latin typeface="Tahoma"/>
                <a:cs typeface="Tahoma"/>
              </a:rPr>
              <a:t>M O N A G H A N  </a:t>
            </a:r>
            <a:endParaRPr lang="en-US" sz="1500" b="1" dirty="0">
              <a:solidFill>
                <a:srgbClr val="FF0000"/>
              </a:solidFill>
              <a:latin typeface="Tahoma"/>
              <a:cs typeface="Tahoma"/>
            </a:endParaRPr>
          </a:p>
        </p:txBody>
      </p:sp>
      <p:sp>
        <p:nvSpPr>
          <p:cNvPr id="307" name="TextBox 306"/>
          <p:cNvSpPr txBox="1"/>
          <p:nvPr/>
        </p:nvSpPr>
        <p:spPr>
          <a:xfrm rot="16200000" flipH="1">
            <a:off x="-2622552" y="3247996"/>
            <a:ext cx="63119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rgbClr val="7F7F7F"/>
                </a:solidFill>
                <a:latin typeface="Tahoma"/>
                <a:cs typeface="Tahoma"/>
              </a:rPr>
              <a:t>Drug Policy </a:t>
            </a:r>
            <a:r>
              <a:rPr lang="en-US" sz="1000" dirty="0" smtClean="0">
                <a:solidFill>
                  <a:srgbClr val="7F7F7F"/>
                </a:solidFill>
                <a:latin typeface="Tahoma"/>
                <a:cs typeface="Tahoma"/>
              </a:rPr>
              <a:t>Fit for Purpose</a:t>
            </a:r>
            <a:endParaRPr lang="en-US" sz="1000" dirty="0" smtClean="0">
              <a:solidFill>
                <a:schemeClr val="tx1">
                  <a:lumMod val="50000"/>
                  <a:lumOff val="50000"/>
                </a:schemeClr>
              </a:solidFill>
              <a:latin typeface="Tahoma"/>
              <a:cs typeface="Tahoma"/>
            </a:endParaRPr>
          </a:p>
          <a:p>
            <a:r>
              <a:rPr lang="en-US" sz="1000" dirty="0" smtClean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endParaRPr lang="en-US" sz="1000" dirty="0">
              <a:solidFill>
                <a:srgbClr val="FF0000"/>
              </a:solidFill>
              <a:latin typeface="Tahoma"/>
              <a:cs typeface="Tahoma"/>
            </a:endParaRPr>
          </a:p>
        </p:txBody>
      </p:sp>
      <p:sp>
        <p:nvSpPr>
          <p:cNvPr id="308" name="TextBox 307"/>
          <p:cNvSpPr txBox="1"/>
          <p:nvPr/>
        </p:nvSpPr>
        <p:spPr>
          <a:xfrm rot="16200000">
            <a:off x="1892849" y="2764971"/>
            <a:ext cx="3009901" cy="1723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20" dirty="0" smtClean="0">
                <a:solidFill>
                  <a:srgbClr val="FF0000"/>
                </a:solidFill>
                <a:latin typeface="Helvetica"/>
                <a:cs typeface="Helvetica"/>
              </a:rPr>
              <a:t>   </a:t>
            </a:r>
            <a:endParaRPr lang="en-US" sz="520" dirty="0">
              <a:solidFill>
                <a:srgbClr val="FF0000"/>
              </a:solidFill>
              <a:latin typeface="Helvetica"/>
              <a:cs typeface="Helvetica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505200" y="2413338"/>
            <a:ext cx="5397500" cy="73712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charset="2"/>
              <a:buChar char="§"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charset="0"/>
              </a:rPr>
              <a:t>e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 charset="0"/>
              </a:rPr>
              <a:t>nsure law enforcement policies and practices support the broader agenda of public health (e.g. the prevention of HIV, hepatitis and drug overdose deaths) </a:t>
            </a:r>
          </a:p>
          <a:p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  <a:latin typeface="Tahoma" charset="0"/>
            </a:endParaRPr>
          </a:p>
          <a:p>
            <a:pPr marL="285750" indent="-285750">
              <a:buFont typeface="Wingdings" charset="2"/>
              <a:buChar char="§"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charset="0"/>
              </a:rPr>
              <a:t>e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 charset="0"/>
              </a:rPr>
              <a:t>nsure public health policies and practices support the broader agenda of law enforcement (e.g. preventing the diversion/theft of controlled drugs, attendance at the scene of drug overdoses)</a:t>
            </a:r>
          </a:p>
          <a:p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Tahoma" charset="0"/>
            </a:endParaRPr>
          </a:p>
          <a:p>
            <a:pPr marL="285750" indent="-285750">
              <a:buFont typeface="Wingdings" charset="2"/>
              <a:buChar char="§"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 charset="0"/>
              </a:rPr>
              <a:t>so far as possible, reflect the social and cultural attitudes of modern societies  </a:t>
            </a:r>
          </a:p>
          <a:p>
            <a:pPr marL="285750" indent="-285750">
              <a:buFont typeface="Wingdings" charset="2"/>
              <a:buChar char="§"/>
            </a:pP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  <a:latin typeface="Tahoma" charset="0"/>
            </a:endParaRPr>
          </a:p>
          <a:p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  <a:latin typeface="Tahoma" charset="0"/>
            </a:endParaRPr>
          </a:p>
          <a:p>
            <a:pPr marL="285750" indent="-285750">
              <a:buFont typeface="Wingdings" charset="2"/>
              <a:buChar char="§"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Tahoma" charset="0"/>
            </a:endParaRPr>
          </a:p>
          <a:p>
            <a:pPr marL="285750" indent="-285750">
              <a:buFont typeface="Wingdings" charset="2"/>
              <a:buChar char="§"/>
            </a:pP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  <a:latin typeface="Tahoma" charset="0"/>
            </a:endParaRPr>
          </a:p>
          <a:p>
            <a:pPr marL="285750" indent="-285750">
              <a:buFont typeface="Wingdings" charset="2"/>
              <a:buChar char="§"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Tahoma" charset="0"/>
            </a:endParaRPr>
          </a:p>
          <a:p>
            <a:pPr marL="285750" indent="-285750">
              <a:buFont typeface="Wingdings" charset="2"/>
              <a:buChar char="§"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Tahoma" charset="0"/>
            </a:endParaRPr>
          </a:p>
          <a:p>
            <a:pPr marL="285750" indent="-285750">
              <a:buFont typeface="Wingdings" charset="2"/>
              <a:buChar char="§"/>
            </a:pP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  <a:latin typeface="Tahoma" charset="0"/>
            </a:endParaRPr>
          </a:p>
          <a:p>
            <a:pPr marL="285750" indent="-285750">
              <a:buFont typeface="Arial"/>
              <a:buChar char="•"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Tahoma" charset="0"/>
            </a:endParaRPr>
          </a:p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charset="0"/>
              </a:rPr>
              <a:t>	</a:t>
            </a:r>
          </a:p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charset="0"/>
              </a:rPr>
              <a:t>	</a:t>
            </a: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  <a:latin typeface="Tahoma"/>
              <a:cs typeface="Tahoma"/>
            </a:endParaRPr>
          </a:p>
          <a:p>
            <a:pPr marL="285750" indent="-285750">
              <a:buFont typeface="Wingdings" charset="2"/>
              <a:buChar char="§"/>
            </a:pP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  <a:latin typeface="Tahoma"/>
              <a:cs typeface="Tahoma"/>
            </a:endParaRPr>
          </a:p>
          <a:p>
            <a:pPr marL="285750" indent="-285750">
              <a:buFont typeface="Wingdings" charset="2"/>
              <a:buChar char="§"/>
            </a:pPr>
            <a:endParaRPr lang="en-US" sz="1000" b="1" dirty="0">
              <a:solidFill>
                <a:schemeClr val="tx1">
                  <a:lumMod val="65000"/>
                  <a:lumOff val="35000"/>
                </a:schemeClr>
              </a:solidFill>
              <a:latin typeface="Tahoma"/>
              <a:cs typeface="Tahoma"/>
            </a:endParaRPr>
          </a:p>
          <a:p>
            <a:pPr marL="285750" indent="-285750">
              <a:buFont typeface="Wingdings" charset="2"/>
              <a:buChar char="§"/>
            </a:pPr>
            <a:endParaRPr lang="en-US" sz="1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Tahoma"/>
              <a:cs typeface="Tahoma"/>
            </a:endParaRPr>
          </a:p>
          <a:p>
            <a:pPr marL="285750" indent="-285750">
              <a:buFont typeface="Wingdings" charset="2"/>
              <a:buChar char="§"/>
            </a:pPr>
            <a:endParaRPr lang="en-US" sz="1000" b="1" dirty="0" smtClean="0">
              <a:solidFill>
                <a:schemeClr val="tx1">
                  <a:lumMod val="50000"/>
                  <a:lumOff val="50000"/>
                </a:schemeClr>
              </a:solidFill>
              <a:latin typeface="Tahoma"/>
              <a:cs typeface="Tahoma"/>
            </a:endParaRPr>
          </a:p>
          <a:p>
            <a:r>
              <a:rPr lang="en-US" sz="1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ahoma"/>
                <a:cs typeface="Tahoma"/>
              </a:rPr>
              <a:t>  </a:t>
            </a:r>
            <a:r>
              <a:rPr 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     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     </a:t>
            </a:r>
            <a:endParaRPr lang="en-GB" dirty="0" smtClean="0">
              <a:solidFill>
                <a:schemeClr val="tx1">
                  <a:lumMod val="75000"/>
                  <a:lumOff val="25000"/>
                </a:schemeClr>
              </a:solidFill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4061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5200" y="393700"/>
            <a:ext cx="5219700" cy="1041400"/>
          </a:xfrm>
        </p:spPr>
        <p:txBody>
          <a:bodyPr>
            <a:normAutofit/>
          </a:bodyPr>
          <a:lstStyle/>
          <a:p>
            <a:pPr algn="l">
              <a:spcBef>
                <a:spcPts val="0"/>
              </a:spcBef>
            </a:pPr>
            <a:r>
              <a:rPr lang="en-US" sz="2700" b="1" dirty="0" smtClean="0">
                <a:solidFill>
                  <a:srgbClr val="FF0000"/>
                </a:solidFill>
              </a:rPr>
              <a:t/>
            </a:r>
            <a:br>
              <a:rPr lang="en-US" sz="2700" b="1" dirty="0" smtClean="0">
                <a:solidFill>
                  <a:srgbClr val="FF0000"/>
                </a:solidFill>
              </a:rPr>
            </a:br>
            <a:r>
              <a:rPr lang="en-US" sz="2700" b="1" dirty="0" smtClean="0">
                <a:solidFill>
                  <a:srgbClr val="FF0000"/>
                </a:solidFill>
                <a:latin typeface="Tahoma"/>
                <a:cs typeface="Tahoma"/>
              </a:rPr>
              <a:t>national drug policies (</a:t>
            </a:r>
            <a:r>
              <a:rPr lang="en-US" sz="2700" b="1" dirty="0" err="1" smtClean="0">
                <a:solidFill>
                  <a:srgbClr val="FF0000"/>
                </a:solidFill>
                <a:latin typeface="Tahoma"/>
                <a:cs typeface="Tahoma"/>
              </a:rPr>
              <a:t>cont</a:t>
            </a:r>
            <a:r>
              <a:rPr lang="en-US" sz="2700" b="1" dirty="0" smtClean="0">
                <a:solidFill>
                  <a:srgbClr val="FF0000"/>
                </a:solidFill>
                <a:latin typeface="Tahoma"/>
                <a:cs typeface="Tahoma"/>
              </a:rPr>
              <a:t>) </a:t>
            </a:r>
            <a:r>
              <a:rPr lang="en-US" sz="2800" b="1" dirty="0" smtClean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endParaRPr lang="en-US" sz="2800" dirty="0">
              <a:solidFill>
                <a:srgbClr val="FF0000"/>
              </a:solidFill>
              <a:latin typeface="Tahoma"/>
              <a:cs typeface="Tahoma"/>
            </a:endParaRPr>
          </a:p>
        </p:txBody>
      </p:sp>
      <p:sp>
        <p:nvSpPr>
          <p:cNvPr id="305" name="TextBox 304"/>
          <p:cNvSpPr txBox="1"/>
          <p:nvPr/>
        </p:nvSpPr>
        <p:spPr>
          <a:xfrm>
            <a:off x="5778500" y="6489700"/>
            <a:ext cx="3225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  <a:latin typeface="Helvetica"/>
                <a:cs typeface="Helvetica"/>
              </a:rPr>
              <a:t> </a:t>
            </a:r>
            <a:r>
              <a:rPr lang="en-US" sz="1500" dirty="0" smtClean="0">
                <a:solidFill>
                  <a:srgbClr val="FF0000"/>
                </a:solidFill>
                <a:latin typeface="Tahoma"/>
                <a:cs typeface="Tahoma"/>
              </a:rPr>
              <a:t>G e o f f r e y  </a:t>
            </a:r>
            <a:r>
              <a:rPr lang="en-US" sz="1500" b="1" dirty="0" smtClean="0">
                <a:solidFill>
                  <a:srgbClr val="FF0000"/>
                </a:solidFill>
                <a:latin typeface="Tahoma"/>
                <a:cs typeface="Tahoma"/>
              </a:rPr>
              <a:t>M O N A G H A N  </a:t>
            </a:r>
            <a:endParaRPr lang="en-US" sz="1500" b="1" dirty="0">
              <a:solidFill>
                <a:srgbClr val="FF0000"/>
              </a:solidFill>
              <a:latin typeface="Tahoma"/>
              <a:cs typeface="Tahoma"/>
            </a:endParaRPr>
          </a:p>
        </p:txBody>
      </p:sp>
      <p:sp>
        <p:nvSpPr>
          <p:cNvPr id="307" name="TextBox 306"/>
          <p:cNvSpPr txBox="1"/>
          <p:nvPr/>
        </p:nvSpPr>
        <p:spPr>
          <a:xfrm rot="16200000" flipH="1">
            <a:off x="-2622552" y="3247996"/>
            <a:ext cx="63119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rgbClr val="7F7F7F"/>
                </a:solidFill>
                <a:latin typeface="Tahoma"/>
                <a:cs typeface="Tahoma"/>
              </a:rPr>
              <a:t>Drug Policy </a:t>
            </a:r>
            <a:r>
              <a:rPr lang="en-US" sz="1000" dirty="0" smtClean="0">
                <a:solidFill>
                  <a:srgbClr val="7F7F7F"/>
                </a:solidFill>
                <a:latin typeface="Tahoma"/>
                <a:cs typeface="Tahoma"/>
              </a:rPr>
              <a:t>Fit for Purpose</a:t>
            </a:r>
            <a:endParaRPr lang="en-US" sz="1000" dirty="0" smtClean="0">
              <a:solidFill>
                <a:schemeClr val="tx1">
                  <a:lumMod val="50000"/>
                  <a:lumOff val="50000"/>
                </a:schemeClr>
              </a:solidFill>
              <a:latin typeface="Tahoma"/>
              <a:cs typeface="Tahoma"/>
            </a:endParaRPr>
          </a:p>
          <a:p>
            <a:r>
              <a:rPr lang="en-US" sz="1000" dirty="0" smtClean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endParaRPr lang="en-US" sz="1000" dirty="0">
              <a:solidFill>
                <a:srgbClr val="FF0000"/>
              </a:solidFill>
              <a:latin typeface="Tahoma"/>
              <a:cs typeface="Tahoma"/>
            </a:endParaRPr>
          </a:p>
        </p:txBody>
      </p:sp>
      <p:sp>
        <p:nvSpPr>
          <p:cNvPr id="308" name="TextBox 307"/>
          <p:cNvSpPr txBox="1"/>
          <p:nvPr/>
        </p:nvSpPr>
        <p:spPr>
          <a:xfrm rot="16200000">
            <a:off x="1892849" y="2764971"/>
            <a:ext cx="3009901" cy="1723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20" dirty="0" smtClean="0">
                <a:solidFill>
                  <a:srgbClr val="FF0000"/>
                </a:solidFill>
                <a:latin typeface="Helvetica"/>
                <a:cs typeface="Helvetica"/>
              </a:rPr>
              <a:t>   </a:t>
            </a:r>
            <a:endParaRPr lang="en-US" sz="520" dirty="0">
              <a:solidFill>
                <a:srgbClr val="FF0000"/>
              </a:solidFill>
              <a:latin typeface="Helvetica"/>
              <a:cs typeface="Helvetica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505200" y="2413338"/>
            <a:ext cx="5397500" cy="76482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charset="2"/>
              <a:buChar char="§"/>
            </a:pPr>
            <a:r>
              <a:rPr lang="en-US" dirty="0" smtClean="0">
                <a:solidFill>
                  <a:srgbClr val="595959"/>
                </a:solidFill>
                <a:latin typeface="Tahoma" charset="0"/>
              </a:rPr>
              <a:t>emphasize </a:t>
            </a:r>
            <a:r>
              <a:rPr lang="en-US" dirty="0">
                <a:solidFill>
                  <a:srgbClr val="595959"/>
                </a:solidFill>
                <a:latin typeface="Tahoma" charset="0"/>
              </a:rPr>
              <a:t>the role of civil society and the importance of international/national/local partnerships   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Tahoma" charset="0"/>
            </a:endParaRPr>
          </a:p>
          <a:p>
            <a:pPr marL="285750" indent="-285750">
              <a:buFont typeface="Wingdings" charset="2"/>
              <a:buChar char="§"/>
            </a:pPr>
            <a:endParaRPr lang="en-US" dirty="0">
              <a:solidFill>
                <a:srgbClr val="595959"/>
              </a:solidFill>
              <a:latin typeface="Tahoma" charset="0"/>
            </a:endParaRPr>
          </a:p>
          <a:p>
            <a:pPr marL="285750" indent="-285750">
              <a:buFont typeface="Wingdings" charset="2"/>
              <a:buChar char="§"/>
            </a:pPr>
            <a:r>
              <a:rPr lang="en-US" dirty="0">
                <a:solidFill>
                  <a:srgbClr val="595959"/>
                </a:solidFill>
                <a:latin typeface="Tahoma" charset="0"/>
              </a:rPr>
              <a:t>e</a:t>
            </a:r>
            <a:r>
              <a:rPr lang="en-US" dirty="0" smtClean="0">
                <a:solidFill>
                  <a:srgbClr val="595959"/>
                </a:solidFill>
                <a:latin typeface="Tahoma" charset="0"/>
              </a:rPr>
              <a:t>nsure key </a:t>
            </a:r>
            <a:r>
              <a:rPr lang="en-US" dirty="0" err="1" smtClean="0">
                <a:solidFill>
                  <a:srgbClr val="595959"/>
                </a:solidFill>
                <a:latin typeface="Tahoma" charset="0"/>
              </a:rPr>
              <a:t>programmes</a:t>
            </a:r>
            <a:r>
              <a:rPr lang="en-US" dirty="0" smtClean="0">
                <a:solidFill>
                  <a:srgbClr val="595959"/>
                </a:solidFill>
                <a:latin typeface="Tahoma" charset="0"/>
              </a:rPr>
              <a:t> and interventions (e.g. opioid substitution treatment, diversion schemes </a:t>
            </a:r>
            <a:r>
              <a:rPr lang="en-US" dirty="0">
                <a:solidFill>
                  <a:srgbClr val="595959"/>
                </a:solidFill>
                <a:latin typeface="Tahoma" charset="0"/>
              </a:rPr>
              <a:t> </a:t>
            </a:r>
            <a:r>
              <a:rPr lang="en-US" dirty="0" smtClean="0">
                <a:solidFill>
                  <a:srgbClr val="595959"/>
                </a:solidFill>
                <a:latin typeface="Tahoma" charset="0"/>
              </a:rPr>
              <a:t>and test purchases) sit within clearly defined legal frameworks </a:t>
            </a:r>
          </a:p>
          <a:p>
            <a:pPr marL="285750" indent="-285750">
              <a:buFont typeface="Wingdings" charset="2"/>
              <a:buChar char="§"/>
            </a:pPr>
            <a:endParaRPr lang="en-US" dirty="0">
              <a:solidFill>
                <a:srgbClr val="595959"/>
              </a:solidFill>
              <a:latin typeface="Tahoma" charset="0"/>
            </a:endParaRPr>
          </a:p>
          <a:p>
            <a:pPr marL="285750" indent="-285750">
              <a:buFont typeface="Wingdings" charset="2"/>
              <a:buChar char="§"/>
            </a:pPr>
            <a:r>
              <a:rPr lang="en-US" dirty="0">
                <a:solidFill>
                  <a:srgbClr val="595959"/>
                </a:solidFill>
                <a:latin typeface="Tahoma" charset="0"/>
              </a:rPr>
              <a:t>e</a:t>
            </a:r>
            <a:r>
              <a:rPr lang="en-US" dirty="0" smtClean="0">
                <a:solidFill>
                  <a:srgbClr val="595959"/>
                </a:solidFill>
                <a:latin typeface="Tahoma" charset="0"/>
              </a:rPr>
              <a:t>mphasize the importance of research, monitoring and evaluation</a:t>
            </a:r>
          </a:p>
          <a:p>
            <a:pPr marL="285750" indent="-285750">
              <a:buFont typeface="Wingdings" charset="2"/>
              <a:buChar char="§"/>
            </a:pPr>
            <a:endParaRPr lang="en-US" dirty="0">
              <a:solidFill>
                <a:srgbClr val="595959"/>
              </a:solidFill>
              <a:latin typeface="Tahoma" charset="0"/>
            </a:endParaRPr>
          </a:p>
          <a:p>
            <a:pPr marL="285750" indent="-285750">
              <a:buFont typeface="Wingdings" charset="2"/>
              <a:buChar char="§"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charset="0"/>
              </a:rPr>
              <a:t>promote the latest scientific knowledge and developments </a:t>
            </a:r>
            <a:endParaRPr lang="en-US" dirty="0">
              <a:solidFill>
                <a:srgbClr val="595959"/>
              </a:solidFill>
              <a:latin typeface="Tahoma" charset="0"/>
            </a:endParaRPr>
          </a:p>
          <a:p>
            <a:pPr marL="285750" indent="-285750">
              <a:buFont typeface="Wingdings" charset="2"/>
              <a:buChar char="§"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Tahoma" charset="0"/>
            </a:endParaRPr>
          </a:p>
          <a:p>
            <a:pPr marL="285750" indent="-285750">
              <a:buFont typeface="Wingdings" charset="2"/>
              <a:buChar char="§"/>
            </a:pP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  <a:latin typeface="Tahoma" charset="0"/>
            </a:endParaRPr>
          </a:p>
          <a:p>
            <a:pPr marL="285750" indent="-285750">
              <a:buFont typeface="Wingdings" charset="2"/>
              <a:buChar char="§"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Tahoma" charset="0"/>
            </a:endParaRPr>
          </a:p>
          <a:p>
            <a:pPr marL="285750" indent="-285750">
              <a:buFont typeface="Wingdings" charset="2"/>
              <a:buChar char="§"/>
            </a:pP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  <a:latin typeface="Tahoma" charset="0"/>
            </a:endParaRPr>
          </a:p>
          <a:p>
            <a:pPr marL="285750" indent="-285750">
              <a:buFont typeface="Wingdings" charset="2"/>
              <a:buChar char="§"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Tahoma" charset="0"/>
            </a:endParaRPr>
          </a:p>
          <a:p>
            <a:pPr marL="285750" indent="-285750">
              <a:buFont typeface="Wingdings" charset="2"/>
              <a:buChar char="§"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Tahoma" charset="0"/>
            </a:endParaRPr>
          </a:p>
          <a:p>
            <a:pPr marL="285750" indent="-285750">
              <a:buFont typeface="Wingdings" charset="2"/>
              <a:buChar char="§"/>
            </a:pP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  <a:latin typeface="Tahoma" charset="0"/>
            </a:endParaRPr>
          </a:p>
          <a:p>
            <a:pPr marL="285750" indent="-285750">
              <a:buFont typeface="Arial"/>
              <a:buChar char="•"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Tahoma" charset="0"/>
            </a:endParaRPr>
          </a:p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charset="0"/>
              </a:rPr>
              <a:t>	</a:t>
            </a:r>
          </a:p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charset="0"/>
              </a:rPr>
              <a:t>	</a:t>
            </a: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  <a:latin typeface="Tahoma"/>
              <a:cs typeface="Tahoma"/>
            </a:endParaRPr>
          </a:p>
          <a:p>
            <a:pPr marL="285750" indent="-285750">
              <a:buFont typeface="Wingdings" charset="2"/>
              <a:buChar char="§"/>
            </a:pP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  <a:latin typeface="Tahoma"/>
              <a:cs typeface="Tahoma"/>
            </a:endParaRPr>
          </a:p>
          <a:p>
            <a:pPr marL="285750" indent="-285750">
              <a:buFont typeface="Wingdings" charset="2"/>
              <a:buChar char="§"/>
            </a:pPr>
            <a:endParaRPr lang="en-US" sz="1000" b="1" dirty="0">
              <a:solidFill>
                <a:schemeClr val="tx1">
                  <a:lumMod val="65000"/>
                  <a:lumOff val="35000"/>
                </a:schemeClr>
              </a:solidFill>
              <a:latin typeface="Tahoma"/>
              <a:cs typeface="Tahoma"/>
            </a:endParaRPr>
          </a:p>
          <a:p>
            <a:pPr marL="285750" indent="-285750">
              <a:buFont typeface="Wingdings" charset="2"/>
              <a:buChar char="§"/>
            </a:pPr>
            <a:endParaRPr lang="en-US" sz="1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Tahoma"/>
              <a:cs typeface="Tahoma"/>
            </a:endParaRPr>
          </a:p>
          <a:p>
            <a:pPr marL="285750" indent="-285750">
              <a:buFont typeface="Wingdings" charset="2"/>
              <a:buChar char="§"/>
            </a:pPr>
            <a:endParaRPr lang="en-US" sz="1000" b="1" dirty="0" smtClean="0">
              <a:solidFill>
                <a:schemeClr val="tx1">
                  <a:lumMod val="50000"/>
                  <a:lumOff val="50000"/>
                </a:schemeClr>
              </a:solidFill>
              <a:latin typeface="Tahoma"/>
              <a:cs typeface="Tahoma"/>
            </a:endParaRPr>
          </a:p>
          <a:p>
            <a:r>
              <a:rPr lang="en-US" sz="1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ahoma"/>
                <a:cs typeface="Tahoma"/>
              </a:rPr>
              <a:t>  </a:t>
            </a:r>
            <a:r>
              <a:rPr 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     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     </a:t>
            </a:r>
            <a:endParaRPr lang="en-GB" dirty="0" smtClean="0">
              <a:solidFill>
                <a:schemeClr val="tx1">
                  <a:lumMod val="75000"/>
                  <a:lumOff val="25000"/>
                </a:schemeClr>
              </a:solidFill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39468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5200" y="393700"/>
            <a:ext cx="5219700" cy="1041400"/>
          </a:xfrm>
        </p:spPr>
        <p:txBody>
          <a:bodyPr>
            <a:normAutofit/>
          </a:bodyPr>
          <a:lstStyle/>
          <a:p>
            <a:pPr algn="l">
              <a:spcBef>
                <a:spcPts val="0"/>
              </a:spcBef>
            </a:pPr>
            <a:r>
              <a:rPr lang="en-US" sz="2700" b="1" dirty="0" smtClean="0">
                <a:solidFill>
                  <a:srgbClr val="FF0000"/>
                </a:solidFill>
              </a:rPr>
              <a:t/>
            </a:r>
            <a:br>
              <a:rPr lang="en-US" sz="2700" b="1" dirty="0" smtClean="0">
                <a:solidFill>
                  <a:srgbClr val="FF0000"/>
                </a:solidFill>
              </a:rPr>
            </a:br>
            <a:r>
              <a:rPr lang="en-US" sz="2700" b="1" dirty="0" smtClean="0">
                <a:solidFill>
                  <a:srgbClr val="FF0000"/>
                </a:solidFill>
                <a:latin typeface="Tahoma"/>
                <a:cs typeface="Tahoma"/>
              </a:rPr>
              <a:t>national drug policies (</a:t>
            </a:r>
            <a:r>
              <a:rPr lang="en-US" sz="2700" b="1" dirty="0" err="1" smtClean="0">
                <a:solidFill>
                  <a:srgbClr val="FF0000"/>
                </a:solidFill>
                <a:latin typeface="Tahoma"/>
                <a:cs typeface="Tahoma"/>
              </a:rPr>
              <a:t>cont</a:t>
            </a:r>
            <a:r>
              <a:rPr lang="en-US" sz="2700" b="1" dirty="0" smtClean="0">
                <a:solidFill>
                  <a:srgbClr val="FF0000"/>
                </a:solidFill>
                <a:latin typeface="Tahoma"/>
                <a:cs typeface="Tahoma"/>
              </a:rPr>
              <a:t>) </a:t>
            </a:r>
            <a:r>
              <a:rPr lang="en-US" sz="2800" b="1" dirty="0" smtClean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endParaRPr lang="en-US" sz="2800" dirty="0">
              <a:solidFill>
                <a:srgbClr val="FF0000"/>
              </a:solidFill>
              <a:latin typeface="Tahoma"/>
              <a:cs typeface="Tahoma"/>
            </a:endParaRPr>
          </a:p>
        </p:txBody>
      </p:sp>
      <p:sp>
        <p:nvSpPr>
          <p:cNvPr id="305" name="TextBox 304"/>
          <p:cNvSpPr txBox="1"/>
          <p:nvPr/>
        </p:nvSpPr>
        <p:spPr>
          <a:xfrm>
            <a:off x="5778500" y="6489700"/>
            <a:ext cx="3225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  <a:latin typeface="Helvetica"/>
                <a:cs typeface="Helvetica"/>
              </a:rPr>
              <a:t> </a:t>
            </a:r>
            <a:r>
              <a:rPr lang="en-US" sz="1500" dirty="0" smtClean="0">
                <a:solidFill>
                  <a:srgbClr val="FF0000"/>
                </a:solidFill>
                <a:latin typeface="Tahoma"/>
                <a:cs typeface="Tahoma"/>
              </a:rPr>
              <a:t>G e o f f r e y  </a:t>
            </a:r>
            <a:r>
              <a:rPr lang="en-US" sz="1500" b="1" dirty="0" smtClean="0">
                <a:solidFill>
                  <a:srgbClr val="FF0000"/>
                </a:solidFill>
                <a:latin typeface="Tahoma"/>
                <a:cs typeface="Tahoma"/>
              </a:rPr>
              <a:t>M O N A G H A N  </a:t>
            </a:r>
            <a:endParaRPr lang="en-US" sz="1500" b="1" dirty="0">
              <a:solidFill>
                <a:srgbClr val="FF0000"/>
              </a:solidFill>
              <a:latin typeface="Tahoma"/>
              <a:cs typeface="Tahoma"/>
            </a:endParaRPr>
          </a:p>
        </p:txBody>
      </p:sp>
      <p:sp>
        <p:nvSpPr>
          <p:cNvPr id="307" name="TextBox 306"/>
          <p:cNvSpPr txBox="1"/>
          <p:nvPr/>
        </p:nvSpPr>
        <p:spPr>
          <a:xfrm rot="16200000" flipH="1">
            <a:off x="-2622552" y="3324940"/>
            <a:ext cx="63119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rgbClr val="7F7F7F"/>
                </a:solidFill>
                <a:latin typeface="Tahoma"/>
                <a:cs typeface="Tahoma"/>
              </a:rPr>
              <a:t>Drug Policy </a:t>
            </a:r>
            <a:r>
              <a:rPr lang="en-US" sz="1000" dirty="0" smtClean="0">
                <a:solidFill>
                  <a:srgbClr val="7F7F7F"/>
                </a:solidFill>
                <a:latin typeface="Tahoma"/>
                <a:cs typeface="Tahoma"/>
              </a:rPr>
              <a:t>Fit for Purpose</a:t>
            </a:r>
            <a:endParaRPr lang="en-US" sz="1000" dirty="0">
              <a:solidFill>
                <a:srgbClr val="FF0000"/>
              </a:solidFill>
              <a:latin typeface="Tahoma"/>
              <a:cs typeface="Tahoma"/>
            </a:endParaRPr>
          </a:p>
        </p:txBody>
      </p:sp>
      <p:sp>
        <p:nvSpPr>
          <p:cNvPr id="308" name="TextBox 307"/>
          <p:cNvSpPr txBox="1"/>
          <p:nvPr/>
        </p:nvSpPr>
        <p:spPr>
          <a:xfrm rot="16200000">
            <a:off x="1892849" y="2764971"/>
            <a:ext cx="3009901" cy="1723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20" dirty="0" smtClean="0">
                <a:solidFill>
                  <a:srgbClr val="FF0000"/>
                </a:solidFill>
                <a:latin typeface="Helvetica"/>
                <a:cs typeface="Helvetica"/>
              </a:rPr>
              <a:t>   </a:t>
            </a:r>
            <a:endParaRPr lang="en-US" sz="520" dirty="0">
              <a:solidFill>
                <a:srgbClr val="FF0000"/>
              </a:solidFill>
              <a:latin typeface="Helvetica"/>
              <a:cs typeface="Helvetica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505200" y="2413338"/>
            <a:ext cx="5397500" cy="79252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charset="2"/>
              <a:buChar char="§"/>
            </a:pPr>
            <a:r>
              <a:rPr lang="en-US" dirty="0" smtClean="0">
                <a:solidFill>
                  <a:srgbClr val="595959"/>
                </a:solidFill>
                <a:latin typeface="Tahoma" charset="0"/>
              </a:rPr>
              <a:t>ensure </a:t>
            </a:r>
            <a:r>
              <a:rPr lang="en-US" dirty="0">
                <a:solidFill>
                  <a:srgbClr val="595959"/>
                </a:solidFill>
                <a:latin typeface="Tahoma" charset="0"/>
              </a:rPr>
              <a:t>the aims, objectives, key performance targets are realistic (no ‘drug free world/region/</a:t>
            </a:r>
            <a:r>
              <a:rPr lang="en-US" dirty="0" smtClean="0">
                <a:solidFill>
                  <a:srgbClr val="595959"/>
                </a:solidFill>
                <a:latin typeface="Tahoma" charset="0"/>
              </a:rPr>
              <a:t>country’ nonsense)</a:t>
            </a:r>
          </a:p>
          <a:p>
            <a:endParaRPr lang="en-US" dirty="0">
              <a:solidFill>
                <a:srgbClr val="595959"/>
              </a:solidFill>
              <a:latin typeface="Tahoma" charset="0"/>
            </a:endParaRPr>
          </a:p>
          <a:p>
            <a:pPr marL="285750" indent="-285750">
              <a:buFont typeface="Wingdings" charset="2"/>
              <a:buChar char="§"/>
            </a:pPr>
            <a:r>
              <a:rPr lang="en-US" dirty="0">
                <a:solidFill>
                  <a:srgbClr val="595959"/>
                </a:solidFill>
                <a:latin typeface="Tahoma" charset="0"/>
              </a:rPr>
              <a:t>i</a:t>
            </a:r>
            <a:r>
              <a:rPr lang="en-US" dirty="0" smtClean="0">
                <a:solidFill>
                  <a:srgbClr val="595959"/>
                </a:solidFill>
                <a:latin typeface="Tahoma" charset="0"/>
              </a:rPr>
              <a:t>nclude tobacco, alcohol, pharmaceutical drugs and other substances where there is evidence that they are harmful and are being misused </a:t>
            </a:r>
          </a:p>
          <a:p>
            <a:pPr marL="285750" indent="-285750">
              <a:buFont typeface="Wingdings" charset="2"/>
              <a:buChar char="§"/>
            </a:pPr>
            <a:endParaRPr lang="en-US" dirty="0">
              <a:solidFill>
                <a:srgbClr val="595959"/>
              </a:solidFill>
              <a:latin typeface="Tahoma" charset="0"/>
            </a:endParaRPr>
          </a:p>
          <a:p>
            <a:pPr marL="285750" indent="-285750">
              <a:buFont typeface="Wingdings" charset="2"/>
              <a:buChar char="§"/>
            </a:pPr>
            <a:r>
              <a:rPr lang="en-US" smtClean="0">
                <a:solidFill>
                  <a:srgbClr val="595959"/>
                </a:solidFill>
                <a:latin typeface="Tahoma" charset="0"/>
              </a:rPr>
              <a:t>promote </a:t>
            </a:r>
            <a:r>
              <a:rPr lang="en-US" dirty="0" smtClean="0">
                <a:solidFill>
                  <a:srgbClr val="595959"/>
                </a:solidFill>
                <a:latin typeface="Tahoma" charset="0"/>
              </a:rPr>
              <a:t>viable alternatives to arrest, prosecution and incarceration for a range of drug-related crimes </a:t>
            </a:r>
            <a:endParaRPr lang="en-US" dirty="0">
              <a:solidFill>
                <a:srgbClr val="595959"/>
              </a:solidFill>
              <a:latin typeface="Tahoma" charset="0"/>
            </a:endParaRPr>
          </a:p>
          <a:p>
            <a:pPr marL="285750" indent="-285750">
              <a:buFont typeface="Wingdings" charset="2"/>
              <a:buChar char="§"/>
            </a:pPr>
            <a:endParaRPr lang="en-US" dirty="0">
              <a:solidFill>
                <a:srgbClr val="595959"/>
              </a:solidFill>
              <a:latin typeface="Tahoma" charset="0"/>
            </a:endParaRPr>
          </a:p>
          <a:p>
            <a:pPr marL="285750" indent="-285750">
              <a:buFont typeface="Wingdings" charset="2"/>
              <a:buChar char="§"/>
            </a:pPr>
            <a:r>
              <a:rPr lang="en-US" dirty="0">
                <a:solidFill>
                  <a:srgbClr val="595959"/>
                </a:solidFill>
                <a:latin typeface="Tahoma" charset="0"/>
              </a:rPr>
              <a:t>p</a:t>
            </a:r>
            <a:r>
              <a:rPr lang="en-US" dirty="0" smtClean="0">
                <a:solidFill>
                  <a:srgbClr val="595959"/>
                </a:solidFill>
                <a:latin typeface="Tahoma" charset="0"/>
              </a:rPr>
              <a:t>rovide room for experimentation </a:t>
            </a:r>
          </a:p>
          <a:p>
            <a:pPr marL="285750" indent="-285750">
              <a:buFont typeface="Wingdings" charset="2"/>
              <a:buChar char="§"/>
            </a:pPr>
            <a:endParaRPr lang="en-US" dirty="0">
              <a:solidFill>
                <a:srgbClr val="595959"/>
              </a:solidFill>
              <a:latin typeface="Tahoma" charset="0"/>
            </a:endParaRPr>
          </a:p>
          <a:p>
            <a:pPr marL="285750" indent="-285750">
              <a:buFont typeface="Wingdings" charset="2"/>
              <a:buChar char="§"/>
            </a:pPr>
            <a:r>
              <a:rPr lang="en-US" dirty="0">
                <a:solidFill>
                  <a:srgbClr val="595959"/>
                </a:solidFill>
                <a:latin typeface="Tahoma" charset="0"/>
              </a:rPr>
              <a:t>b</a:t>
            </a:r>
            <a:r>
              <a:rPr lang="en-US" dirty="0" smtClean="0">
                <a:solidFill>
                  <a:srgbClr val="595959"/>
                </a:solidFill>
                <a:latin typeface="Tahoma" charset="0"/>
              </a:rPr>
              <a:t>e adequately funded 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Tahoma" charset="0"/>
            </a:endParaRPr>
          </a:p>
          <a:p>
            <a:pPr marL="285750" indent="-285750">
              <a:buFont typeface="Wingdings" charset="2"/>
              <a:buChar char="§"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Tahoma" charset="0"/>
            </a:endParaRPr>
          </a:p>
          <a:p>
            <a:pPr marL="285750" indent="-285750">
              <a:buFont typeface="Wingdings" charset="2"/>
              <a:buChar char="§"/>
            </a:pP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  <a:latin typeface="Tahoma" charset="0"/>
            </a:endParaRPr>
          </a:p>
          <a:p>
            <a:pPr marL="285750" indent="-285750">
              <a:buFont typeface="Wingdings" charset="2"/>
              <a:buChar char="§"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Tahoma" charset="0"/>
            </a:endParaRPr>
          </a:p>
          <a:p>
            <a:pPr marL="285750" indent="-285750">
              <a:buFont typeface="Wingdings" charset="2"/>
              <a:buChar char="§"/>
            </a:pP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  <a:latin typeface="Tahoma" charset="0"/>
            </a:endParaRPr>
          </a:p>
          <a:p>
            <a:pPr marL="285750" indent="-285750">
              <a:buFont typeface="Wingdings" charset="2"/>
              <a:buChar char="§"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Tahoma" charset="0"/>
            </a:endParaRPr>
          </a:p>
          <a:p>
            <a:pPr marL="285750" indent="-285750">
              <a:buFont typeface="Wingdings" charset="2"/>
              <a:buChar char="§"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Tahoma" charset="0"/>
            </a:endParaRPr>
          </a:p>
          <a:p>
            <a:pPr marL="285750" indent="-285750">
              <a:buFont typeface="Wingdings" charset="2"/>
              <a:buChar char="§"/>
            </a:pP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  <a:latin typeface="Tahoma" charset="0"/>
            </a:endParaRPr>
          </a:p>
          <a:p>
            <a:pPr marL="285750" indent="-285750">
              <a:buFont typeface="Arial"/>
              <a:buChar char="•"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Tahoma" charset="0"/>
            </a:endParaRPr>
          </a:p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charset="0"/>
              </a:rPr>
              <a:t>	</a:t>
            </a:r>
          </a:p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charset="0"/>
              </a:rPr>
              <a:t>	</a:t>
            </a: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  <a:latin typeface="Tahoma"/>
              <a:cs typeface="Tahoma"/>
            </a:endParaRPr>
          </a:p>
          <a:p>
            <a:pPr marL="285750" indent="-285750">
              <a:buFont typeface="Wingdings" charset="2"/>
              <a:buChar char="§"/>
            </a:pP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  <a:latin typeface="Tahoma"/>
              <a:cs typeface="Tahoma"/>
            </a:endParaRPr>
          </a:p>
          <a:p>
            <a:pPr marL="285750" indent="-285750">
              <a:buFont typeface="Wingdings" charset="2"/>
              <a:buChar char="§"/>
            </a:pPr>
            <a:endParaRPr lang="en-US" sz="1000" b="1" dirty="0">
              <a:solidFill>
                <a:schemeClr val="tx1">
                  <a:lumMod val="65000"/>
                  <a:lumOff val="35000"/>
                </a:schemeClr>
              </a:solidFill>
              <a:latin typeface="Tahoma"/>
              <a:cs typeface="Tahoma"/>
            </a:endParaRPr>
          </a:p>
          <a:p>
            <a:pPr marL="285750" indent="-285750">
              <a:buFont typeface="Wingdings" charset="2"/>
              <a:buChar char="§"/>
            </a:pPr>
            <a:endParaRPr lang="en-US" sz="1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Tahoma"/>
              <a:cs typeface="Tahoma"/>
            </a:endParaRPr>
          </a:p>
          <a:p>
            <a:pPr marL="285750" indent="-285750">
              <a:buFont typeface="Wingdings" charset="2"/>
              <a:buChar char="§"/>
            </a:pPr>
            <a:endParaRPr lang="en-US" sz="1000" b="1" dirty="0" smtClean="0">
              <a:solidFill>
                <a:schemeClr val="tx1">
                  <a:lumMod val="50000"/>
                  <a:lumOff val="50000"/>
                </a:schemeClr>
              </a:solidFill>
              <a:latin typeface="Tahoma"/>
              <a:cs typeface="Tahoma"/>
            </a:endParaRPr>
          </a:p>
          <a:p>
            <a:r>
              <a:rPr lang="en-US" sz="1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ahoma"/>
                <a:cs typeface="Tahoma"/>
              </a:rPr>
              <a:t>  </a:t>
            </a:r>
            <a:r>
              <a:rPr 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     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     </a:t>
            </a:r>
            <a:endParaRPr lang="en-GB" dirty="0" smtClean="0">
              <a:solidFill>
                <a:schemeClr val="tx1">
                  <a:lumMod val="75000"/>
                  <a:lumOff val="25000"/>
                </a:schemeClr>
              </a:solidFill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54230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5200" y="393700"/>
            <a:ext cx="5219700" cy="1041400"/>
          </a:xfrm>
        </p:spPr>
        <p:txBody>
          <a:bodyPr>
            <a:normAutofit/>
          </a:bodyPr>
          <a:lstStyle/>
          <a:p>
            <a:pPr algn="l">
              <a:spcBef>
                <a:spcPts val="0"/>
              </a:spcBef>
            </a:pPr>
            <a:r>
              <a:rPr lang="en-US" sz="2700" b="1" dirty="0" smtClean="0">
                <a:solidFill>
                  <a:srgbClr val="FF0000"/>
                </a:solidFill>
              </a:rPr>
              <a:t/>
            </a:r>
            <a:br>
              <a:rPr lang="en-US" sz="2700" b="1" dirty="0" smtClean="0">
                <a:solidFill>
                  <a:srgbClr val="FF0000"/>
                </a:solidFill>
              </a:rPr>
            </a:br>
            <a:r>
              <a:rPr lang="en-US" sz="2700" b="1" dirty="0" err="1" smtClean="0">
                <a:solidFill>
                  <a:srgbClr val="FF0000"/>
                </a:solidFill>
                <a:latin typeface="Tahoma"/>
                <a:cs typeface="Tahoma"/>
              </a:rPr>
              <a:t>tegas</a:t>
            </a:r>
            <a:r>
              <a:rPr lang="en-US" sz="2700" b="1" dirty="0" smtClean="0">
                <a:solidFill>
                  <a:srgbClr val="FF0000"/>
                </a:solidFill>
                <a:latin typeface="Tahoma"/>
                <a:cs typeface="Tahoma"/>
              </a:rPr>
              <a:t>, </a:t>
            </a:r>
            <a:r>
              <a:rPr lang="en-US" sz="2700" b="1" dirty="0" err="1">
                <a:solidFill>
                  <a:srgbClr val="FF0000"/>
                </a:solidFill>
                <a:latin typeface="Tahoma"/>
                <a:cs typeface="Tahoma"/>
              </a:rPr>
              <a:t>a</a:t>
            </a:r>
            <a:r>
              <a:rPr lang="en-US" sz="2700" b="1" dirty="0" err="1" smtClean="0">
                <a:solidFill>
                  <a:srgbClr val="FF0000"/>
                </a:solidFill>
                <a:latin typeface="Tahoma"/>
                <a:cs typeface="Tahoma"/>
              </a:rPr>
              <a:t>dil</a:t>
            </a:r>
            <a:r>
              <a:rPr lang="en-US" sz="2700" b="1" dirty="0" smtClean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lang="en-US" sz="2700" b="1" dirty="0" err="1" smtClean="0">
                <a:solidFill>
                  <a:srgbClr val="FF0000"/>
                </a:solidFill>
                <a:latin typeface="Tahoma"/>
                <a:cs typeface="Tahoma"/>
              </a:rPr>
              <a:t>dan</a:t>
            </a:r>
            <a:r>
              <a:rPr lang="en-US" sz="2700" b="1" dirty="0" smtClean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lang="en-US" sz="2700" b="1" dirty="0" err="1" smtClean="0">
                <a:solidFill>
                  <a:srgbClr val="FF0000"/>
                </a:solidFill>
                <a:latin typeface="Tahoma"/>
                <a:cs typeface="Tahoma"/>
              </a:rPr>
              <a:t>berhemah</a:t>
            </a:r>
            <a:r>
              <a:rPr lang="en-US" sz="2700" b="1" dirty="0" smtClean="0">
                <a:solidFill>
                  <a:srgbClr val="FF0000"/>
                </a:solidFill>
                <a:latin typeface="Tahoma"/>
                <a:cs typeface="Tahoma"/>
              </a:rPr>
              <a:t>  </a:t>
            </a:r>
            <a:r>
              <a:rPr lang="en-US" sz="2800" b="1" dirty="0" smtClean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endParaRPr lang="en-US" sz="2800" dirty="0">
              <a:solidFill>
                <a:srgbClr val="FF0000"/>
              </a:solidFill>
              <a:latin typeface="Tahoma"/>
              <a:cs typeface="Tahoma"/>
            </a:endParaRPr>
          </a:p>
        </p:txBody>
      </p:sp>
      <p:sp>
        <p:nvSpPr>
          <p:cNvPr id="305" name="TextBox 304"/>
          <p:cNvSpPr txBox="1"/>
          <p:nvPr/>
        </p:nvSpPr>
        <p:spPr>
          <a:xfrm>
            <a:off x="5778500" y="6489700"/>
            <a:ext cx="3225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  <a:latin typeface="Helvetica"/>
                <a:cs typeface="Helvetica"/>
              </a:rPr>
              <a:t> </a:t>
            </a:r>
            <a:r>
              <a:rPr lang="en-US" sz="1500" dirty="0" smtClean="0">
                <a:solidFill>
                  <a:srgbClr val="FF0000"/>
                </a:solidFill>
                <a:latin typeface="Tahoma"/>
                <a:cs typeface="Tahoma"/>
              </a:rPr>
              <a:t>G e o f f r e y  </a:t>
            </a:r>
            <a:r>
              <a:rPr lang="en-US" sz="1500" b="1" dirty="0" smtClean="0">
                <a:solidFill>
                  <a:srgbClr val="FF0000"/>
                </a:solidFill>
                <a:latin typeface="Tahoma"/>
                <a:cs typeface="Tahoma"/>
              </a:rPr>
              <a:t>M O N A G H A N  </a:t>
            </a:r>
            <a:endParaRPr lang="en-US" sz="1500" b="1" dirty="0">
              <a:solidFill>
                <a:srgbClr val="FF0000"/>
              </a:solidFill>
              <a:latin typeface="Tahoma"/>
              <a:cs typeface="Tahoma"/>
            </a:endParaRPr>
          </a:p>
        </p:txBody>
      </p:sp>
      <p:sp>
        <p:nvSpPr>
          <p:cNvPr id="307" name="TextBox 306"/>
          <p:cNvSpPr txBox="1"/>
          <p:nvPr/>
        </p:nvSpPr>
        <p:spPr>
          <a:xfrm rot="16200000" flipH="1">
            <a:off x="-2622552" y="3247996"/>
            <a:ext cx="63119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rgbClr val="7F7F7F"/>
                </a:solidFill>
                <a:latin typeface="Tahoma"/>
                <a:cs typeface="Tahoma"/>
              </a:rPr>
              <a:t>Drug Policy </a:t>
            </a:r>
            <a:r>
              <a:rPr lang="en-US" sz="1000" dirty="0" smtClean="0">
                <a:solidFill>
                  <a:srgbClr val="7F7F7F"/>
                </a:solidFill>
                <a:latin typeface="Tahoma"/>
                <a:cs typeface="Tahoma"/>
              </a:rPr>
              <a:t>Fit for Purpose</a:t>
            </a:r>
            <a:endParaRPr lang="en-US" sz="1000" dirty="0" smtClean="0">
              <a:solidFill>
                <a:schemeClr val="tx1">
                  <a:lumMod val="50000"/>
                  <a:lumOff val="50000"/>
                </a:schemeClr>
              </a:solidFill>
              <a:latin typeface="Tahoma"/>
              <a:cs typeface="Tahoma"/>
            </a:endParaRPr>
          </a:p>
          <a:p>
            <a:r>
              <a:rPr lang="en-US" sz="1000" dirty="0" smtClean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endParaRPr lang="en-US" sz="1000" dirty="0">
              <a:solidFill>
                <a:srgbClr val="FF0000"/>
              </a:solidFill>
              <a:latin typeface="Tahoma"/>
              <a:cs typeface="Tahoma"/>
            </a:endParaRPr>
          </a:p>
        </p:txBody>
      </p:sp>
      <p:sp>
        <p:nvSpPr>
          <p:cNvPr id="308" name="TextBox 307"/>
          <p:cNvSpPr txBox="1"/>
          <p:nvPr/>
        </p:nvSpPr>
        <p:spPr>
          <a:xfrm rot="16200000">
            <a:off x="1892849" y="2764971"/>
            <a:ext cx="3009901" cy="1723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20" dirty="0" smtClean="0">
                <a:solidFill>
                  <a:srgbClr val="FF0000"/>
                </a:solidFill>
                <a:latin typeface="Helvetica"/>
                <a:cs typeface="Helvetica"/>
              </a:rPr>
              <a:t>   </a:t>
            </a:r>
            <a:endParaRPr lang="en-US" sz="520" dirty="0">
              <a:solidFill>
                <a:srgbClr val="FF0000"/>
              </a:solidFill>
              <a:latin typeface="Helvetica"/>
              <a:cs typeface="Helvetica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505200" y="2413338"/>
            <a:ext cx="5397500" cy="40472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charset="2"/>
              <a:buChar char="§"/>
            </a:pPr>
            <a:r>
              <a:rPr lang="en-US" dirty="0" smtClean="0">
                <a:solidFill>
                  <a:srgbClr val="595959"/>
                </a:solidFill>
                <a:latin typeface="Tahoma" charset="0"/>
              </a:rPr>
              <a:t>Firm, Fair and Prudent</a:t>
            </a:r>
          </a:p>
          <a:p>
            <a:pPr marL="285750" indent="-285750">
              <a:buFont typeface="Wingdings" charset="2"/>
              <a:buChar char="§"/>
            </a:pPr>
            <a:endParaRPr lang="en-US" dirty="0">
              <a:solidFill>
                <a:srgbClr val="595959"/>
              </a:solidFill>
              <a:latin typeface="Tahoma" charset="0"/>
            </a:endParaRPr>
          </a:p>
          <a:p>
            <a:pPr marL="285750" indent="-285750">
              <a:buFont typeface="Wingdings" charset="2"/>
              <a:buChar char="§"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Tahoma" charset="0"/>
            </a:endParaRPr>
          </a:p>
          <a:p>
            <a:pPr marL="285750" indent="-285750">
              <a:buFont typeface="Wingdings" charset="2"/>
              <a:buChar char="§"/>
            </a:pP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  <a:latin typeface="Tahoma" charset="0"/>
            </a:endParaRPr>
          </a:p>
          <a:p>
            <a:pPr marL="285750" indent="-285750">
              <a:buFont typeface="Wingdings" charset="2"/>
              <a:buChar char="§"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Tahoma" charset="0"/>
            </a:endParaRPr>
          </a:p>
          <a:p>
            <a:pPr marL="285750" indent="-285750">
              <a:buFont typeface="Wingdings" charset="2"/>
              <a:buChar char="§"/>
            </a:pP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  <a:latin typeface="Tahoma" charset="0"/>
            </a:endParaRPr>
          </a:p>
          <a:p>
            <a:pPr marL="285750" indent="-285750">
              <a:buFont typeface="Wingdings" charset="2"/>
              <a:buChar char="§"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Tahoma" charset="0"/>
            </a:endParaRPr>
          </a:p>
          <a:p>
            <a:pPr marL="285750" indent="-285750">
              <a:buFont typeface="Wingdings" charset="2"/>
              <a:buChar char="§"/>
            </a:pP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  <a:latin typeface="Tahoma" charset="0"/>
            </a:endParaRPr>
          </a:p>
          <a:p>
            <a:pPr marL="285750" indent="-285750">
              <a:buFont typeface="Arial"/>
              <a:buChar char="•"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Tahoma" charset="0"/>
            </a:endParaRPr>
          </a:p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charset="0"/>
              </a:rPr>
              <a:t>	</a:t>
            </a:r>
          </a:p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charset="0"/>
              </a:rPr>
              <a:t>	</a:t>
            </a: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  <a:latin typeface="Tahoma"/>
              <a:cs typeface="Tahoma"/>
            </a:endParaRPr>
          </a:p>
          <a:p>
            <a:pPr marL="285750" indent="-285750">
              <a:buFont typeface="Wingdings" charset="2"/>
              <a:buChar char="§"/>
            </a:pP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  <a:latin typeface="Tahoma"/>
              <a:cs typeface="Tahoma"/>
            </a:endParaRPr>
          </a:p>
          <a:p>
            <a:pPr marL="285750" indent="-285750">
              <a:buFont typeface="Wingdings" charset="2"/>
              <a:buChar char="§"/>
            </a:pPr>
            <a:endParaRPr lang="en-US" sz="1000" b="1" dirty="0">
              <a:solidFill>
                <a:schemeClr val="tx1">
                  <a:lumMod val="65000"/>
                  <a:lumOff val="35000"/>
                </a:schemeClr>
              </a:solidFill>
              <a:latin typeface="Tahoma"/>
              <a:cs typeface="Tahoma"/>
            </a:endParaRPr>
          </a:p>
          <a:p>
            <a:pPr marL="285750" indent="-285750">
              <a:buFont typeface="Wingdings" charset="2"/>
              <a:buChar char="§"/>
            </a:pPr>
            <a:endParaRPr lang="en-US" sz="1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Tahoma"/>
              <a:cs typeface="Tahoma"/>
            </a:endParaRPr>
          </a:p>
          <a:p>
            <a:pPr marL="285750" indent="-285750">
              <a:buFont typeface="Wingdings" charset="2"/>
              <a:buChar char="§"/>
            </a:pPr>
            <a:endParaRPr lang="en-US" sz="1000" b="1" dirty="0" smtClean="0">
              <a:solidFill>
                <a:schemeClr val="tx1">
                  <a:lumMod val="50000"/>
                  <a:lumOff val="50000"/>
                </a:schemeClr>
              </a:solidFill>
              <a:latin typeface="Tahoma"/>
              <a:cs typeface="Tahoma"/>
            </a:endParaRPr>
          </a:p>
          <a:p>
            <a:r>
              <a:rPr lang="en-US" sz="1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ahoma"/>
                <a:cs typeface="Tahoma"/>
              </a:rPr>
              <a:t>  </a:t>
            </a:r>
            <a:r>
              <a:rPr 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     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     </a:t>
            </a:r>
            <a:endParaRPr lang="en-GB" dirty="0" smtClean="0">
              <a:solidFill>
                <a:schemeClr val="tx1">
                  <a:lumMod val="75000"/>
                  <a:lumOff val="25000"/>
                </a:schemeClr>
              </a:solidFill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54537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7519" b="7519"/>
          <a:stretch>
            <a:fillRect/>
          </a:stretch>
        </p:blipFill>
        <p:spPr bwMode="auto">
          <a:xfrm>
            <a:off x="7689850" y="5524500"/>
            <a:ext cx="1035050" cy="6858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5715000" y="6210300"/>
            <a:ext cx="32893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  <a:latin typeface="Helvetica"/>
                <a:cs typeface="Helvetica"/>
              </a:rPr>
              <a:t>                </a:t>
            </a:r>
            <a:r>
              <a:rPr lang="en-US" sz="1200" dirty="0" smtClean="0">
                <a:solidFill>
                  <a:srgbClr val="FF0000"/>
                </a:solidFill>
                <a:latin typeface="Helvetica"/>
                <a:cs typeface="Helvetica"/>
              </a:rPr>
              <a:t>G e o f f r e y  </a:t>
            </a:r>
            <a:r>
              <a:rPr lang="en-US" sz="1200" b="1" dirty="0" smtClean="0">
                <a:solidFill>
                  <a:srgbClr val="FF0000"/>
                </a:solidFill>
                <a:latin typeface="Helvetica"/>
                <a:cs typeface="Helvetica"/>
              </a:rPr>
              <a:t>M o n a g h a n </a:t>
            </a:r>
            <a:endParaRPr lang="en-US" sz="1200" b="1" dirty="0">
              <a:solidFill>
                <a:srgbClr val="FF0000"/>
              </a:solidFill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22997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5200" y="393700"/>
            <a:ext cx="5219700" cy="1041400"/>
          </a:xfrm>
        </p:spPr>
        <p:txBody>
          <a:bodyPr>
            <a:normAutofit/>
          </a:bodyPr>
          <a:lstStyle/>
          <a:p>
            <a:pPr algn="l">
              <a:spcBef>
                <a:spcPts val="0"/>
              </a:spcBef>
            </a:pPr>
            <a:r>
              <a:rPr lang="en-US" sz="2700" b="1" dirty="0" smtClean="0">
                <a:solidFill>
                  <a:srgbClr val="FF0000"/>
                </a:solidFill>
              </a:rPr>
              <a:t/>
            </a:r>
            <a:br>
              <a:rPr lang="en-US" sz="2700" b="1" dirty="0" smtClean="0">
                <a:solidFill>
                  <a:srgbClr val="FF0000"/>
                </a:solidFill>
              </a:rPr>
            </a:br>
            <a:r>
              <a:rPr lang="en-US" sz="2800" b="1" dirty="0" smtClean="0">
                <a:solidFill>
                  <a:srgbClr val="FF0000"/>
                </a:solidFill>
                <a:latin typeface="Tahoma"/>
                <a:cs typeface="Tahoma"/>
              </a:rPr>
              <a:t>drug policy</a:t>
            </a:r>
            <a:endParaRPr lang="en-US" sz="2800" dirty="0">
              <a:solidFill>
                <a:srgbClr val="FF0000"/>
              </a:solidFill>
              <a:latin typeface="Tahoma"/>
              <a:cs typeface="Tahoma"/>
            </a:endParaRPr>
          </a:p>
        </p:txBody>
      </p:sp>
      <p:sp>
        <p:nvSpPr>
          <p:cNvPr id="305" name="TextBox 304"/>
          <p:cNvSpPr txBox="1"/>
          <p:nvPr/>
        </p:nvSpPr>
        <p:spPr>
          <a:xfrm>
            <a:off x="5778500" y="6489700"/>
            <a:ext cx="3225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  <a:latin typeface="Helvetica"/>
                <a:cs typeface="Helvetica"/>
              </a:rPr>
              <a:t> </a:t>
            </a:r>
            <a:r>
              <a:rPr lang="en-US" sz="1500" dirty="0" smtClean="0">
                <a:solidFill>
                  <a:srgbClr val="FF0000"/>
                </a:solidFill>
                <a:latin typeface="Tahoma"/>
                <a:cs typeface="Tahoma"/>
              </a:rPr>
              <a:t>G e o f f r e y  </a:t>
            </a:r>
            <a:r>
              <a:rPr lang="en-US" sz="1500" b="1" dirty="0" smtClean="0">
                <a:solidFill>
                  <a:srgbClr val="FF0000"/>
                </a:solidFill>
                <a:latin typeface="Tahoma"/>
                <a:cs typeface="Tahoma"/>
              </a:rPr>
              <a:t>M O N A G H A N  </a:t>
            </a:r>
            <a:endParaRPr lang="en-US" sz="1500" b="1" dirty="0">
              <a:solidFill>
                <a:srgbClr val="FF0000"/>
              </a:solidFill>
              <a:latin typeface="Tahoma"/>
              <a:cs typeface="Tahoma"/>
            </a:endParaRPr>
          </a:p>
        </p:txBody>
      </p:sp>
      <p:sp>
        <p:nvSpPr>
          <p:cNvPr id="307" name="TextBox 306"/>
          <p:cNvSpPr txBox="1"/>
          <p:nvPr/>
        </p:nvSpPr>
        <p:spPr>
          <a:xfrm rot="16200000" flipH="1">
            <a:off x="-2622552" y="3247996"/>
            <a:ext cx="63119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rgbClr val="7F7F7F"/>
                </a:solidFill>
                <a:latin typeface="Tahoma"/>
                <a:cs typeface="Tahoma"/>
              </a:rPr>
              <a:t>Drug Policy </a:t>
            </a:r>
            <a:r>
              <a:rPr lang="en-US" sz="1000" dirty="0" smtClean="0">
                <a:solidFill>
                  <a:srgbClr val="7F7F7F"/>
                </a:solidFill>
                <a:latin typeface="Tahoma"/>
                <a:cs typeface="Tahoma"/>
              </a:rPr>
              <a:t>Fit for Purpose</a:t>
            </a:r>
            <a:endParaRPr lang="en-US" sz="1000" dirty="0" smtClean="0">
              <a:solidFill>
                <a:schemeClr val="tx1">
                  <a:lumMod val="50000"/>
                  <a:lumOff val="50000"/>
                </a:schemeClr>
              </a:solidFill>
              <a:latin typeface="Tahoma"/>
              <a:cs typeface="Tahoma"/>
            </a:endParaRPr>
          </a:p>
          <a:p>
            <a:r>
              <a:rPr lang="en-US" sz="1000" dirty="0" smtClean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endParaRPr lang="en-US" sz="1000" dirty="0">
              <a:solidFill>
                <a:srgbClr val="FF0000"/>
              </a:solidFill>
              <a:latin typeface="Tahoma"/>
              <a:cs typeface="Tahoma"/>
            </a:endParaRPr>
          </a:p>
        </p:txBody>
      </p:sp>
      <p:sp>
        <p:nvSpPr>
          <p:cNvPr id="308" name="TextBox 307"/>
          <p:cNvSpPr txBox="1"/>
          <p:nvPr/>
        </p:nvSpPr>
        <p:spPr>
          <a:xfrm rot="16200000">
            <a:off x="1892849" y="2764971"/>
            <a:ext cx="3009901" cy="1723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20" dirty="0" smtClean="0">
                <a:solidFill>
                  <a:srgbClr val="FF0000"/>
                </a:solidFill>
                <a:latin typeface="Helvetica"/>
                <a:cs typeface="Helvetica"/>
              </a:rPr>
              <a:t>   </a:t>
            </a:r>
            <a:endParaRPr lang="en-US" sz="520" dirty="0">
              <a:solidFill>
                <a:srgbClr val="FF0000"/>
              </a:solidFill>
              <a:latin typeface="Helvetica"/>
              <a:cs typeface="Helvetica"/>
            </a:endParaRPr>
          </a:p>
        </p:txBody>
      </p:sp>
      <p:pic>
        <p:nvPicPr>
          <p:cNvPr id="8" name="Picture 7" descr="http://www.dr-fdtc.com/department/germany/walmart-store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44900" y="2527300"/>
            <a:ext cx="5080000" cy="3937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2572422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5200" y="393700"/>
            <a:ext cx="5219700" cy="1041400"/>
          </a:xfrm>
        </p:spPr>
        <p:txBody>
          <a:bodyPr>
            <a:normAutofit/>
          </a:bodyPr>
          <a:lstStyle/>
          <a:p>
            <a:pPr algn="l">
              <a:spcBef>
                <a:spcPts val="0"/>
              </a:spcBef>
            </a:pPr>
            <a:r>
              <a:rPr lang="en-US" sz="2700" b="1" dirty="0" smtClean="0">
                <a:solidFill>
                  <a:srgbClr val="FF0000"/>
                </a:solidFill>
              </a:rPr>
              <a:t/>
            </a:r>
            <a:br>
              <a:rPr lang="en-US" sz="2700" b="1" dirty="0" smtClean="0">
                <a:solidFill>
                  <a:srgbClr val="FF0000"/>
                </a:solidFill>
              </a:rPr>
            </a:br>
            <a:r>
              <a:rPr lang="en-US" sz="2800" b="1" dirty="0" smtClean="0">
                <a:solidFill>
                  <a:srgbClr val="FF0000"/>
                </a:solidFill>
                <a:latin typeface="Tahoma"/>
                <a:cs typeface="Tahoma"/>
              </a:rPr>
              <a:t>drug policy</a:t>
            </a:r>
            <a:endParaRPr lang="en-US" sz="2800" dirty="0">
              <a:solidFill>
                <a:srgbClr val="FF0000"/>
              </a:solidFill>
              <a:latin typeface="Tahoma"/>
              <a:cs typeface="Tahoma"/>
            </a:endParaRPr>
          </a:p>
        </p:txBody>
      </p:sp>
      <p:sp>
        <p:nvSpPr>
          <p:cNvPr id="305" name="TextBox 304"/>
          <p:cNvSpPr txBox="1"/>
          <p:nvPr/>
        </p:nvSpPr>
        <p:spPr>
          <a:xfrm>
            <a:off x="5778500" y="6489700"/>
            <a:ext cx="3225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  <a:latin typeface="Helvetica"/>
                <a:cs typeface="Helvetica"/>
              </a:rPr>
              <a:t> </a:t>
            </a:r>
            <a:r>
              <a:rPr lang="en-US" sz="1500" dirty="0" smtClean="0">
                <a:solidFill>
                  <a:srgbClr val="FF0000"/>
                </a:solidFill>
                <a:latin typeface="Tahoma"/>
                <a:cs typeface="Tahoma"/>
              </a:rPr>
              <a:t>G e o f f r e y  </a:t>
            </a:r>
            <a:r>
              <a:rPr lang="en-US" sz="1500" b="1" dirty="0" smtClean="0">
                <a:solidFill>
                  <a:srgbClr val="FF0000"/>
                </a:solidFill>
                <a:latin typeface="Tahoma"/>
                <a:cs typeface="Tahoma"/>
              </a:rPr>
              <a:t>M O N A G H A N  </a:t>
            </a:r>
            <a:endParaRPr lang="en-US" sz="1500" b="1" dirty="0">
              <a:solidFill>
                <a:srgbClr val="FF0000"/>
              </a:solidFill>
              <a:latin typeface="Tahoma"/>
              <a:cs typeface="Tahoma"/>
            </a:endParaRPr>
          </a:p>
        </p:txBody>
      </p:sp>
      <p:sp>
        <p:nvSpPr>
          <p:cNvPr id="307" name="TextBox 306"/>
          <p:cNvSpPr txBox="1"/>
          <p:nvPr/>
        </p:nvSpPr>
        <p:spPr>
          <a:xfrm rot="16200000" flipH="1">
            <a:off x="-2622552" y="3247996"/>
            <a:ext cx="63119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rgbClr val="7F7F7F"/>
                </a:solidFill>
                <a:latin typeface="Tahoma"/>
                <a:cs typeface="Tahoma"/>
              </a:rPr>
              <a:t>Drug Policy </a:t>
            </a:r>
            <a:r>
              <a:rPr lang="en-US" sz="1000" dirty="0" smtClean="0">
                <a:solidFill>
                  <a:srgbClr val="7F7F7F"/>
                </a:solidFill>
                <a:latin typeface="Tahoma"/>
                <a:cs typeface="Tahoma"/>
              </a:rPr>
              <a:t>Fit for Purpose</a:t>
            </a:r>
            <a:endParaRPr lang="en-US" sz="1000" dirty="0" smtClean="0">
              <a:solidFill>
                <a:schemeClr val="tx1">
                  <a:lumMod val="50000"/>
                  <a:lumOff val="50000"/>
                </a:schemeClr>
              </a:solidFill>
              <a:latin typeface="Tahoma"/>
              <a:cs typeface="Tahoma"/>
            </a:endParaRPr>
          </a:p>
          <a:p>
            <a:r>
              <a:rPr lang="en-US" sz="1000" dirty="0" smtClean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endParaRPr lang="en-US" sz="1000" dirty="0">
              <a:solidFill>
                <a:srgbClr val="FF0000"/>
              </a:solidFill>
              <a:latin typeface="Tahoma"/>
              <a:cs typeface="Tahoma"/>
            </a:endParaRPr>
          </a:p>
        </p:txBody>
      </p:sp>
      <p:sp>
        <p:nvSpPr>
          <p:cNvPr id="308" name="TextBox 307"/>
          <p:cNvSpPr txBox="1"/>
          <p:nvPr/>
        </p:nvSpPr>
        <p:spPr>
          <a:xfrm rot="16200000">
            <a:off x="1892849" y="2764971"/>
            <a:ext cx="3009901" cy="1723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20" dirty="0" smtClean="0">
                <a:solidFill>
                  <a:srgbClr val="FF0000"/>
                </a:solidFill>
                <a:latin typeface="Helvetica"/>
                <a:cs typeface="Helvetica"/>
              </a:rPr>
              <a:t>   </a:t>
            </a:r>
            <a:endParaRPr lang="en-US" sz="520" dirty="0">
              <a:solidFill>
                <a:srgbClr val="FF0000"/>
              </a:solidFill>
              <a:latin typeface="Helvetica"/>
              <a:cs typeface="Helvetica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505200" y="2413338"/>
            <a:ext cx="5219700" cy="20467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Wingdings" charset="2"/>
              <a:buChar char="§"/>
            </a:pP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“</a:t>
            </a:r>
            <a:r>
              <a:rPr lang="en-GB" dirty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Culture eats strategy for lunch!”</a:t>
            </a:r>
          </a:p>
          <a:p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  <a:latin typeface="Tahoma"/>
              <a:cs typeface="Tahoma"/>
            </a:endParaRPr>
          </a:p>
          <a:p>
            <a:pPr lvl="0"/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 </a:t>
            </a:r>
            <a:r>
              <a:rPr 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     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 </a:t>
            </a:r>
            <a:r>
              <a:rPr lang="en-GB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Hammerich</a:t>
            </a:r>
            <a:r>
              <a:rPr lang="en-GB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, K and Lewis, R. (2013) </a:t>
            </a:r>
            <a:r>
              <a:rPr lang="en-GB" sz="11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Fish Can’t See Water: How National </a:t>
            </a:r>
            <a:r>
              <a:rPr lang="en-GB" sz="11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  </a:t>
            </a:r>
          </a:p>
          <a:p>
            <a:pPr lvl="0"/>
            <a:r>
              <a:rPr lang="en-GB" sz="11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 </a:t>
            </a:r>
            <a:r>
              <a:rPr lang="en-GB" sz="11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     Cultures </a:t>
            </a:r>
            <a:r>
              <a:rPr lang="en-GB" sz="11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Can Make or Break Your Corporate Strategy </a:t>
            </a:r>
          </a:p>
          <a:p>
            <a:pPr lvl="0"/>
            <a:r>
              <a:rPr lang="en-GB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      John</a:t>
            </a:r>
            <a:r>
              <a:rPr lang="en-GB" sz="11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 </a:t>
            </a:r>
            <a:r>
              <a:rPr lang="en-GB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Wiley &amp; Sons </a:t>
            </a:r>
            <a:r>
              <a:rPr lang="en-GB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Inc</a:t>
            </a:r>
            <a:r>
              <a:rPr lang="en-GB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, London</a:t>
            </a:r>
            <a:endParaRPr lang="en-GB" sz="1100" dirty="0">
              <a:solidFill>
                <a:schemeClr val="tx1">
                  <a:lumMod val="65000"/>
                  <a:lumOff val="35000"/>
                </a:schemeClr>
              </a:solidFill>
              <a:latin typeface="Tahoma"/>
              <a:cs typeface="Tahoma"/>
            </a:endParaRPr>
          </a:p>
          <a:p>
            <a:pPr marL="285750" lvl="0" indent="-285750">
              <a:buFont typeface="Arial"/>
              <a:buChar char="•"/>
            </a:pPr>
            <a:endParaRPr lang="en-GB" sz="1100" dirty="0">
              <a:solidFill>
                <a:schemeClr val="tx1">
                  <a:lumMod val="65000"/>
                  <a:lumOff val="35000"/>
                </a:schemeClr>
              </a:solidFill>
              <a:latin typeface="Tahoma"/>
              <a:cs typeface="Tahoma"/>
            </a:endParaRPr>
          </a:p>
          <a:p>
            <a:pPr marL="285750" lvl="0" indent="-285750">
              <a:buFont typeface="Arial"/>
              <a:buChar char="•"/>
            </a:pPr>
            <a:endParaRPr lang="en-GB" sz="1700" dirty="0">
              <a:solidFill>
                <a:schemeClr val="tx1">
                  <a:lumMod val="65000"/>
                  <a:lumOff val="35000"/>
                </a:schemeClr>
              </a:solidFill>
              <a:latin typeface="Tahoma"/>
              <a:cs typeface="Tahoma"/>
            </a:endParaRPr>
          </a:p>
          <a:p>
            <a:endParaRPr lang="en-US" sz="1000" dirty="0">
              <a:solidFill>
                <a:schemeClr val="tx1">
                  <a:lumMod val="65000"/>
                  <a:lumOff val="35000"/>
                </a:schemeClr>
              </a:solidFill>
              <a:latin typeface="Tahoma"/>
              <a:cs typeface="Tahoma"/>
            </a:endParaRPr>
          </a:p>
          <a:p>
            <a:r>
              <a:rPr lang="en-US" sz="1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/>
                <a:cs typeface="Tahoma"/>
              </a:rPr>
              <a:t>    </a:t>
            </a:r>
            <a:endParaRPr lang="en-US" sz="1000" b="1" dirty="0" smtClean="0">
              <a:solidFill>
                <a:schemeClr val="tx1">
                  <a:lumMod val="50000"/>
                  <a:lumOff val="50000"/>
                </a:schemeClr>
              </a:solidFill>
              <a:latin typeface="Tahoma"/>
              <a:cs typeface="Tahoma"/>
            </a:endParaRPr>
          </a:p>
          <a:p>
            <a:r>
              <a:rPr lang="en-US" sz="1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/>
                <a:cs typeface="Tahoma"/>
              </a:rPr>
              <a:t> </a:t>
            </a:r>
            <a:r>
              <a:rPr lang="en-US" sz="1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ahoma"/>
                <a:cs typeface="Tahoma"/>
              </a:rPr>
              <a:t> </a:t>
            </a:r>
            <a:r>
              <a:rPr 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     </a:t>
            </a:r>
            <a:endParaRPr lang="en-GB" dirty="0" smtClean="0">
              <a:solidFill>
                <a:schemeClr val="tx1">
                  <a:lumMod val="75000"/>
                  <a:lumOff val="25000"/>
                </a:schemeClr>
              </a:solidFill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10774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5200" y="393700"/>
            <a:ext cx="5219700" cy="1041400"/>
          </a:xfrm>
        </p:spPr>
        <p:txBody>
          <a:bodyPr>
            <a:normAutofit/>
          </a:bodyPr>
          <a:lstStyle/>
          <a:p>
            <a:pPr algn="l">
              <a:spcBef>
                <a:spcPts val="0"/>
              </a:spcBef>
            </a:pPr>
            <a:r>
              <a:rPr lang="en-US" sz="2700" b="1" dirty="0" smtClean="0">
                <a:solidFill>
                  <a:srgbClr val="FF0000"/>
                </a:solidFill>
              </a:rPr>
              <a:t/>
            </a:r>
            <a:br>
              <a:rPr lang="en-US" sz="2700" b="1" dirty="0" smtClean="0">
                <a:solidFill>
                  <a:srgbClr val="FF0000"/>
                </a:solidFill>
              </a:rPr>
            </a:br>
            <a:r>
              <a:rPr lang="en-US" sz="2800" b="1" dirty="0" smtClean="0">
                <a:solidFill>
                  <a:srgbClr val="FF0000"/>
                </a:solidFill>
                <a:latin typeface="Tahoma"/>
                <a:cs typeface="Tahoma"/>
              </a:rPr>
              <a:t>drug policy debate  </a:t>
            </a:r>
            <a:endParaRPr lang="en-US" sz="2800" dirty="0">
              <a:solidFill>
                <a:srgbClr val="FF0000"/>
              </a:solidFill>
              <a:latin typeface="Tahoma"/>
              <a:cs typeface="Tahoma"/>
            </a:endParaRPr>
          </a:p>
        </p:txBody>
      </p:sp>
      <p:sp>
        <p:nvSpPr>
          <p:cNvPr id="305" name="TextBox 304"/>
          <p:cNvSpPr txBox="1"/>
          <p:nvPr/>
        </p:nvSpPr>
        <p:spPr>
          <a:xfrm>
            <a:off x="5778500" y="6489700"/>
            <a:ext cx="3225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  <a:latin typeface="Helvetica"/>
                <a:cs typeface="Helvetica"/>
              </a:rPr>
              <a:t> </a:t>
            </a:r>
            <a:r>
              <a:rPr lang="en-US" sz="1500" dirty="0" smtClean="0">
                <a:solidFill>
                  <a:srgbClr val="FF0000"/>
                </a:solidFill>
                <a:latin typeface="Tahoma"/>
                <a:cs typeface="Tahoma"/>
              </a:rPr>
              <a:t>G e o f f r e y  </a:t>
            </a:r>
            <a:r>
              <a:rPr lang="en-US" sz="1500" b="1" dirty="0" smtClean="0">
                <a:solidFill>
                  <a:srgbClr val="FF0000"/>
                </a:solidFill>
                <a:latin typeface="Tahoma"/>
                <a:cs typeface="Tahoma"/>
              </a:rPr>
              <a:t>M O N A G H A N  </a:t>
            </a:r>
            <a:endParaRPr lang="en-US" sz="1500" b="1" dirty="0">
              <a:solidFill>
                <a:srgbClr val="FF0000"/>
              </a:solidFill>
              <a:latin typeface="Tahoma"/>
              <a:cs typeface="Tahoma"/>
            </a:endParaRPr>
          </a:p>
        </p:txBody>
      </p:sp>
      <p:sp>
        <p:nvSpPr>
          <p:cNvPr id="307" name="TextBox 306"/>
          <p:cNvSpPr txBox="1"/>
          <p:nvPr/>
        </p:nvSpPr>
        <p:spPr>
          <a:xfrm rot="16200000" flipH="1">
            <a:off x="-2622552" y="3247996"/>
            <a:ext cx="63119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rgbClr val="7F7F7F"/>
                </a:solidFill>
                <a:latin typeface="Tahoma"/>
                <a:cs typeface="Tahoma"/>
              </a:rPr>
              <a:t>Drug Policy </a:t>
            </a:r>
            <a:r>
              <a:rPr lang="en-US" sz="1000" dirty="0" smtClean="0">
                <a:solidFill>
                  <a:srgbClr val="7F7F7F"/>
                </a:solidFill>
                <a:latin typeface="Tahoma"/>
                <a:cs typeface="Tahoma"/>
              </a:rPr>
              <a:t>Fit for Purpose</a:t>
            </a:r>
            <a:endParaRPr lang="en-US" sz="1000" dirty="0" smtClean="0">
              <a:solidFill>
                <a:schemeClr val="tx1">
                  <a:lumMod val="50000"/>
                  <a:lumOff val="50000"/>
                </a:schemeClr>
              </a:solidFill>
              <a:latin typeface="Tahoma"/>
              <a:cs typeface="Tahoma"/>
            </a:endParaRPr>
          </a:p>
          <a:p>
            <a:r>
              <a:rPr lang="en-US" sz="1000" dirty="0" smtClean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endParaRPr lang="en-US" sz="1000" dirty="0">
              <a:solidFill>
                <a:srgbClr val="FF0000"/>
              </a:solidFill>
              <a:latin typeface="Tahoma"/>
              <a:cs typeface="Tahoma"/>
            </a:endParaRPr>
          </a:p>
        </p:txBody>
      </p:sp>
      <p:sp>
        <p:nvSpPr>
          <p:cNvPr id="308" name="TextBox 307"/>
          <p:cNvSpPr txBox="1"/>
          <p:nvPr/>
        </p:nvSpPr>
        <p:spPr>
          <a:xfrm rot="16200000">
            <a:off x="1892849" y="2764971"/>
            <a:ext cx="3009901" cy="1723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20" dirty="0" smtClean="0">
                <a:solidFill>
                  <a:srgbClr val="FF0000"/>
                </a:solidFill>
                <a:latin typeface="Helvetica"/>
                <a:cs typeface="Helvetica"/>
              </a:rPr>
              <a:t>   </a:t>
            </a:r>
            <a:endParaRPr lang="en-US" sz="520" dirty="0">
              <a:solidFill>
                <a:srgbClr val="FF0000"/>
              </a:solidFill>
              <a:latin typeface="Helvetica"/>
              <a:cs typeface="Helvetica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505200" y="2413338"/>
            <a:ext cx="5219700" cy="41395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charset="2"/>
              <a:buChar char="§"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The current drug policy debate is marked by polarization into two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positions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stereotyped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as</a:t>
            </a:r>
            <a:r>
              <a:rPr lang="ja-JP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‘</a:t>
            </a:r>
            <a:r>
              <a:rPr lang="en-US" altLang="ja-JP" dirty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drug warrior</a:t>
            </a:r>
            <a:r>
              <a:rPr lang="ja-JP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’</a:t>
            </a:r>
            <a:r>
              <a:rPr lang="en-US" altLang="ja-JP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and ‘legalizer</a:t>
            </a:r>
            <a:r>
              <a:rPr lang="en-US" altLang="ja-JP" dirty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.</a:t>
            </a:r>
            <a:r>
              <a:rPr lang="ja-JP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’</a:t>
            </a:r>
            <a:r>
              <a:rPr lang="en-US" altLang="ja-JP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Polarization </a:t>
            </a:r>
            <a:r>
              <a:rPr lang="en-US" altLang="ja-JP" dirty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and </a:t>
            </a:r>
            <a:r>
              <a:rPr lang="en-US" altLang="ja-JP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strong emotions give rise to misrepresentation of facts and motives, oversimplification of complex issues, and denial of uncertainty. 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Tahoma"/>
              <a:cs typeface="Tahoma"/>
            </a:endParaRPr>
          </a:p>
          <a:p>
            <a:endParaRPr lang="en-US" sz="1600" dirty="0" smtClean="0">
              <a:solidFill>
                <a:schemeClr val="tx1">
                  <a:lumMod val="65000"/>
                  <a:lumOff val="35000"/>
                </a:schemeClr>
              </a:solidFill>
              <a:latin typeface="Tahoma"/>
              <a:cs typeface="Tahoma"/>
            </a:endParaRPr>
          </a:p>
          <a:p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 </a:t>
            </a:r>
            <a:r>
              <a:rPr 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      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Drug </a:t>
            </a: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Policy Project </a:t>
            </a:r>
            <a:r>
              <a:rPr lang="en-US" sz="11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Principles for Practical Drug Policies</a:t>
            </a: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 2 September 1997 </a:t>
            </a:r>
            <a:endParaRPr lang="en-US" sz="1100" dirty="0" smtClean="0">
              <a:solidFill>
                <a:schemeClr val="tx1">
                  <a:lumMod val="65000"/>
                  <a:lumOff val="35000"/>
                </a:schemeClr>
              </a:solidFill>
              <a:latin typeface="Tahoma"/>
              <a:cs typeface="Tahoma"/>
            </a:endParaRPr>
          </a:p>
          <a:p>
            <a:endParaRPr lang="en-US" sz="1100" dirty="0">
              <a:solidFill>
                <a:schemeClr val="tx1">
                  <a:lumMod val="65000"/>
                  <a:lumOff val="35000"/>
                </a:schemeClr>
              </a:solidFill>
              <a:latin typeface="Tahoma"/>
              <a:cs typeface="Tahoma"/>
            </a:endParaRPr>
          </a:p>
          <a:p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 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      See</a:t>
            </a: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: </a:t>
            </a:r>
            <a:r>
              <a:rPr lang="en-US" sz="11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Group Calls for Moderation and </a:t>
            </a:r>
            <a:r>
              <a:rPr lang="en-US" sz="11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Pragmatism </a:t>
            </a:r>
          </a:p>
          <a:p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 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      Christopher  </a:t>
            </a: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S. Wren</a:t>
            </a:r>
          </a:p>
          <a:p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 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      The New York Times</a:t>
            </a:r>
            <a:endParaRPr lang="en-US" sz="1100" dirty="0">
              <a:solidFill>
                <a:schemeClr val="tx1">
                  <a:lumMod val="65000"/>
                  <a:lumOff val="35000"/>
                </a:schemeClr>
              </a:solidFill>
              <a:latin typeface="Tahoma"/>
              <a:cs typeface="Tahoma"/>
            </a:endParaRPr>
          </a:p>
          <a:p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 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      Published</a:t>
            </a: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: 1 September 1997</a:t>
            </a:r>
          </a:p>
          <a:p>
            <a:r>
              <a:rPr lang="en-US" sz="11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/>
                <a:cs typeface="Tahoma"/>
              </a:rPr>
              <a:t>    </a:t>
            </a:r>
            <a:endParaRPr lang="en-US" sz="1100" b="1" dirty="0" smtClean="0">
              <a:solidFill>
                <a:schemeClr val="tx1">
                  <a:lumMod val="50000"/>
                  <a:lumOff val="50000"/>
                </a:schemeClr>
              </a:solidFill>
              <a:latin typeface="Tahoma"/>
              <a:cs typeface="Tahoma"/>
            </a:endParaRPr>
          </a:p>
          <a:p>
            <a:r>
              <a:rPr lang="en-US" sz="11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/>
                <a:cs typeface="Tahoma"/>
              </a:rPr>
              <a:t> </a:t>
            </a:r>
            <a:r>
              <a:rPr lang="en-US" sz="11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ahoma"/>
                <a:cs typeface="Tahoma"/>
              </a:rPr>
              <a:t> 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     http</a:t>
            </a: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://www.nytimes.com/1997/09/01/us/group-calls-for-moderation-and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-  </a:t>
            </a:r>
          </a:p>
          <a:p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 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      </a:t>
            </a:r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pragmatism.html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 (Accessed 3 November 2013)  </a:t>
            </a:r>
            <a:endParaRPr lang="en-US" sz="1100" dirty="0">
              <a:solidFill>
                <a:schemeClr val="tx1">
                  <a:lumMod val="65000"/>
                  <a:lumOff val="35000"/>
                </a:schemeClr>
              </a:solidFill>
              <a:latin typeface="Tahoma"/>
              <a:cs typeface="Tahoma"/>
            </a:endParaRPr>
          </a:p>
          <a:p>
            <a:pPr marL="285750" lvl="0" indent="-285750">
              <a:buFont typeface="Arial"/>
              <a:buChar char="•"/>
            </a:pPr>
            <a:endParaRPr lang="en-GB" sz="1100" dirty="0" smtClean="0">
              <a:solidFill>
                <a:schemeClr val="tx1">
                  <a:lumMod val="65000"/>
                  <a:lumOff val="35000"/>
                </a:schemeClr>
              </a:solidFill>
              <a:latin typeface="Tahoma"/>
              <a:cs typeface="Tahoma"/>
            </a:endParaRPr>
          </a:p>
          <a:p>
            <a:pPr marL="285750" lvl="0" indent="-285750">
              <a:buFont typeface="Arial"/>
              <a:buChar char="•"/>
            </a:pPr>
            <a:endParaRPr lang="en-GB" sz="1100" dirty="0" smtClean="0">
              <a:solidFill>
                <a:schemeClr val="tx1">
                  <a:lumMod val="75000"/>
                  <a:lumOff val="25000"/>
                </a:schemeClr>
              </a:solidFill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96857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5200" y="482600"/>
            <a:ext cx="5219700" cy="1282700"/>
          </a:xfrm>
        </p:spPr>
        <p:txBody>
          <a:bodyPr>
            <a:normAutofit fontScale="90000"/>
          </a:bodyPr>
          <a:lstStyle/>
          <a:p>
            <a:pPr algn="l">
              <a:spcBef>
                <a:spcPts val="0"/>
              </a:spcBef>
            </a:pPr>
            <a:r>
              <a:rPr lang="en-US" sz="2700" b="1" dirty="0" smtClean="0">
                <a:solidFill>
                  <a:srgbClr val="FF0000"/>
                </a:solidFill>
              </a:rPr>
              <a:t/>
            </a:r>
            <a:br>
              <a:rPr lang="en-US" sz="2700" b="1" dirty="0" smtClean="0">
                <a:solidFill>
                  <a:srgbClr val="FF0000"/>
                </a:solidFill>
              </a:rPr>
            </a:br>
            <a:r>
              <a:rPr lang="en-US" sz="3100" b="1" dirty="0" smtClean="0">
                <a:solidFill>
                  <a:srgbClr val="FF0000"/>
                </a:solidFill>
                <a:latin typeface="Tahoma"/>
                <a:cs typeface="Tahoma"/>
              </a:rPr>
              <a:t>what is a national drug policy?</a:t>
            </a:r>
            <a:endParaRPr lang="en-US" sz="3100" dirty="0">
              <a:solidFill>
                <a:srgbClr val="FF0000"/>
              </a:solidFill>
              <a:latin typeface="Tahoma"/>
              <a:cs typeface="Tahoma"/>
            </a:endParaRPr>
          </a:p>
        </p:txBody>
      </p:sp>
      <p:sp>
        <p:nvSpPr>
          <p:cNvPr id="305" name="TextBox 304"/>
          <p:cNvSpPr txBox="1"/>
          <p:nvPr/>
        </p:nvSpPr>
        <p:spPr>
          <a:xfrm>
            <a:off x="5778500" y="6489700"/>
            <a:ext cx="3225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  <a:latin typeface="Helvetica"/>
                <a:cs typeface="Helvetica"/>
              </a:rPr>
              <a:t> </a:t>
            </a:r>
            <a:r>
              <a:rPr lang="en-US" sz="1500" dirty="0" smtClean="0">
                <a:solidFill>
                  <a:srgbClr val="FF0000"/>
                </a:solidFill>
                <a:latin typeface="Tahoma"/>
                <a:cs typeface="Tahoma"/>
              </a:rPr>
              <a:t>G e o f f r e y  </a:t>
            </a:r>
            <a:r>
              <a:rPr lang="en-US" sz="1500" b="1" dirty="0" smtClean="0">
                <a:solidFill>
                  <a:srgbClr val="FF0000"/>
                </a:solidFill>
                <a:latin typeface="Tahoma"/>
                <a:cs typeface="Tahoma"/>
              </a:rPr>
              <a:t>M O N A G H A N  </a:t>
            </a:r>
            <a:endParaRPr lang="en-US" sz="1500" b="1" dirty="0">
              <a:solidFill>
                <a:srgbClr val="FF0000"/>
              </a:solidFill>
              <a:latin typeface="Tahoma"/>
              <a:cs typeface="Tahoma"/>
            </a:endParaRPr>
          </a:p>
        </p:txBody>
      </p:sp>
      <p:sp>
        <p:nvSpPr>
          <p:cNvPr id="307" name="TextBox 306"/>
          <p:cNvSpPr txBox="1"/>
          <p:nvPr/>
        </p:nvSpPr>
        <p:spPr>
          <a:xfrm rot="16200000" flipH="1">
            <a:off x="-2622552" y="3247996"/>
            <a:ext cx="63119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rgbClr val="7F7F7F"/>
                </a:solidFill>
                <a:latin typeface="Tahoma"/>
                <a:cs typeface="Tahoma"/>
              </a:rPr>
              <a:t>Drug Policy </a:t>
            </a:r>
            <a:r>
              <a:rPr lang="en-US" sz="1000" dirty="0" smtClean="0">
                <a:solidFill>
                  <a:srgbClr val="7F7F7F"/>
                </a:solidFill>
                <a:latin typeface="Tahoma"/>
                <a:cs typeface="Tahoma"/>
              </a:rPr>
              <a:t>Fit for Purpose</a:t>
            </a:r>
            <a:endParaRPr lang="en-US" sz="1000" dirty="0" smtClean="0">
              <a:solidFill>
                <a:schemeClr val="tx1">
                  <a:lumMod val="50000"/>
                  <a:lumOff val="50000"/>
                </a:schemeClr>
              </a:solidFill>
              <a:latin typeface="Tahoma"/>
              <a:cs typeface="Tahoma"/>
            </a:endParaRPr>
          </a:p>
          <a:p>
            <a:r>
              <a:rPr lang="en-US" sz="1000" dirty="0" smtClean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endParaRPr lang="en-US" sz="1000" dirty="0">
              <a:solidFill>
                <a:srgbClr val="FF0000"/>
              </a:solidFill>
              <a:latin typeface="Tahoma"/>
              <a:cs typeface="Tahoma"/>
            </a:endParaRPr>
          </a:p>
        </p:txBody>
      </p:sp>
      <p:sp>
        <p:nvSpPr>
          <p:cNvPr id="308" name="TextBox 307"/>
          <p:cNvSpPr txBox="1"/>
          <p:nvPr/>
        </p:nvSpPr>
        <p:spPr>
          <a:xfrm rot="16200000">
            <a:off x="1892849" y="2764971"/>
            <a:ext cx="3009901" cy="1723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20" dirty="0" smtClean="0">
                <a:solidFill>
                  <a:srgbClr val="FF0000"/>
                </a:solidFill>
                <a:latin typeface="Helvetica"/>
                <a:cs typeface="Helvetica"/>
              </a:rPr>
              <a:t>   </a:t>
            </a:r>
            <a:endParaRPr lang="en-US" sz="520" dirty="0">
              <a:solidFill>
                <a:srgbClr val="FF0000"/>
              </a:solidFill>
              <a:latin typeface="Helvetica"/>
              <a:cs typeface="Helvetica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505200" y="2413338"/>
            <a:ext cx="5219700" cy="19851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charset="2"/>
              <a:buChar char="§"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 charset="0"/>
              </a:rPr>
              <a:t>A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charset="0"/>
              </a:rPr>
              <a:t>commitment to a goal and a guide for action</a:t>
            </a:r>
          </a:p>
          <a:p>
            <a:endParaRPr lang="en-US" sz="1600" dirty="0" smtClean="0">
              <a:solidFill>
                <a:schemeClr val="tx1">
                  <a:lumMod val="65000"/>
                  <a:lumOff val="35000"/>
                </a:schemeClr>
              </a:solidFill>
              <a:latin typeface="Tahoma"/>
              <a:cs typeface="Tahoma"/>
            </a:endParaRPr>
          </a:p>
          <a:p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 </a:t>
            </a:r>
            <a:r>
              <a:rPr 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     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 World Health Organization (2001) </a:t>
            </a:r>
            <a:r>
              <a:rPr lang="en-US" sz="11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How to develop and implement a national</a:t>
            </a:r>
          </a:p>
          <a:p>
            <a:r>
              <a:rPr lang="en-US" sz="11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 </a:t>
            </a:r>
            <a:r>
              <a:rPr lang="en-US" sz="11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     drug</a:t>
            </a:r>
            <a:r>
              <a:rPr lang="en-US" sz="11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 policy </a:t>
            </a: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WHO, Geneva</a:t>
            </a:r>
            <a:endParaRPr lang="en-US" sz="1100" i="1" dirty="0" smtClean="0">
              <a:solidFill>
                <a:schemeClr val="tx1">
                  <a:lumMod val="65000"/>
                  <a:lumOff val="35000"/>
                </a:schemeClr>
              </a:solidFill>
              <a:latin typeface="Tahoma"/>
              <a:cs typeface="Tahoma"/>
            </a:endParaRPr>
          </a:p>
          <a:p>
            <a:r>
              <a:rPr lang="en-US" sz="11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 </a:t>
            </a:r>
            <a:r>
              <a:rPr lang="en-US" sz="11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    </a:t>
            </a:r>
            <a:r>
              <a:rPr lang="en-US" sz="11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ahoma"/>
                <a:cs typeface="Tahoma"/>
              </a:rPr>
              <a:t> </a:t>
            </a:r>
          </a:p>
          <a:p>
            <a:r>
              <a:rPr lang="en-US" sz="11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/>
                <a:cs typeface="Tahoma"/>
              </a:rPr>
              <a:t> </a:t>
            </a:r>
            <a:r>
              <a:rPr lang="en-US" sz="11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ahoma"/>
                <a:cs typeface="Tahoma"/>
              </a:rPr>
              <a:t> 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    </a:t>
            </a: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http://whqlibdoc.who.int/publications/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924154547X.pdf</a:t>
            </a:r>
          </a:p>
          <a:p>
            <a:endParaRPr lang="en-US" sz="1100" dirty="0">
              <a:solidFill>
                <a:schemeClr val="tx1">
                  <a:lumMod val="65000"/>
                  <a:lumOff val="35000"/>
                </a:schemeClr>
              </a:solidFill>
              <a:latin typeface="Tahoma"/>
              <a:cs typeface="Tahoma"/>
            </a:endParaRPr>
          </a:p>
          <a:p>
            <a:pPr marL="285750" lvl="0" indent="-285750">
              <a:buFont typeface="Arial"/>
              <a:buChar char="•"/>
            </a:pPr>
            <a:endParaRPr lang="en-GB" sz="1700" dirty="0" smtClean="0">
              <a:solidFill>
                <a:schemeClr val="tx1">
                  <a:lumMod val="65000"/>
                  <a:lumOff val="35000"/>
                </a:schemeClr>
              </a:solidFill>
              <a:latin typeface="Tahoma"/>
              <a:cs typeface="Tahoma"/>
            </a:endParaRPr>
          </a:p>
          <a:p>
            <a:pPr marL="285750" lvl="0" indent="-285750">
              <a:buFont typeface="Arial"/>
              <a:buChar char="•"/>
            </a:pPr>
            <a:endParaRPr lang="en-GB" dirty="0" smtClean="0">
              <a:solidFill>
                <a:schemeClr val="tx1">
                  <a:lumMod val="75000"/>
                  <a:lumOff val="25000"/>
                </a:schemeClr>
              </a:solidFill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77925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5200" y="571500"/>
            <a:ext cx="5219700" cy="1536700"/>
          </a:xfrm>
        </p:spPr>
        <p:txBody>
          <a:bodyPr>
            <a:normAutofit fontScale="90000"/>
          </a:bodyPr>
          <a:lstStyle/>
          <a:p>
            <a:pPr algn="l">
              <a:spcBef>
                <a:spcPts val="0"/>
              </a:spcBef>
            </a:pPr>
            <a:r>
              <a:rPr lang="en-US" sz="2700" b="1" dirty="0" smtClean="0">
                <a:solidFill>
                  <a:srgbClr val="FF0000"/>
                </a:solidFill>
              </a:rPr>
              <a:t/>
            </a:r>
            <a:br>
              <a:rPr lang="en-US" sz="2700" b="1" dirty="0" smtClean="0">
                <a:solidFill>
                  <a:srgbClr val="FF0000"/>
                </a:solidFill>
              </a:rPr>
            </a:br>
            <a:r>
              <a:rPr lang="en-US" sz="3100" b="1" dirty="0" smtClean="0">
                <a:solidFill>
                  <a:srgbClr val="FF0000"/>
                </a:solidFill>
                <a:latin typeface="Tahoma"/>
                <a:cs typeface="Tahoma"/>
              </a:rPr>
              <a:t>why is a national drug policy needed?</a:t>
            </a:r>
            <a:br>
              <a:rPr lang="en-US" sz="3100" b="1" dirty="0" smtClean="0">
                <a:solidFill>
                  <a:srgbClr val="FF0000"/>
                </a:solidFill>
                <a:latin typeface="Tahoma"/>
                <a:cs typeface="Tahoma"/>
              </a:rPr>
            </a:br>
            <a:endParaRPr lang="en-US" sz="3100" dirty="0">
              <a:solidFill>
                <a:srgbClr val="FF0000"/>
              </a:solidFill>
              <a:latin typeface="Tahoma"/>
              <a:cs typeface="Tahoma"/>
            </a:endParaRPr>
          </a:p>
        </p:txBody>
      </p:sp>
      <p:sp>
        <p:nvSpPr>
          <p:cNvPr id="305" name="TextBox 304"/>
          <p:cNvSpPr txBox="1"/>
          <p:nvPr/>
        </p:nvSpPr>
        <p:spPr>
          <a:xfrm>
            <a:off x="5778500" y="6489700"/>
            <a:ext cx="3225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  <a:latin typeface="Helvetica"/>
                <a:cs typeface="Helvetica"/>
              </a:rPr>
              <a:t> </a:t>
            </a:r>
            <a:r>
              <a:rPr lang="en-US" sz="1500" dirty="0" smtClean="0">
                <a:solidFill>
                  <a:srgbClr val="FF0000"/>
                </a:solidFill>
                <a:latin typeface="Tahoma"/>
                <a:cs typeface="Tahoma"/>
              </a:rPr>
              <a:t>G e o f f r e y  </a:t>
            </a:r>
            <a:r>
              <a:rPr lang="en-US" sz="1500" b="1" dirty="0" smtClean="0">
                <a:solidFill>
                  <a:srgbClr val="FF0000"/>
                </a:solidFill>
                <a:latin typeface="Tahoma"/>
                <a:cs typeface="Tahoma"/>
              </a:rPr>
              <a:t>M O N A G H A N  </a:t>
            </a:r>
            <a:endParaRPr lang="en-US" sz="1500" b="1" dirty="0">
              <a:solidFill>
                <a:srgbClr val="FF0000"/>
              </a:solidFill>
              <a:latin typeface="Tahoma"/>
              <a:cs typeface="Tahoma"/>
            </a:endParaRPr>
          </a:p>
        </p:txBody>
      </p:sp>
      <p:sp>
        <p:nvSpPr>
          <p:cNvPr id="307" name="TextBox 306"/>
          <p:cNvSpPr txBox="1"/>
          <p:nvPr/>
        </p:nvSpPr>
        <p:spPr>
          <a:xfrm rot="16200000" flipH="1">
            <a:off x="-2622552" y="3247996"/>
            <a:ext cx="63119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rgbClr val="7F7F7F"/>
                </a:solidFill>
                <a:latin typeface="Tahoma"/>
                <a:cs typeface="Tahoma"/>
              </a:rPr>
              <a:t>Drug Policy </a:t>
            </a:r>
            <a:r>
              <a:rPr lang="en-US" sz="1000" dirty="0" smtClean="0">
                <a:solidFill>
                  <a:srgbClr val="7F7F7F"/>
                </a:solidFill>
                <a:latin typeface="Tahoma"/>
                <a:cs typeface="Tahoma"/>
              </a:rPr>
              <a:t>Fit for Purpose</a:t>
            </a:r>
            <a:endParaRPr lang="en-US" sz="1000" dirty="0" smtClean="0">
              <a:solidFill>
                <a:schemeClr val="tx1">
                  <a:lumMod val="50000"/>
                  <a:lumOff val="50000"/>
                </a:schemeClr>
              </a:solidFill>
              <a:latin typeface="Tahoma"/>
              <a:cs typeface="Tahoma"/>
            </a:endParaRPr>
          </a:p>
          <a:p>
            <a:r>
              <a:rPr lang="en-US" sz="1000" dirty="0" smtClean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endParaRPr lang="en-US" sz="1000" dirty="0">
              <a:solidFill>
                <a:srgbClr val="FF0000"/>
              </a:solidFill>
              <a:latin typeface="Tahoma"/>
              <a:cs typeface="Tahoma"/>
            </a:endParaRPr>
          </a:p>
        </p:txBody>
      </p:sp>
      <p:sp>
        <p:nvSpPr>
          <p:cNvPr id="308" name="TextBox 307"/>
          <p:cNvSpPr txBox="1"/>
          <p:nvPr/>
        </p:nvSpPr>
        <p:spPr>
          <a:xfrm rot="16200000">
            <a:off x="1892849" y="2764971"/>
            <a:ext cx="3009901" cy="1723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20" dirty="0" smtClean="0">
                <a:solidFill>
                  <a:srgbClr val="FF0000"/>
                </a:solidFill>
                <a:latin typeface="Helvetica"/>
                <a:cs typeface="Helvetica"/>
              </a:rPr>
              <a:t>   </a:t>
            </a:r>
            <a:endParaRPr lang="en-US" sz="520" dirty="0">
              <a:solidFill>
                <a:srgbClr val="FF0000"/>
              </a:solidFill>
              <a:latin typeface="Helvetica"/>
              <a:cs typeface="Helvetica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505200" y="2413338"/>
            <a:ext cx="5219700" cy="51860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charset="2"/>
              <a:buChar char="§"/>
            </a:pPr>
            <a:r>
              <a:rPr lang="en-US" dirty="0" smtClean="0">
                <a:solidFill>
                  <a:srgbClr val="595959"/>
                </a:solidFill>
                <a:latin typeface="Tahoma" charset="0"/>
              </a:rPr>
              <a:t>To </a:t>
            </a:r>
            <a:r>
              <a:rPr lang="en-US" dirty="0">
                <a:solidFill>
                  <a:srgbClr val="595959"/>
                </a:solidFill>
                <a:latin typeface="Tahoma" charset="0"/>
              </a:rPr>
              <a:t>present a formal record of values, aspirations, aims, decision making, and medium- to long-term government commitments  </a:t>
            </a:r>
          </a:p>
          <a:p>
            <a:pPr marL="285750" indent="-285750">
              <a:buFont typeface="Wingdings" charset="2"/>
              <a:buChar char="§"/>
            </a:pP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  <a:latin typeface="Tahoma" charset="0"/>
            </a:endParaRPr>
          </a:p>
          <a:p>
            <a:pPr marL="285750" indent="-285750">
              <a:buFont typeface="Wingdings" charset="2"/>
              <a:buChar char="§"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charset="0"/>
              </a:rPr>
              <a:t>To identify the strategies needed to meet those objectives, and identify the various actors responsible for implementing the main components of the policy</a:t>
            </a:r>
          </a:p>
          <a:p>
            <a:pPr marL="285750" indent="-285750">
              <a:buFont typeface="Wingdings" charset="2"/>
              <a:buChar char="§"/>
            </a:pP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  <a:latin typeface="Tahoma" charset="0"/>
            </a:endParaRPr>
          </a:p>
          <a:p>
            <a:pPr marL="285750" indent="-285750">
              <a:buFont typeface="Wingdings" charset="2"/>
              <a:buChar char="§"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charset="0"/>
              </a:rPr>
              <a:t>To create a forum for national discussions on these issues </a:t>
            </a: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  <a:latin typeface="Tahoma" charset="0"/>
            </a:endParaRPr>
          </a:p>
          <a:p>
            <a:endParaRPr lang="en-US" sz="1600" dirty="0" smtClean="0">
              <a:solidFill>
                <a:schemeClr val="tx1">
                  <a:lumMod val="65000"/>
                  <a:lumOff val="35000"/>
                </a:schemeClr>
              </a:solidFill>
              <a:latin typeface="Tahoma"/>
              <a:cs typeface="Tahoma"/>
            </a:endParaRPr>
          </a:p>
          <a:p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 </a:t>
            </a:r>
            <a:r>
              <a:rPr 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      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World Health Organization (2001) </a:t>
            </a:r>
            <a:r>
              <a:rPr lang="en-US" sz="11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How to develop and implement a national</a:t>
            </a:r>
          </a:p>
          <a:p>
            <a:r>
              <a:rPr lang="en-US" sz="11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 </a:t>
            </a:r>
            <a:r>
              <a:rPr lang="en-US" sz="11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     drug policy </a:t>
            </a: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WHO, Geneva</a:t>
            </a:r>
          </a:p>
          <a:p>
            <a:endParaRPr lang="en-US" sz="1100" i="1" dirty="0" smtClean="0">
              <a:solidFill>
                <a:schemeClr val="tx1">
                  <a:lumMod val="65000"/>
                  <a:lumOff val="35000"/>
                </a:schemeClr>
              </a:solidFill>
              <a:latin typeface="Tahoma"/>
              <a:cs typeface="Tahoma"/>
            </a:endParaRPr>
          </a:p>
          <a:p>
            <a:r>
              <a:rPr lang="en-US" sz="11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 </a:t>
            </a:r>
            <a:r>
              <a:rPr lang="en-US" sz="11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      </a:t>
            </a:r>
            <a:endParaRPr lang="en-US" sz="1000" dirty="0">
              <a:solidFill>
                <a:schemeClr val="tx1">
                  <a:lumMod val="65000"/>
                  <a:lumOff val="35000"/>
                </a:schemeClr>
              </a:solidFill>
              <a:latin typeface="Tahoma"/>
              <a:cs typeface="Tahoma"/>
            </a:endParaRPr>
          </a:p>
          <a:p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 </a:t>
            </a:r>
            <a:r>
              <a:rPr 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      </a:t>
            </a:r>
            <a:r>
              <a:rPr lang="en-US" sz="1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ahoma"/>
                <a:cs typeface="Tahoma"/>
              </a:rPr>
              <a:t>    </a:t>
            </a:r>
          </a:p>
          <a:p>
            <a:r>
              <a:rPr lang="en-US" sz="1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/>
                <a:cs typeface="Tahoma"/>
              </a:rPr>
              <a:t> </a:t>
            </a:r>
            <a:r>
              <a:rPr lang="en-US" sz="1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ahoma"/>
                <a:cs typeface="Tahoma"/>
              </a:rPr>
              <a:t> </a:t>
            </a:r>
            <a:r>
              <a:rPr 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    </a:t>
            </a: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 </a:t>
            </a:r>
          </a:p>
          <a:p>
            <a:pPr marL="285750" lvl="0" indent="-285750">
              <a:buFont typeface="Arial"/>
              <a:buChar char="•"/>
            </a:pPr>
            <a:endParaRPr lang="en-GB" sz="1700" dirty="0" smtClean="0">
              <a:solidFill>
                <a:schemeClr val="tx1">
                  <a:lumMod val="65000"/>
                  <a:lumOff val="35000"/>
                </a:schemeClr>
              </a:solidFill>
              <a:latin typeface="Tahoma"/>
              <a:cs typeface="Tahoma"/>
            </a:endParaRPr>
          </a:p>
          <a:p>
            <a:pPr marL="285750" lvl="0" indent="-285750">
              <a:buFont typeface="Arial"/>
              <a:buChar char="•"/>
            </a:pPr>
            <a:endParaRPr lang="en-GB" dirty="0" smtClean="0">
              <a:solidFill>
                <a:schemeClr val="tx1">
                  <a:lumMod val="75000"/>
                  <a:lumOff val="25000"/>
                </a:schemeClr>
              </a:solidFill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28786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5200" y="393700"/>
            <a:ext cx="5219700" cy="1041400"/>
          </a:xfrm>
        </p:spPr>
        <p:txBody>
          <a:bodyPr>
            <a:normAutofit/>
          </a:bodyPr>
          <a:lstStyle/>
          <a:p>
            <a:pPr algn="l">
              <a:spcBef>
                <a:spcPts val="0"/>
              </a:spcBef>
            </a:pPr>
            <a:r>
              <a:rPr lang="en-US" sz="2700" b="1" dirty="0" smtClean="0">
                <a:solidFill>
                  <a:srgbClr val="FF0000"/>
                </a:solidFill>
              </a:rPr>
              <a:t/>
            </a:r>
            <a:br>
              <a:rPr lang="en-US" sz="2700" b="1" dirty="0" smtClean="0">
                <a:solidFill>
                  <a:srgbClr val="FF0000"/>
                </a:solidFill>
              </a:rPr>
            </a:br>
            <a:r>
              <a:rPr lang="en-US" sz="2800" b="1" dirty="0" smtClean="0">
                <a:solidFill>
                  <a:srgbClr val="FF0000"/>
                </a:solidFill>
                <a:latin typeface="Tahoma"/>
                <a:cs typeface="Tahoma"/>
              </a:rPr>
              <a:t>fit for purpose</a:t>
            </a:r>
            <a:endParaRPr lang="en-US" sz="2800" dirty="0">
              <a:solidFill>
                <a:srgbClr val="FF0000"/>
              </a:solidFill>
              <a:latin typeface="Tahoma"/>
              <a:cs typeface="Tahoma"/>
            </a:endParaRPr>
          </a:p>
        </p:txBody>
      </p:sp>
      <p:sp>
        <p:nvSpPr>
          <p:cNvPr id="305" name="TextBox 304"/>
          <p:cNvSpPr txBox="1"/>
          <p:nvPr/>
        </p:nvSpPr>
        <p:spPr>
          <a:xfrm>
            <a:off x="5778500" y="6489700"/>
            <a:ext cx="3225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  <a:latin typeface="Helvetica"/>
                <a:cs typeface="Helvetica"/>
              </a:rPr>
              <a:t> </a:t>
            </a:r>
            <a:r>
              <a:rPr lang="en-US" sz="1500" dirty="0" smtClean="0">
                <a:solidFill>
                  <a:srgbClr val="FF0000"/>
                </a:solidFill>
                <a:latin typeface="Tahoma"/>
                <a:cs typeface="Tahoma"/>
              </a:rPr>
              <a:t>G e o f f r e y  </a:t>
            </a:r>
            <a:r>
              <a:rPr lang="en-US" sz="1500" b="1" dirty="0" smtClean="0">
                <a:solidFill>
                  <a:srgbClr val="FF0000"/>
                </a:solidFill>
                <a:latin typeface="Tahoma"/>
                <a:cs typeface="Tahoma"/>
              </a:rPr>
              <a:t>M O N A G H A N  </a:t>
            </a:r>
            <a:endParaRPr lang="en-US" sz="1500" b="1" dirty="0">
              <a:solidFill>
                <a:srgbClr val="FF0000"/>
              </a:solidFill>
              <a:latin typeface="Tahoma"/>
              <a:cs typeface="Tahoma"/>
            </a:endParaRPr>
          </a:p>
        </p:txBody>
      </p:sp>
      <p:sp>
        <p:nvSpPr>
          <p:cNvPr id="307" name="TextBox 306"/>
          <p:cNvSpPr txBox="1"/>
          <p:nvPr/>
        </p:nvSpPr>
        <p:spPr>
          <a:xfrm rot="16200000" flipH="1">
            <a:off x="-2622552" y="3247996"/>
            <a:ext cx="63119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rgbClr val="7F7F7F"/>
                </a:solidFill>
                <a:latin typeface="Tahoma"/>
                <a:cs typeface="Tahoma"/>
              </a:rPr>
              <a:t>Drug Policy </a:t>
            </a:r>
            <a:r>
              <a:rPr lang="en-US" sz="1000" dirty="0" smtClean="0">
                <a:solidFill>
                  <a:srgbClr val="7F7F7F"/>
                </a:solidFill>
                <a:latin typeface="Tahoma"/>
                <a:cs typeface="Tahoma"/>
              </a:rPr>
              <a:t>Fit for Purpose</a:t>
            </a:r>
            <a:endParaRPr lang="en-US" sz="1000" dirty="0" smtClean="0">
              <a:solidFill>
                <a:schemeClr val="tx1">
                  <a:lumMod val="50000"/>
                  <a:lumOff val="50000"/>
                </a:schemeClr>
              </a:solidFill>
              <a:latin typeface="Tahoma"/>
              <a:cs typeface="Tahoma"/>
            </a:endParaRPr>
          </a:p>
          <a:p>
            <a:r>
              <a:rPr lang="en-US" sz="1000" dirty="0" smtClean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endParaRPr lang="en-US" sz="1000" dirty="0">
              <a:solidFill>
                <a:srgbClr val="FF0000"/>
              </a:solidFill>
              <a:latin typeface="Tahoma"/>
              <a:cs typeface="Tahoma"/>
            </a:endParaRPr>
          </a:p>
        </p:txBody>
      </p:sp>
      <p:sp>
        <p:nvSpPr>
          <p:cNvPr id="308" name="TextBox 307"/>
          <p:cNvSpPr txBox="1"/>
          <p:nvPr/>
        </p:nvSpPr>
        <p:spPr>
          <a:xfrm rot="16200000">
            <a:off x="1892849" y="2764971"/>
            <a:ext cx="3009901" cy="1723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20" dirty="0" smtClean="0">
                <a:solidFill>
                  <a:srgbClr val="FF0000"/>
                </a:solidFill>
                <a:latin typeface="Helvetica"/>
                <a:cs typeface="Helvetica"/>
              </a:rPr>
              <a:t>   </a:t>
            </a:r>
            <a:endParaRPr lang="en-US" sz="520" dirty="0">
              <a:solidFill>
                <a:srgbClr val="FF0000"/>
              </a:solidFill>
              <a:latin typeface="Helvetica"/>
              <a:cs typeface="Helvetica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505200" y="2413338"/>
            <a:ext cx="5219700" cy="18004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charset="2"/>
              <a:buChar char="§"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S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omething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that is fit for purpose is good enough to do the job it was designed to do</a:t>
            </a: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  <a:latin typeface="Tahoma"/>
              <a:cs typeface="Tahoma"/>
            </a:endParaRPr>
          </a:p>
          <a:p>
            <a:endParaRPr lang="en-US" sz="1000" dirty="0">
              <a:solidFill>
                <a:schemeClr val="tx1">
                  <a:lumMod val="65000"/>
                  <a:lumOff val="35000"/>
                </a:schemeClr>
              </a:solidFill>
              <a:latin typeface="Tahoma"/>
              <a:cs typeface="Tahoma"/>
            </a:endParaRPr>
          </a:p>
          <a:p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 </a:t>
            </a:r>
            <a:r>
              <a:rPr 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      </a:t>
            </a:r>
            <a:r>
              <a:rPr lang="en-US" sz="1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ahoma"/>
                <a:cs typeface="Tahoma"/>
              </a:rPr>
              <a:t>    </a:t>
            </a:r>
          </a:p>
          <a:p>
            <a:r>
              <a:rPr lang="en-US" sz="1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/>
                <a:cs typeface="Tahoma"/>
              </a:rPr>
              <a:t> </a:t>
            </a:r>
            <a:r>
              <a:rPr lang="en-US" sz="1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ahoma"/>
                <a:cs typeface="Tahoma"/>
              </a:rPr>
              <a:t> </a:t>
            </a:r>
            <a:r>
              <a:rPr 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    </a:t>
            </a: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 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http</a:t>
            </a: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://</a:t>
            </a:r>
            <a:r>
              <a:rPr lang="en-US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www.macmillandictionary.com</a:t>
            </a: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/dictionary/</a:t>
            </a:r>
            <a:r>
              <a:rPr lang="en-US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british</a:t>
            </a: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/fit-for-purpose</a:t>
            </a:r>
            <a:endParaRPr lang="en-US" sz="1100" dirty="0" smtClean="0">
              <a:solidFill>
                <a:schemeClr val="tx1">
                  <a:lumMod val="65000"/>
                  <a:lumOff val="35000"/>
                </a:schemeClr>
              </a:solidFill>
              <a:latin typeface="Tahoma"/>
              <a:cs typeface="Tahoma"/>
            </a:endParaRPr>
          </a:p>
          <a:p>
            <a:endParaRPr lang="en-US" sz="1100" dirty="0">
              <a:solidFill>
                <a:schemeClr val="tx1">
                  <a:lumMod val="65000"/>
                  <a:lumOff val="35000"/>
                </a:schemeClr>
              </a:solidFill>
              <a:latin typeface="Tahoma"/>
              <a:cs typeface="Tahoma"/>
            </a:endParaRPr>
          </a:p>
          <a:p>
            <a:pPr marL="285750" lvl="0" indent="-285750">
              <a:buFont typeface="Arial"/>
              <a:buChar char="•"/>
            </a:pPr>
            <a:endParaRPr lang="en-GB" sz="1100" dirty="0" smtClean="0">
              <a:solidFill>
                <a:schemeClr val="tx1">
                  <a:lumMod val="65000"/>
                  <a:lumOff val="35000"/>
                </a:schemeClr>
              </a:solidFill>
              <a:latin typeface="Tahoma"/>
              <a:cs typeface="Tahoma"/>
            </a:endParaRPr>
          </a:p>
          <a:p>
            <a:pPr marL="285750" lvl="0" indent="-285750">
              <a:buFont typeface="Arial"/>
              <a:buChar char="•"/>
            </a:pPr>
            <a:endParaRPr lang="en-GB" dirty="0" smtClean="0">
              <a:solidFill>
                <a:schemeClr val="tx1">
                  <a:lumMod val="75000"/>
                  <a:lumOff val="25000"/>
                </a:schemeClr>
              </a:solidFill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21128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5200" y="393700"/>
            <a:ext cx="5219700" cy="1041400"/>
          </a:xfrm>
        </p:spPr>
        <p:txBody>
          <a:bodyPr>
            <a:normAutofit/>
          </a:bodyPr>
          <a:lstStyle/>
          <a:p>
            <a:pPr algn="l">
              <a:spcBef>
                <a:spcPts val="0"/>
              </a:spcBef>
            </a:pPr>
            <a:r>
              <a:rPr lang="en-US" sz="2700" b="1" dirty="0" smtClean="0">
                <a:solidFill>
                  <a:srgbClr val="FF0000"/>
                </a:solidFill>
              </a:rPr>
              <a:t/>
            </a:r>
            <a:br>
              <a:rPr lang="en-US" sz="2700" b="1" dirty="0" smtClean="0">
                <a:solidFill>
                  <a:srgbClr val="FF0000"/>
                </a:solidFill>
              </a:rPr>
            </a:br>
            <a:r>
              <a:rPr lang="en-US" sz="2800" b="1" dirty="0" smtClean="0">
                <a:solidFill>
                  <a:srgbClr val="FF0000"/>
                </a:solidFill>
                <a:latin typeface="Tahoma"/>
                <a:cs typeface="Tahoma"/>
              </a:rPr>
              <a:t>rhetoric, policy and practice </a:t>
            </a:r>
            <a:endParaRPr lang="en-US" sz="2800" dirty="0">
              <a:solidFill>
                <a:srgbClr val="FF0000"/>
              </a:solidFill>
              <a:latin typeface="Tahoma"/>
              <a:cs typeface="Tahoma"/>
            </a:endParaRPr>
          </a:p>
        </p:txBody>
      </p:sp>
      <p:sp>
        <p:nvSpPr>
          <p:cNvPr id="305" name="TextBox 304"/>
          <p:cNvSpPr txBox="1"/>
          <p:nvPr/>
        </p:nvSpPr>
        <p:spPr>
          <a:xfrm>
            <a:off x="5778500" y="6489700"/>
            <a:ext cx="3225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  <a:latin typeface="Helvetica"/>
                <a:cs typeface="Helvetica"/>
              </a:rPr>
              <a:t> </a:t>
            </a:r>
            <a:r>
              <a:rPr lang="en-US" sz="1500" dirty="0" smtClean="0">
                <a:solidFill>
                  <a:srgbClr val="FF0000"/>
                </a:solidFill>
                <a:latin typeface="Tahoma"/>
                <a:cs typeface="Tahoma"/>
              </a:rPr>
              <a:t>G e o f f r e y  </a:t>
            </a:r>
            <a:r>
              <a:rPr lang="en-US" sz="1500" b="1" dirty="0" smtClean="0">
                <a:solidFill>
                  <a:srgbClr val="FF0000"/>
                </a:solidFill>
                <a:latin typeface="Tahoma"/>
                <a:cs typeface="Tahoma"/>
              </a:rPr>
              <a:t>M O N A G H A N  </a:t>
            </a:r>
            <a:endParaRPr lang="en-US" sz="1500" b="1" dirty="0">
              <a:solidFill>
                <a:srgbClr val="FF0000"/>
              </a:solidFill>
              <a:latin typeface="Tahoma"/>
              <a:cs typeface="Tahoma"/>
            </a:endParaRPr>
          </a:p>
        </p:txBody>
      </p:sp>
      <p:sp>
        <p:nvSpPr>
          <p:cNvPr id="307" name="TextBox 306"/>
          <p:cNvSpPr txBox="1"/>
          <p:nvPr/>
        </p:nvSpPr>
        <p:spPr>
          <a:xfrm rot="16200000" flipH="1">
            <a:off x="-2622552" y="3247996"/>
            <a:ext cx="63119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rgbClr val="7F7F7F"/>
                </a:solidFill>
                <a:latin typeface="Tahoma"/>
                <a:cs typeface="Tahoma"/>
              </a:rPr>
              <a:t>Drug Policy </a:t>
            </a:r>
            <a:r>
              <a:rPr lang="en-US" sz="1000" dirty="0" smtClean="0">
                <a:solidFill>
                  <a:srgbClr val="7F7F7F"/>
                </a:solidFill>
                <a:latin typeface="Tahoma"/>
                <a:cs typeface="Tahoma"/>
              </a:rPr>
              <a:t>Fit for Purpose</a:t>
            </a:r>
            <a:endParaRPr lang="en-US" sz="1000" dirty="0" smtClean="0">
              <a:solidFill>
                <a:schemeClr val="tx1">
                  <a:lumMod val="50000"/>
                  <a:lumOff val="50000"/>
                </a:schemeClr>
              </a:solidFill>
              <a:latin typeface="Tahoma"/>
              <a:cs typeface="Tahoma"/>
            </a:endParaRPr>
          </a:p>
          <a:p>
            <a:r>
              <a:rPr lang="en-US" sz="1000" dirty="0" smtClean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endParaRPr lang="en-US" sz="1000" dirty="0">
              <a:solidFill>
                <a:srgbClr val="FF0000"/>
              </a:solidFill>
              <a:latin typeface="Tahoma"/>
              <a:cs typeface="Tahoma"/>
            </a:endParaRPr>
          </a:p>
        </p:txBody>
      </p:sp>
      <p:sp>
        <p:nvSpPr>
          <p:cNvPr id="308" name="TextBox 307"/>
          <p:cNvSpPr txBox="1"/>
          <p:nvPr/>
        </p:nvSpPr>
        <p:spPr>
          <a:xfrm rot="16200000">
            <a:off x="1892849" y="2764971"/>
            <a:ext cx="3009901" cy="1723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20" dirty="0" smtClean="0">
                <a:solidFill>
                  <a:srgbClr val="FF0000"/>
                </a:solidFill>
                <a:latin typeface="Helvetica"/>
                <a:cs typeface="Helvetica"/>
              </a:rPr>
              <a:t>   </a:t>
            </a:r>
            <a:endParaRPr lang="en-US" sz="520" dirty="0">
              <a:solidFill>
                <a:srgbClr val="FF0000"/>
              </a:solidFill>
              <a:latin typeface="Helvetica"/>
              <a:cs typeface="Helvetica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505200" y="2413338"/>
            <a:ext cx="52197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charset="2"/>
              <a:buChar char="§"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There is often only a tenuous link between a nation’s policy rhetoric, its formal drug policies,  and its actual implementation of those policies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Tahoma"/>
              <a:cs typeface="Tahoma"/>
            </a:endParaRPr>
          </a:p>
          <a:p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 </a:t>
            </a:r>
            <a:r>
              <a:rPr 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      </a:t>
            </a:r>
            <a:r>
              <a:rPr lang="en-US" sz="1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ahoma"/>
                <a:cs typeface="Tahoma"/>
              </a:rPr>
              <a:t>    </a:t>
            </a:r>
          </a:p>
          <a:p>
            <a:r>
              <a:rPr lang="en-US" sz="1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ahoma"/>
                <a:cs typeface="Tahoma"/>
              </a:rPr>
              <a:t> </a:t>
            </a:r>
            <a:r>
              <a:rPr lang="en-US" sz="1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ahoma"/>
                <a:cs typeface="Tahoma"/>
              </a:rPr>
              <a:t> </a:t>
            </a:r>
            <a:r>
              <a:rPr 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    </a:t>
            </a: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 </a:t>
            </a:r>
            <a:endParaRPr lang="en-US" sz="1100" dirty="0" smtClean="0">
              <a:solidFill>
                <a:schemeClr val="tx1">
                  <a:lumMod val="65000"/>
                  <a:lumOff val="35000"/>
                </a:schemeClr>
              </a:solidFill>
              <a:latin typeface="Tahoma"/>
              <a:cs typeface="Tahoma"/>
            </a:endParaRPr>
          </a:p>
          <a:p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      </a:t>
            </a:r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MacCoun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, R., Model, K., Philips-Shockley, H. and Reuter, P. (1995) </a:t>
            </a:r>
          </a:p>
          <a:p>
            <a:r>
              <a:rPr lang="en-US" sz="11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 </a:t>
            </a:r>
            <a:r>
              <a:rPr lang="en-US" sz="11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     Comparing Drug </a:t>
            </a:r>
            <a:r>
              <a:rPr lang="en-US" sz="11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Policies in North America and Western Europe </a:t>
            </a: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in (Ed. </a:t>
            </a:r>
            <a:endParaRPr lang="en-US" sz="1100" dirty="0" smtClean="0">
              <a:solidFill>
                <a:schemeClr val="tx1">
                  <a:lumMod val="65000"/>
                  <a:lumOff val="35000"/>
                </a:schemeClr>
              </a:solidFill>
              <a:latin typeface="Tahoma"/>
              <a:cs typeface="Tahoma"/>
            </a:endParaRPr>
          </a:p>
          <a:p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 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     </a:t>
            </a:r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Estievenart</a:t>
            </a: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, G.) </a:t>
            </a:r>
            <a:r>
              <a:rPr lang="en-US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Policies and Strategies to Combat Drugs in Europe </a:t>
            </a:r>
            <a:endParaRPr lang="en-US" sz="1100" b="1" dirty="0" smtClean="0">
              <a:solidFill>
                <a:schemeClr val="tx1">
                  <a:lumMod val="65000"/>
                  <a:lumOff val="35000"/>
                </a:schemeClr>
              </a:solidFill>
              <a:latin typeface="Tahoma"/>
              <a:cs typeface="Tahoma"/>
            </a:endParaRPr>
          </a:p>
          <a:p>
            <a:r>
              <a:rPr lang="en-US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 </a:t>
            </a:r>
            <a:r>
              <a:rPr lang="en-US" sz="11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      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The </a:t>
            </a: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Treaty on European Union: Framework for a New European Strategy to </a:t>
            </a:r>
          </a:p>
          <a:p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      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Combat </a:t>
            </a: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Drugs?, Kluwer, Netherlands, p. 197</a:t>
            </a:r>
          </a:p>
          <a:p>
            <a:endParaRPr lang="en-US" sz="1100" dirty="0">
              <a:solidFill>
                <a:schemeClr val="tx1">
                  <a:lumMod val="65000"/>
                  <a:lumOff val="35000"/>
                </a:schemeClr>
              </a:solidFill>
              <a:latin typeface="Tahoma"/>
              <a:cs typeface="Tahoma"/>
            </a:endParaRPr>
          </a:p>
          <a:p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       </a:t>
            </a:r>
            <a:r>
              <a:rPr lang="en-US" sz="11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      </a:t>
            </a:r>
            <a:endParaRPr lang="en-US" sz="1100" i="1" dirty="0" smtClean="0">
              <a:solidFill>
                <a:schemeClr val="tx1">
                  <a:lumMod val="65000"/>
                  <a:lumOff val="35000"/>
                </a:schemeClr>
              </a:solidFill>
              <a:latin typeface="Tahoma"/>
              <a:cs typeface="Tahoma"/>
            </a:endParaRPr>
          </a:p>
          <a:p>
            <a:r>
              <a:rPr lang="en-US" sz="11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 </a:t>
            </a:r>
            <a:r>
              <a:rPr lang="en-US" sz="11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     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     </a:t>
            </a:r>
            <a:endParaRPr lang="en-US" sz="1100" i="1" dirty="0">
              <a:solidFill>
                <a:schemeClr val="tx1">
                  <a:lumMod val="65000"/>
                  <a:lumOff val="35000"/>
                </a:schemeClr>
              </a:solidFill>
              <a:latin typeface="Tahoma"/>
              <a:cs typeface="Tahoma"/>
            </a:endParaRPr>
          </a:p>
          <a:p>
            <a:endParaRPr lang="en-US" sz="1100" dirty="0" smtClean="0">
              <a:solidFill>
                <a:schemeClr val="tx1">
                  <a:lumMod val="65000"/>
                  <a:lumOff val="35000"/>
                </a:schemeClr>
              </a:solidFill>
              <a:latin typeface="Tahoma"/>
              <a:cs typeface="Tahoma"/>
            </a:endParaRPr>
          </a:p>
          <a:p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     </a:t>
            </a: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 </a:t>
            </a:r>
            <a:endParaRPr lang="en-US" sz="1100" dirty="0" smtClean="0">
              <a:solidFill>
                <a:schemeClr val="tx1">
                  <a:lumMod val="65000"/>
                  <a:lumOff val="35000"/>
                </a:schemeClr>
              </a:solidFill>
              <a:latin typeface="Tahoma"/>
              <a:cs typeface="Tahoma"/>
            </a:endParaRPr>
          </a:p>
          <a:p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 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        </a:t>
            </a:r>
          </a:p>
        </p:txBody>
      </p:sp>
    </p:spTree>
    <p:extLst>
      <p:ext uri="{BB962C8B-B14F-4D97-AF65-F5344CB8AC3E}">
        <p14:creationId xmlns:p14="http://schemas.microsoft.com/office/powerpoint/2010/main" xmlns="" val="1823881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6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5591</TotalTime>
  <Words>1766</Words>
  <Application>Microsoft Office PowerPoint</Application>
  <PresentationFormat>On-screen Show (4:3)</PresentationFormat>
  <Paragraphs>424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   drug policy  fit for purpose   </vt:lpstr>
      <vt:lpstr> policing strategy: malaysia  </vt:lpstr>
      <vt:lpstr> drug policy</vt:lpstr>
      <vt:lpstr> drug policy</vt:lpstr>
      <vt:lpstr> drug policy debate  </vt:lpstr>
      <vt:lpstr> what is a national drug policy?</vt:lpstr>
      <vt:lpstr> why is a national drug policy needed? </vt:lpstr>
      <vt:lpstr> fit for purpose</vt:lpstr>
      <vt:lpstr> rhetoric, policy and practice </vt:lpstr>
      <vt:lpstr> terms and definitions</vt:lpstr>
      <vt:lpstr> terms and definitions</vt:lpstr>
      <vt:lpstr> terms and definitions</vt:lpstr>
      <vt:lpstr> terms and definitions</vt:lpstr>
      <vt:lpstr> evidence informed/based drug policy </vt:lpstr>
      <vt:lpstr> evidence informed/based drug policy </vt:lpstr>
      <vt:lpstr> effective programmes </vt:lpstr>
      <vt:lpstr> reliable data and information  </vt:lpstr>
      <vt:lpstr> reliable data?  </vt:lpstr>
      <vt:lpstr> national drug policies  </vt:lpstr>
      <vt:lpstr> national drug policies (cont)  </vt:lpstr>
      <vt:lpstr> national drug policies (cont)  </vt:lpstr>
      <vt:lpstr> national drug policies (cont)  </vt:lpstr>
      <vt:lpstr> tegas, adil dan berhemah   </vt:lpstr>
      <vt:lpstr>Slide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Geoff Monaghan</dc:creator>
  <cp:lastModifiedBy>Windows User</cp:lastModifiedBy>
  <cp:revision>261</cp:revision>
  <dcterms:created xsi:type="dcterms:W3CDTF">2013-01-31T09:11:39Z</dcterms:created>
  <dcterms:modified xsi:type="dcterms:W3CDTF">2013-12-17T10:51:05Z</dcterms:modified>
</cp:coreProperties>
</file>