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10" r:id="rId2"/>
    <p:sldId id="315" r:id="rId3"/>
    <p:sldId id="296" r:id="rId4"/>
    <p:sldId id="332" r:id="rId5"/>
    <p:sldId id="316" r:id="rId6"/>
    <p:sldId id="313" r:id="rId7"/>
    <p:sldId id="312" r:id="rId8"/>
    <p:sldId id="314" r:id="rId9"/>
    <p:sldId id="320" r:id="rId10"/>
    <p:sldId id="317" r:id="rId11"/>
    <p:sldId id="318" r:id="rId12"/>
    <p:sldId id="319" r:id="rId13"/>
    <p:sldId id="321" r:id="rId14"/>
    <p:sldId id="322" r:id="rId15"/>
    <p:sldId id="323" r:id="rId16"/>
    <p:sldId id="325" r:id="rId17"/>
    <p:sldId id="324" r:id="rId18"/>
    <p:sldId id="326" r:id="rId19"/>
    <p:sldId id="327" r:id="rId20"/>
    <p:sldId id="328" r:id="rId21"/>
    <p:sldId id="330" r:id="rId22"/>
    <p:sldId id="331" r:id="rId23"/>
    <p:sldId id="329" r:id="rId24"/>
    <p:sldId id="25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18547F"/>
    <a:srgbClr val="FFACD5"/>
    <a:srgbClr val="FFBD22"/>
    <a:srgbClr val="0D235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25" autoAdjust="0"/>
  </p:normalViewPr>
  <p:slideViewPr>
    <p:cSldViewPr snapToGrid="0" snapToObjects="1"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53178-BF2E-0C44-ADE5-B6834798C73A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E2A12-1A5A-CA4C-976A-F33311F14B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83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E2513-F4AA-7F43-A017-62645AE57672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8609C-2208-1C41-A4A6-C867C59D91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027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28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960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287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2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71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163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704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68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738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9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70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644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787400"/>
            <a:ext cx="5219700" cy="10922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drug policy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fit for purpose</a:t>
            </a: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</a:br>
            <a:endParaRPr lang="en-US" sz="3100" dirty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</p:txBody>
      </p:sp>
      <p:pic>
        <p:nvPicPr>
          <p:cNvPr id="287" name="Picture 28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4900" y="2408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Picture 28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560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Picture 28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9700" y="2713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Picture 28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865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Picture 29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30178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Picture 29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6900" y="3170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Picture 29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322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Picture 29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1700" y="3475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Picture 29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4100" y="3627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Picture 29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6500" y="37798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Picture 2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8900" y="3932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Picture 29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1300" y="4084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Picture 29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3700" y="4237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Picture 29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6100" y="4389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Picture 3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78500" y="4541838"/>
            <a:ext cx="2794000" cy="17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H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pic>
        <p:nvPicPr>
          <p:cNvPr id="306" name="Picture 30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0900" y="4694238"/>
            <a:ext cx="2794000" cy="17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TextBox 306"/>
          <p:cNvSpPr txBox="1"/>
          <p:nvPr/>
        </p:nvSpPr>
        <p:spPr>
          <a:xfrm rot="16200000" flipH="1">
            <a:off x="-2711452" y="3171052"/>
            <a:ext cx="6311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Helvetica"/>
                <a:cs typeface="Helvetica"/>
              </a:rPr>
              <a:t/>
            </a:r>
            <a:br>
              <a:rPr lang="en-US" sz="1000" b="1" dirty="0">
                <a:latin typeface="Helvetica"/>
                <a:cs typeface="Helvetica"/>
              </a:rPr>
            </a:b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Fit for Purpose  </a:t>
            </a: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604928"/>
            <a:ext cx="3009901" cy="492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" dirty="0" smtClean="0">
                <a:latin typeface="Helvetica"/>
                <a:cs typeface="Helvetica"/>
              </a:rPr>
              <a:t>  </a:t>
            </a:r>
          </a:p>
          <a:p>
            <a:endParaRPr lang="en-US" sz="520" dirty="0" smtClean="0">
              <a:latin typeface="Helvetica"/>
              <a:cs typeface="Helvetica"/>
            </a:endParaRPr>
          </a:p>
          <a:p>
            <a:r>
              <a:rPr lang="en-US" sz="520" dirty="0" smtClean="0">
                <a:latin typeface="Helvetica"/>
                <a:cs typeface="Helvetica"/>
              </a:rPr>
              <a:t> </a:t>
            </a:r>
          </a:p>
          <a:p>
            <a:endParaRPr lang="en-US" sz="520" dirty="0" smtClean="0">
              <a:solidFill>
                <a:srgbClr val="FF0000"/>
              </a:solidFill>
              <a:latin typeface="Tahoma"/>
              <a:cs typeface="Tahoma"/>
            </a:endParaRPr>
          </a:p>
          <a:p>
            <a:r>
              <a:rPr lang="en-GB" sz="520" dirty="0" smtClean="0">
                <a:solidFill>
                  <a:srgbClr val="FF0000"/>
                </a:solidFill>
                <a:latin typeface="Tahoma"/>
                <a:cs typeface="Tahoma"/>
              </a:rPr>
              <a:t>   </a:t>
            </a:r>
            <a:r>
              <a:rPr lang="en-GB" sz="530" dirty="0" err="1" smtClean="0">
                <a:solidFill>
                  <a:srgbClr val="FF0000"/>
                </a:solidFill>
                <a:latin typeface="Tahoma"/>
                <a:cs typeface="Tahoma"/>
              </a:rPr>
              <a:t>Semeion</a:t>
            </a:r>
            <a:r>
              <a:rPr lang="en-GB" sz="530" dirty="0" smtClean="0">
                <a:solidFill>
                  <a:srgbClr val="FF0000"/>
                </a:solidFill>
                <a:latin typeface="Tahoma"/>
                <a:cs typeface="Tahoma"/>
              </a:rPr>
              <a:t> Research </a:t>
            </a:r>
            <a:r>
              <a:rPr lang="en-GB" sz="530" dirty="0" err="1" smtClean="0">
                <a:solidFill>
                  <a:srgbClr val="FF0000"/>
                </a:solidFill>
                <a:latin typeface="Tahoma"/>
                <a:cs typeface="Tahoma"/>
              </a:rPr>
              <a:t>Center</a:t>
            </a:r>
            <a:r>
              <a:rPr lang="en-GB" sz="530" dirty="0" smtClean="0">
                <a:solidFill>
                  <a:srgbClr val="FF0000"/>
                </a:solidFill>
                <a:latin typeface="Tahoma"/>
                <a:cs typeface="Tahoma"/>
              </a:rPr>
              <a:t> for the Science of Communication   </a:t>
            </a:r>
            <a:endParaRPr lang="en-US" sz="53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0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terms and definitions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6709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Demand/Supply/Harm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Reduction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/                Harm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Minimisation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/Zero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Tolerance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Sex worker/prostitute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Decriminalisation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/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Depenalisation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Drug Use/Abuse/Misuse/Problem Drug Use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Public Health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Treatment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Punitive 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endParaRPr lang="en-GB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965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terms and definitions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3847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Zero Tolerance = ‘eradication of drugs’ </a:t>
            </a:r>
          </a:p>
          <a:p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ource: Albrecht, H-J., (1995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) Drug Policies and National Plans to Combat </a:t>
            </a: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Drug Trafficking and Drug Abuse. A Comparative Analysis of Policies of   </a:t>
            </a: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Co-ordination and Co-operation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in (Ed.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Estievenart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G.) 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Policies and </a:t>
            </a:r>
          </a:p>
          <a:p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Strategies to Combat Drugs in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Europe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The Treaty on European Union: 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Framework for a New European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Strategy to Combat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Drugs?, Kluwer, </a:t>
            </a: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Netherlands, p. 189 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[</a:t>
            </a:r>
            <a:r>
              <a:rPr lang="en-US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Zero tolerance is] synonymous with an aggressive law enforcement approach to policing, where no exceptions are made for the type of offences being committed or the circumstances in which they occur </a:t>
            </a:r>
          </a:p>
          <a:p>
            <a:pPr marL="285750" indent="-285750">
              <a:buFont typeface="Wingdings" charset="2"/>
              <a:buChar char="§"/>
            </a:pPr>
            <a:endParaRPr lang="en-US" sz="800" b="1" dirty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Source: </a:t>
            </a:r>
            <a:r>
              <a:rPr lang="en-US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Hyde, M. (August 1998) Commissioner</a:t>
            </a:r>
            <a:r>
              <a:rPr lang="ja-JP" altLang="en-US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’</a:t>
            </a:r>
            <a:r>
              <a:rPr lang="en-US" altLang="ja-JP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s Comments </a:t>
            </a:r>
            <a:r>
              <a:rPr lang="en-US" altLang="ja-JP" sz="1100" dirty="0" err="1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SApol</a:t>
            </a:r>
            <a:r>
              <a:rPr lang="en-US" altLang="ja-JP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, Issue   </a:t>
            </a:r>
          </a:p>
          <a:p>
            <a:r>
              <a:rPr lang="en-US" altLang="ja-JP" sz="1100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</a:t>
            </a:r>
            <a:r>
              <a:rPr lang="en-US" altLang="ja-JP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     No. 5</a:t>
            </a:r>
          </a:p>
          <a:p>
            <a:r>
              <a:rPr lang="en-US" altLang="ja-JP" sz="8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  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1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terms and definitions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324940"/>
            <a:ext cx="6311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altLang="ja-JP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While</a:t>
            </a:r>
            <a:r>
              <a:rPr lang="en-US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</a:t>
            </a:r>
            <a:r>
              <a:rPr lang="en-US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[zero tolerance] does include</a:t>
            </a:r>
            <a:r>
              <a:rPr lang="ja-JP" altLang="en-US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‘</a:t>
            </a:r>
            <a:r>
              <a:rPr lang="en-US" altLang="ja-JP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positive action</a:t>
            </a:r>
            <a:r>
              <a:rPr lang="en-GB" altLang="ja-JP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’</a:t>
            </a:r>
            <a:r>
              <a:rPr lang="en-US" altLang="ja-JP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by police, it does </a:t>
            </a:r>
            <a:r>
              <a:rPr lang="en-US" altLang="ja-JP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not </a:t>
            </a:r>
            <a:r>
              <a:rPr lang="en-US" altLang="ja-JP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necessarily equate to automatic arrest for trivial </a:t>
            </a:r>
            <a:r>
              <a:rPr lang="en-US" altLang="ja-JP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offences</a:t>
            </a:r>
            <a:endParaRPr lang="en-GB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altLang="ja-JP" dirty="0" smtClean="0">
              <a:solidFill>
                <a:srgbClr val="595959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     Marshall</a:t>
            </a:r>
            <a:r>
              <a:rPr lang="en-US" sz="1100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, J. (March 1999) </a:t>
            </a:r>
            <a:r>
              <a:rPr lang="en-US" sz="1100" i="1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Zero Tolerance Policing </a:t>
            </a:r>
            <a:r>
              <a:rPr lang="en-US" sz="1100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Information Bulletin, Issue </a:t>
            </a:r>
            <a:endParaRPr lang="en-US" sz="1100" dirty="0" smtClean="0">
              <a:solidFill>
                <a:srgbClr val="595959"/>
              </a:solidFill>
              <a:latin typeface="Tahoma"/>
              <a:ea typeface="ＭＳ Ｐゴシック" charset="0"/>
              <a:cs typeface="Tahoma"/>
            </a:endParaRPr>
          </a:p>
          <a:p>
            <a:r>
              <a:rPr lang="en-US" sz="1100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</a:t>
            </a:r>
            <a:r>
              <a:rPr lang="en-US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    No</a:t>
            </a:r>
            <a:r>
              <a:rPr lang="en-US" sz="1100" dirty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. 9. p. </a:t>
            </a:r>
            <a:r>
              <a:rPr lang="en-US" sz="1100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10 </a:t>
            </a:r>
            <a:endParaRPr lang="en-US" sz="1100" dirty="0">
              <a:solidFill>
                <a:srgbClr val="595959"/>
              </a:solidFill>
              <a:latin typeface="Tahoma"/>
              <a:ea typeface="ＭＳ Ｐゴシック" charset="0"/>
              <a:cs typeface="Tahoma"/>
            </a:endParaRPr>
          </a:p>
          <a:p>
            <a:pPr marL="285750" indent="-285750">
              <a:buFont typeface="Arial"/>
              <a:buChar char="•"/>
            </a:pPr>
            <a:endParaRPr lang="en-US" altLang="ja-JP" sz="1100" dirty="0">
              <a:solidFill>
                <a:srgbClr val="595959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lvl="0"/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04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terms and definitions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324940"/>
            <a:ext cx="6311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Evidence informed drug policy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/>
              <a:ea typeface="ＭＳ Ｐゴシック" charset="0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Evidence based drug policy </a:t>
            </a: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GB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Arial"/>
              <a:buChar char="•"/>
            </a:pPr>
            <a:endParaRPr lang="en-US" altLang="ja-JP" dirty="0">
              <a:solidFill>
                <a:srgbClr val="595959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85750" lvl="0" indent="-285750">
              <a:buFont typeface="Arial"/>
              <a:buChar char="•"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54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3970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evidence informed/based drug policy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A </a:t>
            </a:r>
            <a:r>
              <a:rPr lang="en-US" b="1" dirty="0" err="1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Counterblaste</a:t>
            </a:r>
            <a:r>
              <a:rPr lang="en-US" b="1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to Tobacco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/>
              <a:ea typeface="ＭＳ Ｐゴシック" charset="0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custome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lothsome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to the eye,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hatefull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to the Nose,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harmefull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to the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braine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dangerous to the Lungs, and in the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blacke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stinking fume thereof,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neerest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resembling the horrible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Stigian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smoke of the pit that is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bottomelesse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.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ＭＳ Ｐゴシック" charset="0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Source: King James VI of Scotland and I of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England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(1604)     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 </a:t>
            </a: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 </a:t>
            </a:r>
            <a:r>
              <a:rPr lang="en-US" sz="1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Counterblaste</a:t>
            </a: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to Tobacco 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000" dirty="0" smtClean="0">
                <a:solidFill>
                  <a:srgbClr val="595959"/>
                </a:solidFill>
                <a:latin typeface="Tahoma"/>
                <a:cs typeface="Tahoma"/>
              </a:rPr>
              <a:t> http</a:t>
            </a:r>
            <a:r>
              <a:rPr lang="en-US" sz="1000" dirty="0">
                <a:solidFill>
                  <a:srgbClr val="595959"/>
                </a:solidFill>
                <a:latin typeface="Tahoma"/>
                <a:cs typeface="Tahoma"/>
              </a:rPr>
              <a:t>://en.wikipedia.org/wiki/</a:t>
            </a:r>
            <a:r>
              <a:rPr lang="en-US" sz="1000" dirty="0" smtClean="0">
                <a:solidFill>
                  <a:srgbClr val="595959"/>
                </a:solidFill>
                <a:latin typeface="Tahoma"/>
                <a:cs typeface="Tahoma"/>
              </a:rPr>
              <a:t>A_Counterblaste_to_Tobacco </a:t>
            </a:r>
            <a:endParaRPr lang="en-US" sz="1000" i="1" dirty="0" smtClean="0">
              <a:solidFill>
                <a:srgbClr val="595959"/>
              </a:solidFill>
              <a:latin typeface="Tahoma"/>
              <a:cs typeface="Tahoma"/>
            </a:endParaRPr>
          </a:p>
          <a:p>
            <a:r>
              <a:rPr lang="en-US" sz="1000" i="1" dirty="0">
                <a:solidFill>
                  <a:srgbClr val="595959"/>
                </a:solidFill>
                <a:latin typeface="Tahoma"/>
                <a:cs typeface="Tahoma"/>
              </a:rPr>
              <a:t> </a:t>
            </a:r>
            <a:endParaRPr lang="en-US" sz="1100" dirty="0" smtClean="0">
              <a:solidFill>
                <a:srgbClr val="595959"/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5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4097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evidence informed</a:t>
            </a:r>
            <a:r>
              <a:rPr lang="en-US" sz="2800" b="1" dirty="0">
                <a:solidFill>
                  <a:srgbClr val="FF0000"/>
                </a:solidFill>
                <a:latin typeface="Tahoma"/>
                <a:cs typeface="Tahoma"/>
              </a:rPr>
              <a:t>/based drug policy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Is UK drug policy evidence informed/based?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/>
              <a:ea typeface="ＭＳ Ｐゴシック" charset="0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There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are many factors that influence the generation of policy and it is unrealistic, and perhaps disingenuous, to suggest in relation to drugs policy, that evidence is its primary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focus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ＭＳ Ｐゴシック" charset="0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Source: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Bennet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T. and Holloway, K. (2010) </a:t>
            </a: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Is UK drug policy evidence based?  </a:t>
            </a:r>
          </a:p>
          <a:p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International Journal of Drug Policy,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Volume 21, Issue 5, pp. 411-417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effective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ahoma"/>
                <a:cs typeface="Tahoma"/>
              </a:rPr>
              <a:t>programmes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324940"/>
            <a:ext cx="6311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4878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Some of the most effective </a:t>
            </a:r>
            <a:r>
              <a:rPr lang="en-US" b="1" dirty="0" err="1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programmes</a:t>
            </a:r>
            <a:r>
              <a:rPr lang="en-US" b="1" dirty="0" smtClean="0">
                <a:solidFill>
                  <a:srgbClr val="595959"/>
                </a:solidFill>
                <a:latin typeface="Tahoma"/>
                <a:ea typeface="ＭＳ Ｐゴシック" charset="0"/>
                <a:cs typeface="Tahoma"/>
              </a:rPr>
              <a:t> to prevent HIV and reduce drug related harms are also the most contentious:</a:t>
            </a:r>
          </a:p>
          <a:p>
            <a:endParaRPr lang="en-US" dirty="0">
              <a:solidFill>
                <a:srgbClr val="595959"/>
              </a:solidFill>
              <a:latin typeface="Tahoma"/>
              <a:ea typeface="ＭＳ Ｐゴシック" charset="0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Condom availability and use through distribution and promotion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programmes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Opioid substitution treatment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programmes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Needle and syringe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programmes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Take-home Naloxone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25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reliable data and information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324940"/>
            <a:ext cx="6311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400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The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answer lies in finding the right data, and the secret to finding the right data usually means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finding the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right person – more easily said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than done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ＭＳ Ｐゴシック" charset="0"/>
              <a:cs typeface="Tahoma"/>
            </a:endParaRPr>
          </a:p>
          <a:p>
            <a:r>
              <a:rPr lang="en-US" sz="1100" dirty="0">
                <a:latin typeface="Tahoma" charset="0"/>
              </a:rPr>
              <a:t> </a:t>
            </a:r>
            <a:r>
              <a:rPr lang="en-US" sz="1100" dirty="0" smtClean="0">
                <a:latin typeface="Tahoma" charset="0"/>
              </a:rPr>
              <a:t>     </a:t>
            </a:r>
            <a:r>
              <a:rPr lang="en-US" sz="1100" dirty="0" smtClean="0">
                <a:solidFill>
                  <a:srgbClr val="595959"/>
                </a:solidFill>
                <a:latin typeface="Tahoma" charset="0"/>
              </a:rPr>
              <a:t>Levitt</a:t>
            </a:r>
            <a:r>
              <a:rPr lang="en-US" sz="1100" dirty="0">
                <a:solidFill>
                  <a:srgbClr val="595959"/>
                </a:solidFill>
                <a:latin typeface="Tahoma" charset="0"/>
              </a:rPr>
              <a:t>, S.D. and Dunbar, S.J. (2005) </a:t>
            </a:r>
            <a:r>
              <a:rPr lang="en-US" sz="1100" b="1" i="1" dirty="0" err="1" smtClean="0">
                <a:solidFill>
                  <a:srgbClr val="595959"/>
                </a:solidFill>
                <a:latin typeface="Tahoma" charset="0"/>
              </a:rPr>
              <a:t>Freakonomics</a:t>
            </a:r>
            <a:r>
              <a:rPr lang="en-US" sz="1100" b="1" i="1" dirty="0" smtClean="0">
                <a:solidFill>
                  <a:srgbClr val="595959"/>
                </a:solidFill>
                <a:latin typeface="Tahoma" charset="0"/>
              </a:rPr>
              <a:t>       </a:t>
            </a:r>
          </a:p>
          <a:p>
            <a:r>
              <a:rPr lang="en-US" sz="1100" b="1" i="1" dirty="0" smtClean="0">
                <a:solidFill>
                  <a:srgbClr val="595959"/>
                </a:solidFill>
                <a:latin typeface="Tahoma" charset="0"/>
              </a:rPr>
              <a:t>       </a:t>
            </a:r>
            <a:r>
              <a:rPr lang="en-US" sz="1100" i="1" dirty="0" smtClean="0">
                <a:solidFill>
                  <a:srgbClr val="595959"/>
                </a:solidFill>
                <a:latin typeface="Tahoma" charset="0"/>
              </a:rPr>
              <a:t>A </a:t>
            </a:r>
            <a:r>
              <a:rPr lang="en-US" sz="1100" i="1" dirty="0">
                <a:solidFill>
                  <a:srgbClr val="595959"/>
                </a:solidFill>
                <a:latin typeface="Tahoma" charset="0"/>
              </a:rPr>
              <a:t>Rogue Economist </a:t>
            </a:r>
            <a:r>
              <a:rPr lang="en-US" sz="1100" i="1" dirty="0" smtClean="0">
                <a:solidFill>
                  <a:srgbClr val="595959"/>
                </a:solidFill>
                <a:latin typeface="Tahoma" charset="0"/>
              </a:rPr>
              <a:t>Explores </a:t>
            </a:r>
            <a:r>
              <a:rPr lang="en-US" sz="1100" i="1" dirty="0">
                <a:solidFill>
                  <a:srgbClr val="595959"/>
                </a:solidFill>
                <a:latin typeface="Tahoma" charset="0"/>
              </a:rPr>
              <a:t>the Hidden Side of Everything </a:t>
            </a:r>
            <a:r>
              <a:rPr lang="en-US" sz="1100" i="1" dirty="0" smtClean="0">
                <a:solidFill>
                  <a:srgbClr val="595959"/>
                </a:solidFill>
                <a:latin typeface="Tahoma" charset="0"/>
              </a:rPr>
              <a:t>  </a:t>
            </a:r>
          </a:p>
          <a:p>
            <a:r>
              <a:rPr lang="en-US" sz="1100" i="1" dirty="0" smtClean="0">
                <a:solidFill>
                  <a:srgbClr val="595959"/>
                </a:solidFill>
                <a:latin typeface="Tahoma" charset="0"/>
              </a:rPr>
              <a:t>      </a:t>
            </a:r>
            <a:r>
              <a:rPr lang="en-US" sz="1100" dirty="0" smtClean="0">
                <a:solidFill>
                  <a:srgbClr val="595959"/>
                </a:solidFill>
                <a:latin typeface="Tahoma" charset="0"/>
              </a:rPr>
              <a:t>Penguin </a:t>
            </a:r>
            <a:r>
              <a:rPr lang="en-US" sz="1100" dirty="0">
                <a:solidFill>
                  <a:srgbClr val="595959"/>
                </a:solidFill>
                <a:latin typeface="Tahoma" charset="0"/>
              </a:rPr>
              <a:t>Books, </a:t>
            </a:r>
            <a:r>
              <a:rPr lang="en-US" sz="1100" dirty="0" smtClean="0">
                <a:solidFill>
                  <a:srgbClr val="595959"/>
                </a:solidFill>
                <a:latin typeface="Tahoma" charset="0"/>
              </a:rPr>
              <a:t> London</a:t>
            </a:r>
            <a:endParaRPr lang="en-US" sz="1100" dirty="0">
              <a:solidFill>
                <a:srgbClr val="595959"/>
              </a:solidFill>
              <a:latin typeface="Tahoma" charset="0"/>
            </a:endParaRPr>
          </a:p>
          <a:p>
            <a:endParaRPr lang="en-US" i="1" dirty="0">
              <a:latin typeface="Tahoma" charset="0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262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reliable data? 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r>
              <a:rPr lang="en-US" sz="1000" b="1" i="1" dirty="0" smtClean="0">
                <a:solidFill>
                  <a:srgbClr val="7F7F7F"/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ea typeface="ＭＳ Ｐゴシック" charset="0"/>
              <a:cs typeface="Tahoma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7620348"/>
              </p:ext>
            </p:extLst>
          </p:nvPr>
        </p:nvGraphicFramePr>
        <p:xfrm>
          <a:off x="3606800" y="1778000"/>
          <a:ext cx="3594100" cy="452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256"/>
                <a:gridCol w="1462444"/>
                <a:gridCol w="1422400"/>
              </a:tblGrid>
              <a:tr h="450850">
                <a:tc gridSpan="3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595959"/>
                          </a:solidFill>
                          <a:latin typeface="Tahoma"/>
                          <a:cs typeface="Tahoma"/>
                        </a:rPr>
                        <a:t>France: </a:t>
                      </a:r>
                      <a:r>
                        <a:rPr lang="en-US" b="0" dirty="0" smtClean="0">
                          <a:solidFill>
                            <a:srgbClr val="595959"/>
                          </a:solidFill>
                          <a:latin typeface="Tahoma"/>
                          <a:cs typeface="Tahoma"/>
                        </a:rPr>
                        <a:t>Heroin Purity Per Gram</a:t>
                      </a:r>
                      <a:endParaRPr lang="en-US" b="0" dirty="0">
                        <a:solidFill>
                          <a:srgbClr val="595959"/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Year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No. 3 Heroin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No.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 4 Heroin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1999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40% (Heroin)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2002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2-10%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50">
                <a:tc gridSpan="3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Sources:</a:t>
                      </a:r>
                      <a:r>
                        <a:rPr lang="en-US" sz="9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 UNODC </a:t>
                      </a:r>
                      <a:r>
                        <a:rPr lang="en-US" sz="900" i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World Drug Reports</a:t>
                      </a:r>
                      <a:r>
                        <a:rPr lang="en-US" sz="9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 and </a:t>
                      </a:r>
                      <a:r>
                        <a:rPr lang="en-US" sz="900" i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Global Illicit Drug Trends </a:t>
                      </a:r>
                      <a:r>
                        <a:rPr lang="en-US" sz="900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/>
                          <a:cs typeface="Tahoma"/>
                        </a:rPr>
                        <a:t>NB: No information available for 2003 </a:t>
                      </a:r>
                      <a:endParaRPr lang="en-US" sz="90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/>
                        <a:cs typeface="Tahoma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844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national drug policies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324940"/>
            <a:ext cx="6311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7648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National drug policies should: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b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e underpinned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by the rule of law and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     rights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-based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treaties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b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e in line with the three UN drug conventions and take account of UN political documents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take a balanced, integrated and, so far as possible, evidence informed/based approach to drug misuse and related harms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b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e underpinned by the principles of harm reduction  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51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policing strategy: </a:t>
            </a:r>
            <a:r>
              <a:rPr lang="en-US" sz="2800" b="1" dirty="0" err="1">
                <a:solidFill>
                  <a:srgbClr val="FF0000"/>
                </a:solidFill>
                <a:latin typeface="Tahoma"/>
                <a:cs typeface="Tahoma"/>
              </a:rPr>
              <a:t>m</a:t>
            </a:r>
            <a:r>
              <a:rPr lang="en-US" sz="2800" b="1" dirty="0" err="1" smtClean="0">
                <a:solidFill>
                  <a:srgbClr val="FF0000"/>
                </a:solidFill>
                <a:latin typeface="Tahoma"/>
                <a:cs typeface="Tahoma"/>
              </a:rPr>
              <a:t>alaysia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r>
              <a:rPr lang="en-US" sz="1000" b="1" i="1" dirty="0" smtClean="0">
                <a:solidFill>
                  <a:srgbClr val="7F7F7F"/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569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Eradication of theft by 2020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Zero tolerance for theft by 2020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Eradication of rape by 2025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Reduction in the number of robberies reported to the Royal Malaysia Police by 50% by 2020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Increase by 50% the number of heroin traffickers arrested by the Royal Malaysia Police by 2018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Any takers?  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5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national drug policies (</a:t>
            </a:r>
            <a:r>
              <a:rPr lang="en-US" sz="2700" b="1" dirty="0" err="1" smtClean="0">
                <a:solidFill>
                  <a:srgbClr val="FF0000"/>
                </a:solidFill>
                <a:latin typeface="Tahoma"/>
                <a:cs typeface="Tahoma"/>
              </a:rPr>
              <a:t>cont</a:t>
            </a: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737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nsure law enforcement policies and practices support the broader agenda of public health (e.g. the prevention of HIV, hepatitis and drug overdose deaths) 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nsure public health policies and practices support the broader agenda of law enforcement (e.g. preventing the diversion/theft of controlled drugs, attendance at the scene of drug overdoses)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so far as possible, reflect the social and cultural attitudes of modern societies  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6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national drug policies (</a:t>
            </a:r>
            <a:r>
              <a:rPr lang="en-US" sz="2700" b="1" dirty="0" err="1" smtClean="0">
                <a:solidFill>
                  <a:srgbClr val="FF0000"/>
                </a:solidFill>
                <a:latin typeface="Tahoma"/>
                <a:cs typeface="Tahoma"/>
              </a:rPr>
              <a:t>cont</a:t>
            </a: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7648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emphasize </a:t>
            </a:r>
            <a:r>
              <a:rPr lang="en-US" dirty="0">
                <a:solidFill>
                  <a:srgbClr val="595959"/>
                </a:solidFill>
                <a:latin typeface="Tahoma" charset="0"/>
              </a:rPr>
              <a:t>the role of civil society and the importance of international/national/local partnerships  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rgbClr val="595959"/>
                </a:solidFill>
                <a:latin typeface="Tahoma" charset="0"/>
              </a:rPr>
              <a:t>e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nsure key </a:t>
            </a:r>
            <a:r>
              <a:rPr lang="en-US" dirty="0" err="1" smtClean="0">
                <a:solidFill>
                  <a:srgbClr val="595959"/>
                </a:solidFill>
                <a:latin typeface="Tahoma" charset="0"/>
              </a:rPr>
              <a:t>programmes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 and interventions (e.g. opioid substitution treatment, diversion schemes </a:t>
            </a:r>
            <a:r>
              <a:rPr lang="en-US" dirty="0">
                <a:solidFill>
                  <a:srgbClr val="595959"/>
                </a:solidFill>
                <a:latin typeface="Tahoma" charset="0"/>
              </a:rPr>
              <a:t> 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and test purchases) sit within clearly defined legal frameworks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rgbClr val="595959"/>
                </a:solidFill>
                <a:latin typeface="Tahoma" charset="0"/>
              </a:rPr>
              <a:t>e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mphasize the importance of research, monitoring and evaluation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promote the latest scientific knowledge and developments </a:t>
            </a: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946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national drug policies (</a:t>
            </a:r>
            <a:r>
              <a:rPr lang="en-US" sz="2700" b="1" dirty="0" err="1" smtClean="0">
                <a:solidFill>
                  <a:srgbClr val="FF0000"/>
                </a:solidFill>
                <a:latin typeface="Tahoma"/>
                <a:cs typeface="Tahoma"/>
              </a:rPr>
              <a:t>cont</a:t>
            </a: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324940"/>
            <a:ext cx="6311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7925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ensure </a:t>
            </a:r>
            <a:r>
              <a:rPr lang="en-US" dirty="0">
                <a:solidFill>
                  <a:srgbClr val="595959"/>
                </a:solidFill>
                <a:latin typeface="Tahoma" charset="0"/>
              </a:rPr>
              <a:t>the aims, objectives, key performance targets are realistic (no ‘drug free world/region/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country’ nonsense)</a:t>
            </a:r>
          </a:p>
          <a:p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rgbClr val="595959"/>
                </a:solidFill>
                <a:latin typeface="Tahoma" charset="0"/>
              </a:rPr>
              <a:t>i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nclude tobacco, alcohol, pharmaceutical drugs and other substances where there is evidence that they are harmful and are being misused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smtClean="0">
                <a:solidFill>
                  <a:srgbClr val="595959"/>
                </a:solidFill>
                <a:latin typeface="Tahoma" charset="0"/>
              </a:rPr>
              <a:t>promote 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viable alternatives to arrest, prosecution and incarceration for a range of drug-related crimes </a:t>
            </a: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rgbClr val="595959"/>
                </a:solidFill>
                <a:latin typeface="Tahoma" charset="0"/>
              </a:rPr>
              <a:t>p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rovide room for experimentation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rgbClr val="595959"/>
                </a:solidFill>
                <a:latin typeface="Tahoma" charset="0"/>
              </a:rPr>
              <a:t>b</a:t>
            </a: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e adequately funded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423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err="1" smtClean="0">
                <a:solidFill>
                  <a:srgbClr val="FF0000"/>
                </a:solidFill>
                <a:latin typeface="Tahoma"/>
                <a:cs typeface="Tahoma"/>
              </a:rPr>
              <a:t>tegas</a:t>
            </a: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, </a:t>
            </a:r>
            <a:r>
              <a:rPr lang="en-US" sz="2700" b="1" dirty="0" err="1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lang="en-US" sz="2700" b="1" dirty="0" err="1" smtClean="0">
                <a:solidFill>
                  <a:srgbClr val="FF0000"/>
                </a:solidFill>
                <a:latin typeface="Tahoma"/>
                <a:cs typeface="Tahoma"/>
              </a:rPr>
              <a:t>dil</a:t>
            </a: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ahoma"/>
                <a:cs typeface="Tahoma"/>
              </a:rPr>
              <a:t>dan</a:t>
            </a: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ahoma"/>
                <a:cs typeface="Tahoma"/>
              </a:rPr>
              <a:t>berhemah</a:t>
            </a:r>
            <a:r>
              <a:rPr lang="en-US" sz="2700" b="1" dirty="0" smtClean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397500" cy="4047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Firm, Fair and Prudent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rgbClr val="595959"/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	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5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519" b="7519"/>
          <a:stretch>
            <a:fillRect/>
          </a:stretch>
        </p:blipFill>
        <p:spPr bwMode="auto">
          <a:xfrm>
            <a:off x="7689850" y="5524500"/>
            <a:ext cx="103505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715000" y="6210300"/>
            <a:ext cx="328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               </a:t>
            </a:r>
            <a:r>
              <a:rPr lang="en-US" sz="1200" dirty="0" smtClean="0">
                <a:solidFill>
                  <a:srgbClr val="FF0000"/>
                </a:solidFill>
                <a:latin typeface="Helvetica"/>
                <a:cs typeface="Helvetica"/>
              </a:rPr>
              <a:t>G e o f f r e y  </a:t>
            </a:r>
            <a:r>
              <a:rPr lang="en-US" sz="1200" b="1" dirty="0" smtClean="0">
                <a:solidFill>
                  <a:srgbClr val="FF0000"/>
                </a:solidFill>
                <a:latin typeface="Helvetica"/>
                <a:cs typeface="Helvetica"/>
              </a:rPr>
              <a:t>M o n a g h a n </a:t>
            </a:r>
            <a:endParaRPr lang="en-US" sz="12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299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drug policy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pic>
        <p:nvPicPr>
          <p:cNvPr id="8" name="Picture 7" descr="http://www.dr-fdtc.com/department/germany/walmart-stor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4900" y="2527300"/>
            <a:ext cx="5080000" cy="393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724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drug policy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§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“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Culture eats strategy for lunch!”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GB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Hammerich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K and Lewis, R. (2013) </a:t>
            </a:r>
            <a:r>
              <a:rPr lang="en-GB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Fish Can’t See Water: How National </a:t>
            </a:r>
            <a:r>
              <a:rPr lang="en-GB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</a:t>
            </a:r>
          </a:p>
          <a:p>
            <a:pPr lvl="0"/>
            <a:r>
              <a:rPr lang="en-GB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GB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Cultures </a:t>
            </a:r>
            <a:r>
              <a:rPr lang="en-GB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Can Make or Break Your Corporate Strategy </a:t>
            </a:r>
          </a:p>
          <a:p>
            <a:pPr lvl="0"/>
            <a:r>
              <a:rPr lang="en-GB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John</a:t>
            </a:r>
            <a:r>
              <a:rPr lang="en-GB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GB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Wiley &amp; Sons </a:t>
            </a:r>
            <a:r>
              <a:rPr lang="en-GB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Inc</a:t>
            </a:r>
            <a:r>
              <a:rPr lang="en-GB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London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07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drug policy debate 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The current drug policy debate is marked by polarization into two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positions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stereotyped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as</a:t>
            </a: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‘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drug warrior</a:t>
            </a: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’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and ‘legalizer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.</a:t>
            </a: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’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Polarization 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and 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strong emotions give rise to misrepresentation of facts and motives, oversimplification of complex issues, and denial of uncertainty.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Drug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Policy Project </a:t>
            </a:r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Principles for Practical Drug Policies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2 September 1997 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See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: </a:t>
            </a:r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Group Calls for Moderation and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Pragmatism </a:t>
            </a: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Christopher 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S. Wren</a:t>
            </a: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The New York Times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Published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: 1 September 1997</a:t>
            </a:r>
          </a:p>
          <a:p>
            <a:r>
              <a:rPr 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http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://www.nytimes.com/1997/09/01/us/group-calls-for-moderation-and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-  </a:t>
            </a: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pragmatism.html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(Accessed 3 November 2013)  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8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482600"/>
            <a:ext cx="5219700" cy="12827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  <a:latin typeface="Tahoma"/>
                <a:cs typeface="Tahoma"/>
              </a:rPr>
              <a:t>what is a national drug policy?</a:t>
            </a:r>
            <a:endParaRPr lang="en-US" sz="31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A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commitment to a goal and a guide for action</a:t>
            </a:r>
          </a:p>
          <a:p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World Health Organization (2001)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How to develop and implement a national</a:t>
            </a: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drug</a:t>
            </a:r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policy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WHO, Geneva</a:t>
            </a:r>
            <a:endParaRPr lang="en-US" sz="1100" i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</a:p>
          <a:p>
            <a:r>
              <a:rPr 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http://whqlibdoc.who.int/publications/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924154547X.pdf</a:t>
            </a: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9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571500"/>
            <a:ext cx="5219700" cy="15367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  <a:latin typeface="Tahoma"/>
                <a:cs typeface="Tahoma"/>
              </a:rPr>
              <a:t>why is a national drug policy needed?</a:t>
            </a:r>
            <a:br>
              <a:rPr lang="en-US" sz="3100" b="1" dirty="0" smtClean="0">
                <a:solidFill>
                  <a:srgbClr val="FF0000"/>
                </a:solidFill>
                <a:latin typeface="Tahoma"/>
                <a:cs typeface="Tahoma"/>
              </a:rPr>
            </a:br>
            <a:endParaRPr lang="en-US" sz="31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5186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 charset="0"/>
              </a:rPr>
              <a:t>To </a:t>
            </a:r>
            <a:r>
              <a:rPr lang="en-US" dirty="0">
                <a:solidFill>
                  <a:srgbClr val="595959"/>
                </a:solidFill>
                <a:latin typeface="Tahoma" charset="0"/>
              </a:rPr>
              <a:t>present a formal record of values, aspirations, aims, decision making, and medium- to long-term government commitments  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To identify the strategies needed to meet those objectives, and identify the various actors responsible for implementing the main components of the policy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To create a forum for national discussions on these issues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 charset="0"/>
            </a:endParaRPr>
          </a:p>
          <a:p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World Health Organization (2001)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How to develop and implement a national</a:t>
            </a: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drug policy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WHO, Geneva</a:t>
            </a:r>
          </a:p>
          <a:p>
            <a:endParaRPr lang="en-US" sz="1100" i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pPr marL="285750" lvl="0" indent="-285750">
              <a:buFont typeface="Arial"/>
              <a:buChar char="•"/>
            </a:pPr>
            <a:endParaRPr lang="en-GB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878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fit for purpose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omething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that is fit for purpose is good enough to do the job it was designed to do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http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://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www.macmillandictionary.com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/dictionary/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british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/fit-for-purpose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11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rhetoric, policy and practice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Drug Policy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Fit for Purpose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There is often only a tenuous link between a nation’s policy rhetoric, its formal drug policies,  and its actual implementation of those policies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MacCoun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R., Model, K., Philips-Shockley, H. and Reuter, P. (1995) </a:t>
            </a: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Comparing Drug </a:t>
            </a:r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Policies in North America and Western Europe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in (Ed. 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Estievenart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G.)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Policies and Strategies to Combat Drugs in Europe </a:t>
            </a:r>
            <a:endParaRPr lang="en-US" sz="11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The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Treaty on European Union: Framework for a New European Strategy to </a:t>
            </a: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Combat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Drugs?, Kluwer, Netherlands, p. 197</a:t>
            </a: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 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endParaRPr lang="en-US" sz="1100" i="1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8238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5591</TotalTime>
  <Words>1766</Words>
  <Application>Microsoft Office PowerPoint</Application>
  <PresentationFormat>On-screen Show (4:3)</PresentationFormat>
  <Paragraphs>424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   drug policy  fit for purpose   </vt:lpstr>
      <vt:lpstr> policing strategy: malaysia  </vt:lpstr>
      <vt:lpstr> drug policy</vt:lpstr>
      <vt:lpstr> drug policy</vt:lpstr>
      <vt:lpstr> drug policy debate  </vt:lpstr>
      <vt:lpstr> what is a national drug policy?</vt:lpstr>
      <vt:lpstr> why is a national drug policy needed? </vt:lpstr>
      <vt:lpstr> fit for purpose</vt:lpstr>
      <vt:lpstr> rhetoric, policy and practice </vt:lpstr>
      <vt:lpstr> terms and definitions</vt:lpstr>
      <vt:lpstr> terms and definitions</vt:lpstr>
      <vt:lpstr> terms and definitions</vt:lpstr>
      <vt:lpstr> terms and definitions</vt:lpstr>
      <vt:lpstr> evidence informed/based drug policy </vt:lpstr>
      <vt:lpstr> evidence informed/based drug policy </vt:lpstr>
      <vt:lpstr> effective programmes </vt:lpstr>
      <vt:lpstr> reliable data and information  </vt:lpstr>
      <vt:lpstr> reliable data?  </vt:lpstr>
      <vt:lpstr> national drug policies  </vt:lpstr>
      <vt:lpstr> national drug policies (cont)  </vt:lpstr>
      <vt:lpstr> national drug policies (cont)  </vt:lpstr>
      <vt:lpstr> national drug policies (cont)  </vt:lpstr>
      <vt:lpstr> tegas, adil dan berhemah   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Monaghan</dc:creator>
  <cp:lastModifiedBy>Windows User</cp:lastModifiedBy>
  <cp:revision>261</cp:revision>
  <dcterms:created xsi:type="dcterms:W3CDTF">2013-01-31T09:11:39Z</dcterms:created>
  <dcterms:modified xsi:type="dcterms:W3CDTF">2013-12-17T10:51:05Z</dcterms:modified>
</cp:coreProperties>
</file>