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310" r:id="rId2"/>
    <p:sldId id="356" r:id="rId3"/>
    <p:sldId id="355" r:id="rId4"/>
    <p:sldId id="315" r:id="rId5"/>
    <p:sldId id="344" r:id="rId6"/>
    <p:sldId id="358" r:id="rId7"/>
    <p:sldId id="357" r:id="rId8"/>
    <p:sldId id="359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frameSlides="1"/>
  <p:clrMru>
    <a:srgbClr val="18547F"/>
    <a:srgbClr val="FFACD5"/>
    <a:srgbClr val="FFBD22"/>
    <a:srgbClr val="0D2353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9125" autoAdjust="0"/>
  </p:normalViewPr>
  <p:slideViewPr>
    <p:cSldViewPr snapToGrid="0" snapToObjects="1">
      <p:cViewPr>
        <p:scale>
          <a:sx n="100" d="100"/>
          <a:sy n="100" d="100"/>
        </p:scale>
        <p:origin x="-294" y="8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453178-BF2E-0C44-ADE5-B6834798C73A}" type="datetimeFigureOut">
              <a:rPr lang="en-US" smtClean="0"/>
              <a:pPr/>
              <a:t>12/17/2013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DE2A12-1A5A-CA4C-976A-F33311F14BC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518309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BE2513-F4AA-7F43-A017-62645AE57672}" type="datetimeFigureOut">
              <a:rPr lang="en-US" smtClean="0"/>
              <a:pPr/>
              <a:t>12/17/2013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58609C-2208-1C41-A4A6-C867C59D91A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202764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0004B-3150-CD4B-8564-56CCD609EAB3}" type="datetimeFigureOut">
              <a:rPr lang="en-US" smtClean="0"/>
              <a:pPr/>
              <a:t>12/17/2013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9DD3A-C71D-A142-8205-766C0263F0B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322822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0004B-3150-CD4B-8564-56CCD609EAB3}" type="datetimeFigureOut">
              <a:rPr lang="en-US" smtClean="0"/>
              <a:pPr/>
              <a:t>12/17/2013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9DD3A-C71D-A142-8205-766C0263F0B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496003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0004B-3150-CD4B-8564-56CCD609EAB3}" type="datetimeFigureOut">
              <a:rPr lang="en-US" smtClean="0"/>
              <a:pPr/>
              <a:t>12/17/2013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9DD3A-C71D-A142-8205-766C0263F0B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528748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0004B-3150-CD4B-8564-56CCD609EAB3}" type="datetimeFigureOut">
              <a:rPr lang="en-US" smtClean="0"/>
              <a:pPr/>
              <a:t>12/17/2013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9DD3A-C71D-A142-8205-766C0263F0B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105237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0004B-3150-CD4B-8564-56CCD609EAB3}" type="datetimeFigureOut">
              <a:rPr lang="en-US" smtClean="0"/>
              <a:pPr/>
              <a:t>12/17/2013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9DD3A-C71D-A142-8205-766C0263F0B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4257157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0004B-3150-CD4B-8564-56CCD609EAB3}" type="datetimeFigureOut">
              <a:rPr lang="en-US" smtClean="0"/>
              <a:pPr/>
              <a:t>12/17/2013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9DD3A-C71D-A142-8205-766C0263F0B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016384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0004B-3150-CD4B-8564-56CCD609EAB3}" type="datetimeFigureOut">
              <a:rPr lang="en-US" smtClean="0"/>
              <a:pPr/>
              <a:t>12/17/2013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9DD3A-C71D-A142-8205-766C0263F0B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87044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0004B-3150-CD4B-8564-56CCD609EAB3}" type="datetimeFigureOut">
              <a:rPr lang="en-US" smtClean="0"/>
              <a:pPr/>
              <a:t>12/17/2013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9DD3A-C71D-A142-8205-766C0263F0B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966837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0004B-3150-CD4B-8564-56CCD609EAB3}" type="datetimeFigureOut">
              <a:rPr lang="en-US" smtClean="0"/>
              <a:pPr/>
              <a:t>12/17/2013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9DD3A-C71D-A142-8205-766C0263F0B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2173898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0004B-3150-CD4B-8564-56CCD609EAB3}" type="datetimeFigureOut">
              <a:rPr lang="en-US" smtClean="0"/>
              <a:pPr/>
              <a:t>12/17/2013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9DD3A-C71D-A142-8205-766C0263F0B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14978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0004B-3150-CD4B-8564-56CCD609EAB3}" type="datetimeFigureOut">
              <a:rPr lang="en-US" smtClean="0"/>
              <a:pPr/>
              <a:t>12/17/2013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9DD3A-C71D-A142-8205-766C0263F0B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217038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80004B-3150-CD4B-8564-56CCD609EAB3}" type="datetimeFigureOut">
              <a:rPr lang="en-US" smtClean="0"/>
              <a:pPr/>
              <a:t>12/17/2013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29DD3A-C71D-A142-8205-766C0263F0B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866444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05200" y="787400"/>
            <a:ext cx="5219700" cy="1092200"/>
          </a:xfrm>
        </p:spPr>
        <p:txBody>
          <a:bodyPr>
            <a:normAutofit fontScale="90000"/>
          </a:bodyPr>
          <a:lstStyle/>
          <a:p>
            <a:pPr algn="l">
              <a:spcBef>
                <a:spcPts val="0"/>
              </a:spcBef>
            </a:pPr>
            <a:r>
              <a:rPr lang="en-US" sz="3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/>
            </a:r>
            <a:br>
              <a:rPr lang="en-US" sz="3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</a:br>
            <a:r>
              <a:rPr lang="en-US" sz="31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/>
            </a:r>
            <a:br>
              <a:rPr lang="en-US" sz="31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</a:br>
            <a:r>
              <a:rPr lang="en-US" sz="3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/>
            </a:r>
            <a:br>
              <a:rPr lang="en-US" sz="3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</a:br>
            <a:r>
              <a:rPr lang="en-US" sz="31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police leadership</a:t>
            </a:r>
            <a:r>
              <a:rPr lang="en-US" sz="31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ahoma"/>
                <a:cs typeface="Tahoma"/>
              </a:rPr>
              <a:t> </a:t>
            </a:r>
            <a:r>
              <a:rPr lang="en-GB" sz="3100" b="1" dirty="0" smtClean="0">
                <a:solidFill>
                  <a:srgbClr val="595959"/>
                </a:solidFill>
                <a:latin typeface="Tahoma"/>
                <a:cs typeface="Tahoma"/>
              </a:rPr>
              <a:t>in public health: </a:t>
            </a:r>
            <a:r>
              <a:rPr lang="en-GB" sz="31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what do</a:t>
            </a:r>
            <a:r>
              <a:rPr lang="en-US" sz="31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 we get?</a:t>
            </a:r>
            <a:br>
              <a:rPr lang="en-US" sz="31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</a:br>
            <a:r>
              <a:rPr lang="en-US" sz="31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/>
            </a:r>
            <a:br>
              <a:rPr lang="en-US" sz="31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</a:br>
            <a:r>
              <a:rPr lang="en-US" sz="31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ahoma"/>
                <a:cs typeface="Tahoma"/>
              </a:rPr>
              <a:t/>
            </a:r>
            <a:br>
              <a:rPr lang="en-US" sz="31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ahoma"/>
                <a:cs typeface="Tahoma"/>
              </a:rPr>
            </a:br>
            <a:endParaRPr lang="en-US" sz="3100" dirty="0">
              <a:solidFill>
                <a:schemeClr val="tx1">
                  <a:lumMod val="50000"/>
                  <a:lumOff val="50000"/>
                </a:schemeClr>
              </a:solidFill>
              <a:latin typeface="Tahoma"/>
              <a:cs typeface="Tahoma"/>
            </a:endParaRPr>
          </a:p>
        </p:txBody>
      </p:sp>
      <p:pic>
        <p:nvPicPr>
          <p:cNvPr id="287" name="Picture 286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644900" y="2408238"/>
            <a:ext cx="2794000" cy="1795462"/>
          </a:xfrm>
          <a:prstGeom prst="rect">
            <a:avLst/>
          </a:prstGeom>
          <a:noFill/>
          <a:ln>
            <a:noFill/>
          </a:ln>
        </p:spPr>
      </p:pic>
      <p:pic>
        <p:nvPicPr>
          <p:cNvPr id="288" name="Picture 287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797300" y="2560638"/>
            <a:ext cx="2794000" cy="1795462"/>
          </a:xfrm>
          <a:prstGeom prst="rect">
            <a:avLst/>
          </a:prstGeom>
          <a:noFill/>
          <a:ln>
            <a:noFill/>
          </a:ln>
        </p:spPr>
      </p:pic>
      <p:pic>
        <p:nvPicPr>
          <p:cNvPr id="289" name="Picture 288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49700" y="2713038"/>
            <a:ext cx="2794000" cy="1795462"/>
          </a:xfrm>
          <a:prstGeom prst="rect">
            <a:avLst/>
          </a:prstGeom>
          <a:noFill/>
          <a:ln>
            <a:noFill/>
          </a:ln>
        </p:spPr>
      </p:pic>
      <p:pic>
        <p:nvPicPr>
          <p:cNvPr id="290" name="Picture 289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102100" y="2865438"/>
            <a:ext cx="2794000" cy="1795462"/>
          </a:xfrm>
          <a:prstGeom prst="rect">
            <a:avLst/>
          </a:prstGeom>
          <a:noFill/>
          <a:ln>
            <a:noFill/>
          </a:ln>
        </p:spPr>
      </p:pic>
      <p:pic>
        <p:nvPicPr>
          <p:cNvPr id="291" name="Picture 290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254500" y="3017838"/>
            <a:ext cx="2794000" cy="1795462"/>
          </a:xfrm>
          <a:prstGeom prst="rect">
            <a:avLst/>
          </a:prstGeom>
          <a:noFill/>
          <a:ln>
            <a:noFill/>
          </a:ln>
        </p:spPr>
      </p:pic>
      <p:pic>
        <p:nvPicPr>
          <p:cNvPr id="292" name="Picture 29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406900" y="3170238"/>
            <a:ext cx="2794000" cy="1795462"/>
          </a:xfrm>
          <a:prstGeom prst="rect">
            <a:avLst/>
          </a:prstGeom>
          <a:noFill/>
          <a:ln>
            <a:noFill/>
          </a:ln>
        </p:spPr>
      </p:pic>
      <p:pic>
        <p:nvPicPr>
          <p:cNvPr id="293" name="Picture 29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59300" y="3322638"/>
            <a:ext cx="2794000" cy="1795462"/>
          </a:xfrm>
          <a:prstGeom prst="rect">
            <a:avLst/>
          </a:prstGeom>
          <a:noFill/>
          <a:ln>
            <a:noFill/>
          </a:ln>
        </p:spPr>
      </p:pic>
      <p:pic>
        <p:nvPicPr>
          <p:cNvPr id="294" name="Picture 29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711700" y="3475038"/>
            <a:ext cx="2794000" cy="1795462"/>
          </a:xfrm>
          <a:prstGeom prst="rect">
            <a:avLst/>
          </a:prstGeom>
          <a:noFill/>
          <a:ln>
            <a:noFill/>
          </a:ln>
        </p:spPr>
      </p:pic>
      <p:pic>
        <p:nvPicPr>
          <p:cNvPr id="295" name="Picture 29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864100" y="3627438"/>
            <a:ext cx="2794000" cy="1795462"/>
          </a:xfrm>
          <a:prstGeom prst="rect">
            <a:avLst/>
          </a:prstGeom>
          <a:noFill/>
          <a:ln>
            <a:noFill/>
          </a:ln>
        </p:spPr>
      </p:pic>
      <p:pic>
        <p:nvPicPr>
          <p:cNvPr id="296" name="Picture 295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16500" y="3779838"/>
            <a:ext cx="2794000" cy="1795462"/>
          </a:xfrm>
          <a:prstGeom prst="rect">
            <a:avLst/>
          </a:prstGeom>
          <a:noFill/>
          <a:ln>
            <a:noFill/>
          </a:ln>
        </p:spPr>
      </p:pic>
      <p:pic>
        <p:nvPicPr>
          <p:cNvPr id="297" name="Picture 296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168900" y="3932238"/>
            <a:ext cx="2794000" cy="1795462"/>
          </a:xfrm>
          <a:prstGeom prst="rect">
            <a:avLst/>
          </a:prstGeom>
          <a:noFill/>
          <a:ln>
            <a:noFill/>
          </a:ln>
        </p:spPr>
      </p:pic>
      <p:pic>
        <p:nvPicPr>
          <p:cNvPr id="298" name="Picture 297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21300" y="4084638"/>
            <a:ext cx="2794000" cy="1795462"/>
          </a:xfrm>
          <a:prstGeom prst="rect">
            <a:avLst/>
          </a:prstGeom>
          <a:noFill/>
          <a:ln>
            <a:noFill/>
          </a:ln>
        </p:spPr>
      </p:pic>
      <p:pic>
        <p:nvPicPr>
          <p:cNvPr id="299" name="Picture 298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473700" y="4237038"/>
            <a:ext cx="2794000" cy="1795462"/>
          </a:xfrm>
          <a:prstGeom prst="rect">
            <a:avLst/>
          </a:prstGeom>
          <a:noFill/>
          <a:ln>
            <a:noFill/>
          </a:ln>
        </p:spPr>
      </p:pic>
      <p:pic>
        <p:nvPicPr>
          <p:cNvPr id="300" name="Picture 299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626100" y="4389438"/>
            <a:ext cx="2794000" cy="1795462"/>
          </a:xfrm>
          <a:prstGeom prst="rect">
            <a:avLst/>
          </a:prstGeom>
          <a:noFill/>
          <a:ln>
            <a:noFill/>
          </a:ln>
        </p:spPr>
      </p:pic>
      <p:pic>
        <p:nvPicPr>
          <p:cNvPr id="301" name="Picture 300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778500" y="4541838"/>
            <a:ext cx="2794000" cy="1795462"/>
          </a:xfrm>
          <a:prstGeom prst="rect">
            <a:avLst/>
          </a:prstGeom>
          <a:noFill/>
          <a:ln>
            <a:noFill/>
          </a:ln>
        </p:spPr>
      </p:pic>
      <p:sp>
        <p:nvSpPr>
          <p:cNvPr id="305" name="TextBox 304"/>
          <p:cNvSpPr txBox="1"/>
          <p:nvPr/>
        </p:nvSpPr>
        <p:spPr>
          <a:xfrm>
            <a:off x="5778500" y="6489700"/>
            <a:ext cx="3225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  <a:latin typeface="Helvetica"/>
                <a:cs typeface="Helvetica"/>
              </a:rPr>
              <a:t> </a:t>
            </a:r>
            <a:r>
              <a:rPr lang="en-US" sz="1500" dirty="0" smtClean="0">
                <a:solidFill>
                  <a:srgbClr val="FF0000"/>
                </a:solidFill>
                <a:latin typeface="Tahoma"/>
                <a:cs typeface="Tahoma"/>
              </a:rPr>
              <a:t>G e o f f r e y  </a:t>
            </a:r>
            <a:r>
              <a:rPr lang="en-US" sz="1500" b="1" dirty="0" smtClean="0">
                <a:solidFill>
                  <a:srgbClr val="FF0000"/>
                </a:solidFill>
                <a:latin typeface="Tahoma"/>
                <a:cs typeface="Tahoma"/>
              </a:rPr>
              <a:t>M O </a:t>
            </a:r>
            <a:r>
              <a:rPr lang="en-US" sz="1500" b="1" dirty="0">
                <a:solidFill>
                  <a:srgbClr val="FF0000"/>
                </a:solidFill>
                <a:latin typeface="Tahoma"/>
                <a:cs typeface="Tahoma"/>
              </a:rPr>
              <a:t>N</a:t>
            </a:r>
            <a:r>
              <a:rPr lang="en-US" sz="1500" b="1" dirty="0" smtClean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lang="en-US" sz="1500" b="1" dirty="0">
                <a:solidFill>
                  <a:srgbClr val="FF0000"/>
                </a:solidFill>
                <a:latin typeface="Tahoma"/>
                <a:cs typeface="Tahoma"/>
              </a:rPr>
              <a:t>A</a:t>
            </a:r>
            <a:r>
              <a:rPr lang="en-US" sz="1500" b="1" dirty="0" smtClean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lang="en-US" sz="1500" b="1" dirty="0">
                <a:solidFill>
                  <a:srgbClr val="FF0000"/>
                </a:solidFill>
                <a:latin typeface="Tahoma"/>
                <a:cs typeface="Tahoma"/>
              </a:rPr>
              <a:t>G</a:t>
            </a:r>
            <a:r>
              <a:rPr lang="en-US" sz="1500" b="1" dirty="0" smtClean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lang="en-US" sz="1500" b="1" dirty="0">
                <a:solidFill>
                  <a:srgbClr val="FF0000"/>
                </a:solidFill>
                <a:latin typeface="Tahoma"/>
                <a:cs typeface="Tahoma"/>
              </a:rPr>
              <a:t>H</a:t>
            </a:r>
            <a:r>
              <a:rPr lang="en-US" sz="1500" b="1" dirty="0" smtClean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lang="en-US" sz="1500" b="1" dirty="0">
                <a:solidFill>
                  <a:srgbClr val="FF0000"/>
                </a:solidFill>
                <a:latin typeface="Tahoma"/>
                <a:cs typeface="Tahoma"/>
              </a:rPr>
              <a:t>A</a:t>
            </a:r>
            <a:r>
              <a:rPr lang="en-US" sz="1500" b="1" dirty="0" smtClean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lang="en-US" sz="1500" b="1" dirty="0">
                <a:solidFill>
                  <a:srgbClr val="FF0000"/>
                </a:solidFill>
                <a:latin typeface="Tahoma"/>
                <a:cs typeface="Tahoma"/>
              </a:rPr>
              <a:t>N</a:t>
            </a:r>
            <a:r>
              <a:rPr lang="en-US" sz="1500" b="1" dirty="0" smtClean="0">
                <a:solidFill>
                  <a:srgbClr val="FF0000"/>
                </a:solidFill>
                <a:latin typeface="Tahoma"/>
                <a:cs typeface="Tahoma"/>
              </a:rPr>
              <a:t>  </a:t>
            </a:r>
            <a:endParaRPr lang="en-US" sz="1500" b="1" dirty="0">
              <a:solidFill>
                <a:srgbClr val="FF0000"/>
              </a:solidFill>
              <a:latin typeface="Tahoma"/>
              <a:cs typeface="Tahoma"/>
            </a:endParaRPr>
          </a:p>
        </p:txBody>
      </p:sp>
      <p:pic>
        <p:nvPicPr>
          <p:cNvPr id="306" name="Picture 305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930900" y="4694238"/>
            <a:ext cx="2794000" cy="1795462"/>
          </a:xfrm>
          <a:prstGeom prst="rect">
            <a:avLst/>
          </a:prstGeom>
          <a:noFill/>
          <a:ln>
            <a:noFill/>
          </a:ln>
        </p:spPr>
      </p:pic>
      <p:sp>
        <p:nvSpPr>
          <p:cNvPr id="307" name="TextBox 306"/>
          <p:cNvSpPr txBox="1"/>
          <p:nvPr/>
        </p:nvSpPr>
        <p:spPr>
          <a:xfrm rot="16200000" flipH="1">
            <a:off x="-2711452" y="3171052"/>
            <a:ext cx="631190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latin typeface="Helvetica"/>
                <a:cs typeface="Helvetica"/>
              </a:rPr>
              <a:t/>
            </a:r>
            <a:br>
              <a:rPr lang="en-US" sz="1000" b="1" dirty="0" smtClean="0">
                <a:latin typeface="Helvetica"/>
                <a:cs typeface="Helvetica"/>
              </a:rPr>
            </a:br>
            <a:r>
              <a:rPr lang="en-US" sz="10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ahoma"/>
                <a:cs typeface="Tahoma"/>
              </a:rPr>
              <a:t>Police Leadership in Public Health </a:t>
            </a:r>
            <a:r>
              <a:rPr lang="en-US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ahoma"/>
                <a:cs typeface="Tahoma"/>
              </a:rPr>
              <a:t>What Do We Get? Workshop 11-13 December </a:t>
            </a:r>
            <a:r>
              <a:rPr lang="en-U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Tahoma"/>
                <a:cs typeface="Tahoma"/>
              </a:rPr>
              <a:t>2013 </a:t>
            </a:r>
            <a:endParaRPr lang="en-US" sz="1000" dirty="0" smtClean="0">
              <a:solidFill>
                <a:schemeClr val="tx1">
                  <a:lumMod val="50000"/>
                  <a:lumOff val="50000"/>
                </a:schemeClr>
              </a:solidFill>
              <a:latin typeface="Tahoma"/>
              <a:cs typeface="Tahoma"/>
            </a:endParaRPr>
          </a:p>
          <a:p>
            <a:endParaRPr lang="en-US" sz="1000" dirty="0">
              <a:solidFill>
                <a:schemeClr val="tx1">
                  <a:lumMod val="50000"/>
                  <a:lumOff val="50000"/>
                </a:schemeClr>
              </a:solidFill>
              <a:latin typeface="Helvetica"/>
              <a:cs typeface="Helvetica"/>
            </a:endParaRPr>
          </a:p>
        </p:txBody>
      </p:sp>
      <p:sp>
        <p:nvSpPr>
          <p:cNvPr id="308" name="TextBox 307"/>
          <p:cNvSpPr txBox="1"/>
          <p:nvPr/>
        </p:nvSpPr>
        <p:spPr>
          <a:xfrm rot="16200000">
            <a:off x="1892849" y="2604928"/>
            <a:ext cx="3009901" cy="4924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20" dirty="0" smtClean="0">
                <a:latin typeface="Helvetica"/>
                <a:cs typeface="Helvetica"/>
              </a:rPr>
              <a:t>  </a:t>
            </a:r>
          </a:p>
          <a:p>
            <a:endParaRPr lang="en-US" sz="520" dirty="0" smtClean="0">
              <a:latin typeface="Helvetica"/>
              <a:cs typeface="Helvetica"/>
            </a:endParaRPr>
          </a:p>
          <a:p>
            <a:r>
              <a:rPr lang="en-US" sz="520" dirty="0" smtClean="0">
                <a:latin typeface="Helvetica"/>
                <a:cs typeface="Helvetica"/>
              </a:rPr>
              <a:t> </a:t>
            </a:r>
          </a:p>
          <a:p>
            <a:endParaRPr lang="en-US" sz="520" dirty="0" smtClean="0">
              <a:solidFill>
                <a:srgbClr val="FF0000"/>
              </a:solidFill>
              <a:latin typeface="Tahoma"/>
              <a:cs typeface="Tahoma"/>
            </a:endParaRPr>
          </a:p>
          <a:p>
            <a:r>
              <a:rPr lang="en-GB" sz="520" dirty="0" smtClean="0">
                <a:solidFill>
                  <a:srgbClr val="FF0000"/>
                </a:solidFill>
                <a:latin typeface="Tahoma"/>
                <a:cs typeface="Tahoma"/>
              </a:rPr>
              <a:t>   </a:t>
            </a:r>
            <a:r>
              <a:rPr lang="en-GB" sz="530" dirty="0" smtClean="0">
                <a:solidFill>
                  <a:srgbClr val="FF0000"/>
                </a:solidFill>
                <a:latin typeface="Tahoma"/>
                <a:cs typeface="Tahoma"/>
              </a:rPr>
              <a:t>Semeion Research Center for the Science of Communication   </a:t>
            </a:r>
            <a:endParaRPr lang="en-US" sz="530" dirty="0">
              <a:solidFill>
                <a:srgbClr val="FF0000"/>
              </a:solidFill>
              <a:latin typeface="Tahoma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56045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05200" y="393700"/>
            <a:ext cx="5219700" cy="1041400"/>
          </a:xfrm>
        </p:spPr>
        <p:txBody>
          <a:bodyPr>
            <a:normAutofit/>
          </a:bodyPr>
          <a:lstStyle/>
          <a:p>
            <a:pPr algn="l">
              <a:spcBef>
                <a:spcPts val="0"/>
              </a:spcBef>
            </a:pPr>
            <a:r>
              <a:rPr lang="en-US" sz="2700" b="1" dirty="0" smtClean="0">
                <a:solidFill>
                  <a:srgbClr val="FF0000"/>
                </a:solidFill>
              </a:rPr>
              <a:t/>
            </a:r>
            <a:br>
              <a:rPr lang="en-US" sz="2700" b="1" dirty="0" smtClean="0">
                <a:solidFill>
                  <a:srgbClr val="FF0000"/>
                </a:solidFill>
              </a:rPr>
            </a:br>
            <a:r>
              <a:rPr lang="en-US" sz="2800" b="1" dirty="0" smtClean="0">
                <a:solidFill>
                  <a:srgbClr val="FF0000"/>
                </a:solidFill>
                <a:latin typeface="Tahoma"/>
                <a:cs typeface="Tahoma"/>
              </a:rPr>
              <a:t>reduction in crime </a:t>
            </a:r>
            <a:endParaRPr lang="en-US" sz="2800" dirty="0">
              <a:solidFill>
                <a:srgbClr val="FF0000"/>
              </a:solidFill>
              <a:latin typeface="Tahoma"/>
              <a:cs typeface="Tahoma"/>
            </a:endParaRPr>
          </a:p>
        </p:txBody>
      </p:sp>
      <p:sp>
        <p:nvSpPr>
          <p:cNvPr id="305" name="TextBox 304"/>
          <p:cNvSpPr txBox="1"/>
          <p:nvPr/>
        </p:nvSpPr>
        <p:spPr>
          <a:xfrm>
            <a:off x="5778500" y="6489700"/>
            <a:ext cx="3225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  <a:latin typeface="Helvetica"/>
                <a:cs typeface="Helvetica"/>
              </a:rPr>
              <a:t> </a:t>
            </a:r>
            <a:r>
              <a:rPr lang="en-US" sz="1500" dirty="0" smtClean="0">
                <a:solidFill>
                  <a:srgbClr val="FF0000"/>
                </a:solidFill>
                <a:latin typeface="Tahoma"/>
                <a:cs typeface="Tahoma"/>
              </a:rPr>
              <a:t>G e o f f r e y  </a:t>
            </a:r>
            <a:r>
              <a:rPr lang="en-US" sz="1500" b="1" dirty="0" smtClean="0">
                <a:solidFill>
                  <a:srgbClr val="FF0000"/>
                </a:solidFill>
                <a:latin typeface="Tahoma"/>
                <a:cs typeface="Tahoma"/>
              </a:rPr>
              <a:t>M O N A G H A N  </a:t>
            </a:r>
            <a:endParaRPr lang="en-US" sz="1500" b="1" dirty="0">
              <a:solidFill>
                <a:srgbClr val="FF0000"/>
              </a:solidFill>
              <a:latin typeface="Tahoma"/>
              <a:cs typeface="Tahoma"/>
            </a:endParaRPr>
          </a:p>
        </p:txBody>
      </p:sp>
      <p:sp>
        <p:nvSpPr>
          <p:cNvPr id="307" name="TextBox 306"/>
          <p:cNvSpPr txBox="1"/>
          <p:nvPr/>
        </p:nvSpPr>
        <p:spPr>
          <a:xfrm rot="16200000" flipH="1">
            <a:off x="-2622552" y="3247996"/>
            <a:ext cx="631190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rgbClr val="7F7F7F"/>
                </a:solidFill>
                <a:latin typeface="Tahoma"/>
                <a:cs typeface="Tahoma"/>
              </a:rPr>
              <a:t>Police Leadership in Public Health </a:t>
            </a:r>
            <a:r>
              <a:rPr lang="en-US" sz="1000" dirty="0" smtClean="0">
                <a:solidFill>
                  <a:srgbClr val="7F7F7F"/>
                </a:solidFill>
                <a:latin typeface="Tahoma"/>
                <a:cs typeface="Tahoma"/>
              </a:rPr>
              <a:t>What Do We Get?</a:t>
            </a:r>
            <a:r>
              <a:rPr lang="en-US" sz="1000" i="1" dirty="0" smtClean="0">
                <a:solidFill>
                  <a:srgbClr val="7F7F7F"/>
                </a:solidFill>
                <a:latin typeface="Tahoma"/>
                <a:cs typeface="Tahoma"/>
              </a:rPr>
              <a:t> </a:t>
            </a:r>
            <a:r>
              <a:rPr lang="en-US" sz="1000" dirty="0" smtClean="0">
                <a:solidFill>
                  <a:srgbClr val="7F7F7F"/>
                </a:solidFill>
                <a:latin typeface="Tahoma"/>
                <a:cs typeface="Tahoma"/>
              </a:rPr>
              <a:t>Workshop 11-13 December</a:t>
            </a:r>
            <a:r>
              <a:rPr lang="en-US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ahoma"/>
                <a:cs typeface="Tahoma"/>
              </a:rPr>
              <a:t> </a:t>
            </a:r>
            <a:r>
              <a:rPr lang="en-U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Tahoma"/>
                <a:cs typeface="Tahoma"/>
              </a:rPr>
              <a:t>2013 </a:t>
            </a:r>
            <a:endParaRPr lang="en-US" sz="1000" dirty="0" smtClean="0">
              <a:solidFill>
                <a:schemeClr val="tx1">
                  <a:lumMod val="50000"/>
                  <a:lumOff val="50000"/>
                </a:schemeClr>
              </a:solidFill>
              <a:latin typeface="Tahoma"/>
              <a:cs typeface="Tahoma"/>
            </a:endParaRPr>
          </a:p>
          <a:p>
            <a:r>
              <a:rPr lang="en-US" sz="1000" dirty="0" smtClean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endParaRPr lang="en-US" sz="1000" dirty="0">
              <a:solidFill>
                <a:srgbClr val="FF0000"/>
              </a:solidFill>
              <a:latin typeface="Tahoma"/>
              <a:cs typeface="Tahoma"/>
            </a:endParaRPr>
          </a:p>
        </p:txBody>
      </p:sp>
      <p:sp>
        <p:nvSpPr>
          <p:cNvPr id="308" name="TextBox 307"/>
          <p:cNvSpPr txBox="1"/>
          <p:nvPr/>
        </p:nvSpPr>
        <p:spPr>
          <a:xfrm rot="16200000">
            <a:off x="1892849" y="2764971"/>
            <a:ext cx="3009901" cy="1723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20" dirty="0" smtClean="0">
                <a:solidFill>
                  <a:srgbClr val="FF0000"/>
                </a:solidFill>
                <a:latin typeface="Helvetica"/>
                <a:cs typeface="Helvetica"/>
              </a:rPr>
              <a:t>   </a:t>
            </a:r>
            <a:endParaRPr lang="en-US" sz="520" dirty="0">
              <a:solidFill>
                <a:srgbClr val="FF0000"/>
              </a:solidFill>
              <a:latin typeface="Helvetica"/>
              <a:cs typeface="Helvetica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505200" y="2413338"/>
            <a:ext cx="52197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Wingdings" charset="2"/>
              <a:buChar char="§"/>
            </a:pPr>
            <a:r>
              <a:rPr lang="en-GB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Methadone maintenance treatment programmes are very effective in reducing acquisitive crime rates, opiate consumption and heroin supply offences</a:t>
            </a:r>
          </a:p>
          <a:p>
            <a:pPr marL="285750" lvl="0" indent="-285750">
              <a:buFont typeface="Wingdings" charset="2"/>
              <a:buChar char="§"/>
            </a:pPr>
            <a:endParaRPr lang="en-GB" dirty="0">
              <a:solidFill>
                <a:schemeClr val="tx1">
                  <a:lumMod val="65000"/>
                  <a:lumOff val="35000"/>
                </a:schemeClr>
              </a:solidFill>
              <a:latin typeface="Tahoma"/>
              <a:cs typeface="Tahoma"/>
            </a:endParaRPr>
          </a:p>
          <a:p>
            <a:pPr lvl="0"/>
            <a:r>
              <a:rPr lang="en-GB" dirty="0" smtClean="0">
                <a:solidFill>
                  <a:srgbClr val="595959"/>
                </a:solidFill>
                <a:latin typeface="Tahoma"/>
                <a:cs typeface="Tahoma"/>
              </a:rPr>
              <a:t>    </a:t>
            </a:r>
            <a:r>
              <a:rPr 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See</a:t>
            </a:r>
            <a:r>
              <a:rPr 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, for example: </a:t>
            </a:r>
            <a:r>
              <a:rPr lang="en-GB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Jeremy </a:t>
            </a:r>
            <a:r>
              <a:rPr lang="en-GB" sz="11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Coid</a:t>
            </a:r>
            <a:r>
              <a:rPr lang="en-GB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, J., </a:t>
            </a:r>
            <a:r>
              <a:rPr lang="en-GB" sz="11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Carvell</a:t>
            </a:r>
            <a:r>
              <a:rPr lang="en-GB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, A.,  Kittler, Z., Healey, A. and</a:t>
            </a:r>
          </a:p>
          <a:p>
            <a:pPr lvl="0"/>
            <a:r>
              <a:rPr lang="en-GB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      Henderson, J. </a:t>
            </a:r>
            <a:r>
              <a:rPr lang="en-GB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(2000) </a:t>
            </a:r>
            <a:r>
              <a:rPr lang="en-US" sz="11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Opiates, Criminal </a:t>
            </a:r>
            <a:r>
              <a:rPr lang="en-US" sz="11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Behaviour</a:t>
            </a:r>
            <a:r>
              <a:rPr lang="en-US" sz="11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 and Methadone </a:t>
            </a:r>
            <a:r>
              <a:rPr 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Home </a:t>
            </a:r>
            <a:r>
              <a:rPr 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 </a:t>
            </a:r>
          </a:p>
          <a:p>
            <a:pPr lvl="0"/>
            <a:r>
              <a:rPr 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 </a:t>
            </a:r>
            <a:r>
              <a:rPr 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     Office</a:t>
            </a:r>
            <a:r>
              <a:rPr 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, </a:t>
            </a:r>
            <a:r>
              <a:rPr 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London.</a:t>
            </a:r>
            <a:endParaRPr lang="en-US" sz="1100" dirty="0">
              <a:solidFill>
                <a:schemeClr val="tx1">
                  <a:lumMod val="65000"/>
                  <a:lumOff val="35000"/>
                </a:schemeClr>
              </a:solidFill>
              <a:latin typeface="Tahoma"/>
              <a:cs typeface="Tahoma"/>
            </a:endParaRPr>
          </a:p>
          <a:p>
            <a:pPr lvl="0"/>
            <a:r>
              <a:rPr 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      </a:t>
            </a:r>
            <a:endParaRPr lang="en-GB" sz="1100" dirty="0">
              <a:solidFill>
                <a:schemeClr val="tx1">
                  <a:lumMod val="65000"/>
                  <a:lumOff val="35000"/>
                </a:schemeClr>
              </a:solidFill>
              <a:latin typeface="Tahoma"/>
              <a:cs typeface="Tahoma"/>
            </a:endParaRPr>
          </a:p>
          <a:p>
            <a:pPr lvl="0"/>
            <a:endParaRPr lang="en-US" dirty="0" smtClean="0">
              <a:solidFill>
                <a:schemeClr val="tx1">
                  <a:lumMod val="65000"/>
                  <a:lumOff val="35000"/>
                </a:schemeClr>
              </a:solidFill>
              <a:latin typeface="Tahoma"/>
              <a:cs typeface="Tahoma"/>
            </a:endParaRPr>
          </a:p>
          <a:p>
            <a:r>
              <a:rPr 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 </a:t>
            </a:r>
            <a:r>
              <a:rPr 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     </a:t>
            </a:r>
            <a:endParaRPr lang="en-GB" sz="1100" dirty="0">
              <a:solidFill>
                <a:srgbClr val="595959"/>
              </a:solidFill>
              <a:latin typeface="Tahoma"/>
              <a:cs typeface="Tahoma"/>
            </a:endParaRPr>
          </a:p>
          <a:p>
            <a:pPr marL="285750" lvl="0" indent="-285750">
              <a:buFont typeface="Arial"/>
              <a:buChar char="•"/>
            </a:pPr>
            <a:endParaRPr lang="en-GB" sz="1700" dirty="0">
              <a:solidFill>
                <a:schemeClr val="tx1">
                  <a:lumMod val="65000"/>
                  <a:lumOff val="35000"/>
                </a:schemeClr>
              </a:solidFill>
              <a:latin typeface="Tahoma"/>
              <a:cs typeface="Tahoma"/>
            </a:endParaRPr>
          </a:p>
          <a:p>
            <a:endParaRPr lang="en-US" sz="1000" dirty="0">
              <a:solidFill>
                <a:schemeClr val="tx1">
                  <a:lumMod val="65000"/>
                  <a:lumOff val="35000"/>
                </a:schemeClr>
              </a:solidFill>
              <a:latin typeface="Tahoma"/>
              <a:cs typeface="Tahoma"/>
            </a:endParaRPr>
          </a:p>
          <a:p>
            <a:r>
              <a:rPr lang="en-US" sz="1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ahoma"/>
                <a:cs typeface="Tahoma"/>
              </a:rPr>
              <a:t>    </a:t>
            </a:r>
            <a:endParaRPr lang="en-US" sz="1000" b="1" dirty="0" smtClean="0">
              <a:solidFill>
                <a:schemeClr val="tx1">
                  <a:lumMod val="50000"/>
                  <a:lumOff val="50000"/>
                </a:schemeClr>
              </a:solidFill>
              <a:latin typeface="Tahoma"/>
              <a:cs typeface="Tahoma"/>
            </a:endParaRPr>
          </a:p>
          <a:p>
            <a:r>
              <a:rPr lang="en-US" sz="1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ahoma"/>
                <a:cs typeface="Tahoma"/>
              </a:rPr>
              <a:t> </a:t>
            </a:r>
            <a:r>
              <a:rPr lang="en-US" sz="10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ahoma"/>
                <a:cs typeface="Tahoma"/>
              </a:rPr>
              <a:t> </a:t>
            </a:r>
            <a:r>
              <a:rPr 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     </a:t>
            </a:r>
            <a:endParaRPr lang="en-GB" dirty="0" smtClean="0">
              <a:solidFill>
                <a:schemeClr val="tx1">
                  <a:lumMod val="75000"/>
                  <a:lumOff val="25000"/>
                </a:schemeClr>
              </a:solidFill>
              <a:latin typeface="Tahoma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03942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05200" y="558800"/>
            <a:ext cx="5092700" cy="1219200"/>
          </a:xfrm>
        </p:spPr>
        <p:txBody>
          <a:bodyPr>
            <a:normAutofit fontScale="90000"/>
          </a:bodyPr>
          <a:lstStyle/>
          <a:p>
            <a:pPr algn="l">
              <a:spcBef>
                <a:spcPts val="0"/>
              </a:spcBef>
            </a:pPr>
            <a:r>
              <a:rPr lang="en-US" sz="2700" b="1" dirty="0" smtClean="0">
                <a:solidFill>
                  <a:srgbClr val="FF0000"/>
                </a:solidFill>
              </a:rPr>
              <a:t/>
            </a:r>
            <a:br>
              <a:rPr lang="en-US" sz="2700" b="1" dirty="0" smtClean="0">
                <a:solidFill>
                  <a:srgbClr val="FF0000"/>
                </a:solidFill>
              </a:rPr>
            </a:br>
            <a:r>
              <a:rPr lang="en-US" sz="3100" b="1" dirty="0" smtClean="0">
                <a:solidFill>
                  <a:srgbClr val="FF0000"/>
                </a:solidFill>
                <a:latin typeface="Tahoma"/>
                <a:cs typeface="Tahoma"/>
              </a:rPr>
              <a:t>reduction in opiate           overdose deaths   </a:t>
            </a:r>
            <a:endParaRPr lang="en-US" sz="3100" dirty="0">
              <a:solidFill>
                <a:srgbClr val="FF0000"/>
              </a:solidFill>
              <a:latin typeface="Tahoma"/>
              <a:cs typeface="Tahoma"/>
            </a:endParaRPr>
          </a:p>
        </p:txBody>
      </p:sp>
      <p:sp>
        <p:nvSpPr>
          <p:cNvPr id="305" name="TextBox 304"/>
          <p:cNvSpPr txBox="1"/>
          <p:nvPr/>
        </p:nvSpPr>
        <p:spPr>
          <a:xfrm>
            <a:off x="5778500" y="6489700"/>
            <a:ext cx="3225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  <a:latin typeface="Helvetica"/>
                <a:cs typeface="Helvetica"/>
              </a:rPr>
              <a:t> </a:t>
            </a:r>
            <a:r>
              <a:rPr lang="en-US" sz="1500" dirty="0" smtClean="0">
                <a:solidFill>
                  <a:srgbClr val="FF0000"/>
                </a:solidFill>
                <a:latin typeface="Tahoma"/>
                <a:cs typeface="Tahoma"/>
              </a:rPr>
              <a:t>G e o f f r e y  </a:t>
            </a:r>
            <a:r>
              <a:rPr lang="en-US" sz="1500" b="1" dirty="0" smtClean="0">
                <a:solidFill>
                  <a:srgbClr val="FF0000"/>
                </a:solidFill>
                <a:latin typeface="Tahoma"/>
                <a:cs typeface="Tahoma"/>
              </a:rPr>
              <a:t>M O N A G H A N  </a:t>
            </a:r>
            <a:endParaRPr lang="en-US" sz="1500" b="1" dirty="0">
              <a:solidFill>
                <a:srgbClr val="FF0000"/>
              </a:solidFill>
              <a:latin typeface="Tahoma"/>
              <a:cs typeface="Tahoma"/>
            </a:endParaRPr>
          </a:p>
        </p:txBody>
      </p:sp>
      <p:sp>
        <p:nvSpPr>
          <p:cNvPr id="307" name="TextBox 306"/>
          <p:cNvSpPr txBox="1"/>
          <p:nvPr/>
        </p:nvSpPr>
        <p:spPr>
          <a:xfrm rot="16200000" flipH="1">
            <a:off x="-2622552" y="3247996"/>
            <a:ext cx="631190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rgbClr val="7F7F7F"/>
                </a:solidFill>
                <a:latin typeface="Tahoma"/>
                <a:cs typeface="Tahoma"/>
              </a:rPr>
              <a:t>Police Leadership in Public Health </a:t>
            </a:r>
            <a:r>
              <a:rPr lang="en-US" sz="1000" dirty="0" smtClean="0">
                <a:solidFill>
                  <a:srgbClr val="7F7F7F"/>
                </a:solidFill>
                <a:latin typeface="Tahoma"/>
                <a:cs typeface="Tahoma"/>
              </a:rPr>
              <a:t>What Do We Get?</a:t>
            </a:r>
            <a:r>
              <a:rPr lang="en-US" sz="1000" i="1" dirty="0" smtClean="0">
                <a:solidFill>
                  <a:srgbClr val="7F7F7F"/>
                </a:solidFill>
                <a:latin typeface="Tahoma"/>
                <a:cs typeface="Tahoma"/>
              </a:rPr>
              <a:t> </a:t>
            </a:r>
            <a:r>
              <a:rPr lang="en-US" sz="1000" dirty="0" smtClean="0">
                <a:solidFill>
                  <a:srgbClr val="7F7F7F"/>
                </a:solidFill>
                <a:latin typeface="Tahoma"/>
                <a:cs typeface="Tahoma"/>
              </a:rPr>
              <a:t>Workshop 11-13 December</a:t>
            </a:r>
            <a:r>
              <a:rPr lang="en-US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ahoma"/>
                <a:cs typeface="Tahoma"/>
              </a:rPr>
              <a:t> </a:t>
            </a:r>
            <a:r>
              <a:rPr lang="en-U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Tahoma"/>
                <a:cs typeface="Tahoma"/>
              </a:rPr>
              <a:t>2013 </a:t>
            </a:r>
            <a:endParaRPr lang="en-US" sz="1000" dirty="0" smtClean="0">
              <a:solidFill>
                <a:schemeClr val="tx1">
                  <a:lumMod val="50000"/>
                  <a:lumOff val="50000"/>
                </a:schemeClr>
              </a:solidFill>
              <a:latin typeface="Tahoma"/>
              <a:cs typeface="Tahoma"/>
            </a:endParaRPr>
          </a:p>
          <a:p>
            <a:r>
              <a:rPr lang="en-US" sz="1000" dirty="0" smtClean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endParaRPr lang="en-US" sz="1000" dirty="0">
              <a:solidFill>
                <a:srgbClr val="FF0000"/>
              </a:solidFill>
              <a:latin typeface="Tahoma"/>
              <a:cs typeface="Tahoma"/>
            </a:endParaRPr>
          </a:p>
        </p:txBody>
      </p:sp>
      <p:sp>
        <p:nvSpPr>
          <p:cNvPr id="308" name="TextBox 307"/>
          <p:cNvSpPr txBox="1"/>
          <p:nvPr/>
        </p:nvSpPr>
        <p:spPr>
          <a:xfrm rot="16200000">
            <a:off x="1892849" y="2764971"/>
            <a:ext cx="3009901" cy="1723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20" dirty="0" smtClean="0">
                <a:solidFill>
                  <a:srgbClr val="FF0000"/>
                </a:solidFill>
                <a:latin typeface="Helvetica"/>
                <a:cs typeface="Helvetica"/>
              </a:rPr>
              <a:t>   </a:t>
            </a:r>
            <a:endParaRPr lang="en-US" sz="520" dirty="0">
              <a:solidFill>
                <a:srgbClr val="FF0000"/>
              </a:solidFill>
              <a:latin typeface="Helvetica"/>
              <a:cs typeface="Helvetica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505200" y="2413338"/>
            <a:ext cx="5219700" cy="44165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Wingdings" charset="2"/>
              <a:buChar char="§"/>
            </a:pPr>
            <a:r>
              <a:rPr lang="en-GB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Supporting ‘take-home-naloxone’ – ‘Good Samaritan’ laws </a:t>
            </a:r>
          </a:p>
          <a:p>
            <a:pPr marL="285750" lvl="0" indent="-285750">
              <a:buFont typeface="Wingdings" charset="2"/>
              <a:buChar char="§"/>
            </a:pPr>
            <a:endParaRPr lang="en-GB" dirty="0">
              <a:solidFill>
                <a:schemeClr val="tx1">
                  <a:lumMod val="65000"/>
                  <a:lumOff val="35000"/>
                </a:schemeClr>
              </a:solidFill>
              <a:latin typeface="Tahoma"/>
              <a:cs typeface="Tahoma"/>
            </a:endParaRPr>
          </a:p>
          <a:p>
            <a:pPr marL="285750" lvl="0" indent="-285750">
              <a:buFont typeface="Wingdings" charset="2"/>
              <a:buChar char="§"/>
            </a:pPr>
            <a:r>
              <a:rPr lang="en-GB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Training police officers to administer naloxone</a:t>
            </a:r>
          </a:p>
          <a:p>
            <a:pPr lvl="0"/>
            <a:endParaRPr lang="en-GB" dirty="0" smtClean="0">
              <a:solidFill>
                <a:schemeClr val="tx1">
                  <a:lumMod val="65000"/>
                  <a:lumOff val="35000"/>
                </a:schemeClr>
              </a:solidFill>
              <a:latin typeface="Tahoma"/>
              <a:cs typeface="Tahoma"/>
            </a:endParaRPr>
          </a:p>
          <a:p>
            <a:pPr marL="285750" lvl="0" indent="-285750">
              <a:buFont typeface="Wingdings" charset="2"/>
              <a:buChar char="§"/>
            </a:pPr>
            <a:r>
              <a:rPr lang="en-GB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First Aid Training – recruits and top-up training</a:t>
            </a:r>
          </a:p>
          <a:p>
            <a:pPr marL="285750" lvl="0" indent="-285750">
              <a:buFont typeface="Wingdings" charset="2"/>
              <a:buChar char="§"/>
            </a:pPr>
            <a:endParaRPr lang="en-GB" dirty="0">
              <a:solidFill>
                <a:schemeClr val="tx1">
                  <a:lumMod val="65000"/>
                  <a:lumOff val="35000"/>
                </a:schemeClr>
              </a:solidFill>
              <a:latin typeface="Tahoma"/>
              <a:cs typeface="Tahoma"/>
            </a:endParaRPr>
          </a:p>
          <a:p>
            <a:pPr marL="285750" lvl="0" indent="-285750">
              <a:buFont typeface="Wingdings" charset="2"/>
              <a:buChar char="§"/>
            </a:pPr>
            <a:r>
              <a:rPr lang="en-GB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Treating drug swallowing as a medical emergency requiring hospitalisation </a:t>
            </a:r>
          </a:p>
          <a:p>
            <a:pPr marL="285750" lvl="0" indent="-285750">
              <a:buFont typeface="Wingdings" charset="2"/>
              <a:buChar char="§"/>
            </a:pPr>
            <a:endParaRPr lang="en-GB" dirty="0">
              <a:solidFill>
                <a:schemeClr val="tx1">
                  <a:lumMod val="65000"/>
                  <a:lumOff val="35000"/>
                </a:schemeClr>
              </a:solidFill>
              <a:latin typeface="Tahoma"/>
              <a:cs typeface="Tahoma"/>
            </a:endParaRPr>
          </a:p>
          <a:p>
            <a:pPr lvl="0"/>
            <a:endParaRPr lang="en-GB" dirty="0">
              <a:solidFill>
                <a:schemeClr val="tx1">
                  <a:lumMod val="65000"/>
                  <a:lumOff val="35000"/>
                </a:schemeClr>
              </a:solidFill>
              <a:latin typeface="Tahoma"/>
              <a:cs typeface="Tahoma"/>
            </a:endParaRPr>
          </a:p>
          <a:p>
            <a:pPr lvl="0"/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 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  </a:t>
            </a:r>
            <a:r>
              <a:rPr 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 </a:t>
            </a:r>
            <a:endParaRPr lang="en-GB" sz="1100" dirty="0">
              <a:solidFill>
                <a:schemeClr val="tx1">
                  <a:lumMod val="65000"/>
                  <a:lumOff val="35000"/>
                </a:schemeClr>
              </a:solidFill>
              <a:latin typeface="Tahoma"/>
              <a:cs typeface="Tahoma"/>
            </a:endParaRPr>
          </a:p>
          <a:p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Tahoma"/>
              <a:cs typeface="Tahoma"/>
            </a:endParaRPr>
          </a:p>
          <a:p>
            <a:r>
              <a:rPr 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      </a:t>
            </a:r>
            <a:endParaRPr lang="en-GB" sz="1100" dirty="0">
              <a:solidFill>
                <a:srgbClr val="595959"/>
              </a:solidFill>
              <a:latin typeface="Tahoma"/>
              <a:cs typeface="Tahoma"/>
            </a:endParaRPr>
          </a:p>
          <a:p>
            <a:pPr marL="285750" lvl="0" indent="-285750">
              <a:buFont typeface="Arial"/>
              <a:buChar char="•"/>
            </a:pPr>
            <a:endParaRPr lang="en-GB" sz="1700" dirty="0">
              <a:solidFill>
                <a:schemeClr val="tx1">
                  <a:lumMod val="65000"/>
                  <a:lumOff val="35000"/>
                </a:schemeClr>
              </a:solidFill>
              <a:latin typeface="Tahoma"/>
              <a:cs typeface="Tahoma"/>
            </a:endParaRPr>
          </a:p>
          <a:p>
            <a:r>
              <a:rPr lang="en-US" sz="10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ahoma"/>
                <a:cs typeface="Tahoma"/>
              </a:rPr>
              <a:t>    </a:t>
            </a:r>
          </a:p>
          <a:p>
            <a:r>
              <a:rPr lang="en-US" sz="1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ahoma"/>
                <a:cs typeface="Tahoma"/>
              </a:rPr>
              <a:t> </a:t>
            </a:r>
            <a:r>
              <a:rPr lang="en-US" sz="10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ahoma"/>
                <a:cs typeface="Tahoma"/>
              </a:rPr>
              <a:t> </a:t>
            </a:r>
            <a:r>
              <a:rPr 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     </a:t>
            </a:r>
            <a:endParaRPr lang="en-GB" dirty="0" smtClean="0">
              <a:solidFill>
                <a:schemeClr val="tx1">
                  <a:lumMod val="75000"/>
                  <a:lumOff val="25000"/>
                </a:schemeClr>
              </a:solidFill>
              <a:latin typeface="Tahoma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48701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05200" y="393700"/>
            <a:ext cx="5219700" cy="1447800"/>
          </a:xfrm>
        </p:spPr>
        <p:txBody>
          <a:bodyPr>
            <a:normAutofit/>
          </a:bodyPr>
          <a:lstStyle/>
          <a:p>
            <a:pPr algn="l">
              <a:spcBef>
                <a:spcPts val="0"/>
              </a:spcBef>
            </a:pPr>
            <a:r>
              <a:rPr lang="en-US" sz="2700" b="1" dirty="0" smtClean="0">
                <a:solidFill>
                  <a:srgbClr val="FF0000"/>
                </a:solidFill>
              </a:rPr>
              <a:t/>
            </a:r>
            <a:br>
              <a:rPr lang="en-US" sz="2700" b="1" dirty="0" smtClean="0">
                <a:solidFill>
                  <a:srgbClr val="FF0000"/>
                </a:solidFill>
              </a:rPr>
            </a:br>
            <a:r>
              <a:rPr lang="en-US" sz="2800" b="1" dirty="0" smtClean="0">
                <a:solidFill>
                  <a:srgbClr val="FF0000"/>
                </a:solidFill>
                <a:latin typeface="Tahoma"/>
                <a:cs typeface="Tahoma"/>
              </a:rPr>
              <a:t>reduction in HIV and hepatitis  </a:t>
            </a:r>
            <a:endParaRPr lang="en-US" sz="2800" dirty="0">
              <a:solidFill>
                <a:srgbClr val="FF0000"/>
              </a:solidFill>
              <a:latin typeface="Tahoma"/>
              <a:cs typeface="Tahoma"/>
            </a:endParaRPr>
          </a:p>
        </p:txBody>
      </p:sp>
      <p:sp>
        <p:nvSpPr>
          <p:cNvPr id="305" name="TextBox 304"/>
          <p:cNvSpPr txBox="1"/>
          <p:nvPr/>
        </p:nvSpPr>
        <p:spPr>
          <a:xfrm>
            <a:off x="5778500" y="6489700"/>
            <a:ext cx="3225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  <a:latin typeface="Helvetica"/>
                <a:cs typeface="Helvetica"/>
              </a:rPr>
              <a:t> </a:t>
            </a:r>
            <a:r>
              <a:rPr lang="en-US" sz="1500" dirty="0" smtClean="0">
                <a:solidFill>
                  <a:srgbClr val="FF0000"/>
                </a:solidFill>
                <a:latin typeface="Tahoma"/>
                <a:cs typeface="Tahoma"/>
              </a:rPr>
              <a:t>G e o f f r e y  </a:t>
            </a:r>
            <a:r>
              <a:rPr lang="en-US" sz="1500" b="1" dirty="0" smtClean="0">
                <a:solidFill>
                  <a:srgbClr val="FF0000"/>
                </a:solidFill>
                <a:latin typeface="Tahoma"/>
                <a:cs typeface="Tahoma"/>
              </a:rPr>
              <a:t>M O N A G H A N  </a:t>
            </a:r>
            <a:endParaRPr lang="en-US" sz="1500" b="1" dirty="0">
              <a:solidFill>
                <a:srgbClr val="FF0000"/>
              </a:solidFill>
              <a:latin typeface="Tahoma"/>
              <a:cs typeface="Tahoma"/>
            </a:endParaRPr>
          </a:p>
        </p:txBody>
      </p:sp>
      <p:sp>
        <p:nvSpPr>
          <p:cNvPr id="307" name="TextBox 306"/>
          <p:cNvSpPr txBox="1"/>
          <p:nvPr/>
        </p:nvSpPr>
        <p:spPr>
          <a:xfrm rot="16200000" flipH="1">
            <a:off x="-2622552" y="3247996"/>
            <a:ext cx="631190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rgbClr val="7F7F7F"/>
                </a:solidFill>
                <a:latin typeface="Tahoma"/>
                <a:cs typeface="Tahoma"/>
              </a:rPr>
              <a:t>Police Leadership in Public Health </a:t>
            </a:r>
            <a:r>
              <a:rPr lang="en-US" sz="1000" dirty="0" smtClean="0">
                <a:solidFill>
                  <a:srgbClr val="7F7F7F"/>
                </a:solidFill>
                <a:latin typeface="Tahoma"/>
                <a:cs typeface="Tahoma"/>
              </a:rPr>
              <a:t>What Do We Get?</a:t>
            </a:r>
            <a:r>
              <a:rPr lang="en-US" sz="1000" i="1" dirty="0" smtClean="0">
                <a:solidFill>
                  <a:srgbClr val="7F7F7F"/>
                </a:solidFill>
                <a:latin typeface="Tahoma"/>
                <a:cs typeface="Tahoma"/>
              </a:rPr>
              <a:t> </a:t>
            </a:r>
            <a:r>
              <a:rPr lang="en-US" sz="1000" dirty="0" smtClean="0">
                <a:solidFill>
                  <a:srgbClr val="7F7F7F"/>
                </a:solidFill>
                <a:latin typeface="Tahoma"/>
                <a:cs typeface="Tahoma"/>
              </a:rPr>
              <a:t>Workshop 11-13 December</a:t>
            </a:r>
            <a:r>
              <a:rPr lang="en-US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ahoma"/>
                <a:cs typeface="Tahoma"/>
              </a:rPr>
              <a:t> </a:t>
            </a:r>
            <a:r>
              <a:rPr lang="en-U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Tahoma"/>
                <a:cs typeface="Tahoma"/>
              </a:rPr>
              <a:t>2013 </a:t>
            </a:r>
            <a:endParaRPr lang="en-US" sz="1000" dirty="0" smtClean="0">
              <a:solidFill>
                <a:schemeClr val="tx1">
                  <a:lumMod val="50000"/>
                  <a:lumOff val="50000"/>
                </a:schemeClr>
              </a:solidFill>
              <a:latin typeface="Tahoma"/>
              <a:cs typeface="Tahoma"/>
            </a:endParaRPr>
          </a:p>
          <a:p>
            <a:r>
              <a:rPr lang="en-US" sz="1000" dirty="0" smtClean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endParaRPr lang="en-US" sz="1000" dirty="0">
              <a:solidFill>
                <a:srgbClr val="FF0000"/>
              </a:solidFill>
              <a:latin typeface="Tahoma"/>
              <a:cs typeface="Tahoma"/>
            </a:endParaRPr>
          </a:p>
        </p:txBody>
      </p:sp>
      <p:sp>
        <p:nvSpPr>
          <p:cNvPr id="308" name="TextBox 307"/>
          <p:cNvSpPr txBox="1"/>
          <p:nvPr/>
        </p:nvSpPr>
        <p:spPr>
          <a:xfrm rot="16200000">
            <a:off x="1892849" y="2764971"/>
            <a:ext cx="3009901" cy="1723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20" dirty="0" smtClean="0">
                <a:solidFill>
                  <a:srgbClr val="FF0000"/>
                </a:solidFill>
                <a:latin typeface="Helvetica"/>
                <a:cs typeface="Helvetica"/>
              </a:rPr>
              <a:t>   </a:t>
            </a:r>
            <a:endParaRPr lang="en-US" sz="520" dirty="0">
              <a:solidFill>
                <a:srgbClr val="FF0000"/>
              </a:solidFill>
              <a:latin typeface="Helvetica"/>
              <a:cs typeface="Helvetica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505200" y="2413338"/>
            <a:ext cx="5219700" cy="20774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Wingdings" charset="2"/>
              <a:buChar char="§"/>
            </a:pPr>
            <a:r>
              <a:rPr lang="en-GB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NSPs are effective in preventing HIV and hepatitis B and C </a:t>
            </a:r>
          </a:p>
          <a:p>
            <a:pPr marL="285750" lvl="0" indent="-285750">
              <a:buFont typeface="Wingdings" charset="2"/>
              <a:buChar char="§"/>
            </a:pPr>
            <a:endParaRPr lang="en-GB" dirty="0">
              <a:solidFill>
                <a:schemeClr val="tx1">
                  <a:lumMod val="65000"/>
                  <a:lumOff val="35000"/>
                </a:schemeClr>
              </a:solidFill>
              <a:latin typeface="Tahoma"/>
              <a:cs typeface="Tahoma"/>
            </a:endParaRPr>
          </a:p>
          <a:p>
            <a:pPr marL="285750" lvl="0" indent="-285750">
              <a:buFont typeface="Wingdings" charset="2"/>
              <a:buChar char="§"/>
            </a:pPr>
            <a:endParaRPr lang="en-US" dirty="0" smtClean="0">
              <a:solidFill>
                <a:schemeClr val="tx1">
                  <a:lumMod val="65000"/>
                  <a:lumOff val="35000"/>
                </a:schemeClr>
              </a:solidFill>
              <a:latin typeface="Tahoma"/>
              <a:cs typeface="Tahoma"/>
            </a:endParaRPr>
          </a:p>
          <a:p>
            <a:r>
              <a:rPr 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 </a:t>
            </a:r>
            <a:r>
              <a:rPr 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     </a:t>
            </a:r>
            <a:endParaRPr lang="en-GB" sz="1100" dirty="0">
              <a:solidFill>
                <a:srgbClr val="595959"/>
              </a:solidFill>
              <a:latin typeface="Tahoma"/>
              <a:cs typeface="Tahoma"/>
            </a:endParaRPr>
          </a:p>
          <a:p>
            <a:pPr marL="285750" lvl="0" indent="-285750">
              <a:buFont typeface="Arial"/>
              <a:buChar char="•"/>
            </a:pPr>
            <a:endParaRPr lang="en-GB" sz="1700" dirty="0">
              <a:solidFill>
                <a:schemeClr val="tx1">
                  <a:lumMod val="65000"/>
                  <a:lumOff val="35000"/>
                </a:schemeClr>
              </a:solidFill>
              <a:latin typeface="Tahoma"/>
              <a:cs typeface="Tahoma"/>
            </a:endParaRPr>
          </a:p>
          <a:p>
            <a:endParaRPr lang="en-US" sz="1000" dirty="0">
              <a:solidFill>
                <a:schemeClr val="tx1">
                  <a:lumMod val="65000"/>
                  <a:lumOff val="35000"/>
                </a:schemeClr>
              </a:solidFill>
              <a:latin typeface="Tahoma"/>
              <a:cs typeface="Tahoma"/>
            </a:endParaRPr>
          </a:p>
          <a:p>
            <a:r>
              <a:rPr lang="en-US" sz="1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ahoma"/>
                <a:cs typeface="Tahoma"/>
              </a:rPr>
              <a:t>    </a:t>
            </a:r>
            <a:endParaRPr lang="en-US" sz="1000" b="1" dirty="0" smtClean="0">
              <a:solidFill>
                <a:schemeClr val="tx1">
                  <a:lumMod val="50000"/>
                  <a:lumOff val="50000"/>
                </a:schemeClr>
              </a:solidFill>
              <a:latin typeface="Tahoma"/>
              <a:cs typeface="Tahoma"/>
            </a:endParaRPr>
          </a:p>
          <a:p>
            <a:r>
              <a:rPr lang="en-US" sz="1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ahoma"/>
                <a:cs typeface="Tahoma"/>
              </a:rPr>
              <a:t> </a:t>
            </a:r>
            <a:r>
              <a:rPr lang="en-US" sz="10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ahoma"/>
                <a:cs typeface="Tahoma"/>
              </a:rPr>
              <a:t> </a:t>
            </a:r>
            <a:r>
              <a:rPr 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     </a:t>
            </a:r>
            <a:endParaRPr lang="en-GB" dirty="0" smtClean="0">
              <a:solidFill>
                <a:schemeClr val="tx1">
                  <a:lumMod val="75000"/>
                  <a:lumOff val="25000"/>
                </a:schemeClr>
              </a:solidFill>
              <a:latin typeface="Tahoma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6250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05200" y="393700"/>
            <a:ext cx="5219700" cy="1041400"/>
          </a:xfrm>
        </p:spPr>
        <p:txBody>
          <a:bodyPr>
            <a:normAutofit/>
          </a:bodyPr>
          <a:lstStyle/>
          <a:p>
            <a:pPr algn="l">
              <a:spcBef>
                <a:spcPts val="0"/>
              </a:spcBef>
            </a:pPr>
            <a:r>
              <a:rPr lang="en-US" sz="2700" b="1" dirty="0" smtClean="0">
                <a:solidFill>
                  <a:srgbClr val="FF0000"/>
                </a:solidFill>
              </a:rPr>
              <a:t/>
            </a:r>
            <a:br>
              <a:rPr lang="en-US" sz="2700" b="1" dirty="0" smtClean="0">
                <a:solidFill>
                  <a:srgbClr val="FF0000"/>
                </a:solidFill>
              </a:rPr>
            </a:br>
            <a:r>
              <a:rPr lang="en-US" sz="2800" b="1" dirty="0" smtClean="0">
                <a:solidFill>
                  <a:srgbClr val="FF0000"/>
                </a:solidFill>
                <a:latin typeface="Tahoma"/>
                <a:cs typeface="Tahoma"/>
              </a:rPr>
              <a:t>improved public image </a:t>
            </a:r>
            <a:endParaRPr lang="en-US" sz="2800" dirty="0">
              <a:solidFill>
                <a:srgbClr val="FF0000"/>
              </a:solidFill>
              <a:latin typeface="Tahoma"/>
              <a:cs typeface="Tahoma"/>
            </a:endParaRPr>
          </a:p>
        </p:txBody>
      </p:sp>
      <p:sp>
        <p:nvSpPr>
          <p:cNvPr id="305" name="TextBox 304"/>
          <p:cNvSpPr txBox="1"/>
          <p:nvPr/>
        </p:nvSpPr>
        <p:spPr>
          <a:xfrm>
            <a:off x="5778500" y="6489700"/>
            <a:ext cx="3225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  <a:latin typeface="Helvetica"/>
                <a:cs typeface="Helvetica"/>
              </a:rPr>
              <a:t> </a:t>
            </a:r>
            <a:r>
              <a:rPr lang="en-US" sz="1500" dirty="0" smtClean="0">
                <a:solidFill>
                  <a:srgbClr val="FF0000"/>
                </a:solidFill>
                <a:latin typeface="Tahoma"/>
                <a:cs typeface="Tahoma"/>
              </a:rPr>
              <a:t>G e o f f r e y  </a:t>
            </a:r>
            <a:r>
              <a:rPr lang="en-US" sz="1500" b="1" dirty="0" smtClean="0">
                <a:solidFill>
                  <a:srgbClr val="FF0000"/>
                </a:solidFill>
                <a:latin typeface="Tahoma"/>
                <a:cs typeface="Tahoma"/>
              </a:rPr>
              <a:t>M O N A G H A N  </a:t>
            </a:r>
            <a:endParaRPr lang="en-US" sz="1500" b="1" dirty="0">
              <a:solidFill>
                <a:srgbClr val="FF0000"/>
              </a:solidFill>
              <a:latin typeface="Tahoma"/>
              <a:cs typeface="Tahoma"/>
            </a:endParaRPr>
          </a:p>
        </p:txBody>
      </p:sp>
      <p:sp>
        <p:nvSpPr>
          <p:cNvPr id="307" name="TextBox 306"/>
          <p:cNvSpPr txBox="1"/>
          <p:nvPr/>
        </p:nvSpPr>
        <p:spPr>
          <a:xfrm rot="16200000" flipH="1">
            <a:off x="-2622552" y="3247996"/>
            <a:ext cx="631190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rgbClr val="7F7F7F"/>
                </a:solidFill>
                <a:latin typeface="Tahoma"/>
                <a:cs typeface="Tahoma"/>
              </a:rPr>
              <a:t>Police Leadership in Public Health</a:t>
            </a:r>
            <a:r>
              <a:rPr lang="en-US" sz="1000" b="1" i="1" dirty="0" smtClean="0">
                <a:solidFill>
                  <a:srgbClr val="7F7F7F"/>
                </a:solidFill>
                <a:latin typeface="Tahoma"/>
                <a:cs typeface="Tahoma"/>
              </a:rPr>
              <a:t> </a:t>
            </a:r>
            <a:r>
              <a:rPr lang="en-US" sz="1000" dirty="0" smtClean="0">
                <a:solidFill>
                  <a:srgbClr val="7F7F7F"/>
                </a:solidFill>
                <a:latin typeface="Tahoma"/>
                <a:cs typeface="Tahoma"/>
              </a:rPr>
              <a:t>Workshop 11-12 December</a:t>
            </a:r>
            <a:r>
              <a:rPr lang="en-US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ahoma"/>
                <a:cs typeface="Tahoma"/>
              </a:rPr>
              <a:t> </a:t>
            </a:r>
            <a:r>
              <a:rPr lang="en-U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Tahoma"/>
                <a:cs typeface="Tahoma"/>
              </a:rPr>
              <a:t>2013 </a:t>
            </a:r>
            <a:endParaRPr lang="en-US" sz="1000" dirty="0" smtClean="0">
              <a:solidFill>
                <a:schemeClr val="tx1">
                  <a:lumMod val="50000"/>
                  <a:lumOff val="50000"/>
                </a:schemeClr>
              </a:solidFill>
              <a:latin typeface="Tahoma"/>
              <a:cs typeface="Tahoma"/>
            </a:endParaRPr>
          </a:p>
          <a:p>
            <a:r>
              <a:rPr lang="en-US" sz="1000" dirty="0" smtClean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endParaRPr lang="en-US" sz="1000" dirty="0">
              <a:solidFill>
                <a:srgbClr val="FF0000"/>
              </a:solidFill>
              <a:latin typeface="Tahoma"/>
              <a:cs typeface="Tahoma"/>
            </a:endParaRPr>
          </a:p>
        </p:txBody>
      </p:sp>
      <p:sp>
        <p:nvSpPr>
          <p:cNvPr id="308" name="TextBox 307"/>
          <p:cNvSpPr txBox="1"/>
          <p:nvPr/>
        </p:nvSpPr>
        <p:spPr>
          <a:xfrm rot="16200000">
            <a:off x="1892849" y="2764971"/>
            <a:ext cx="3009901" cy="1723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20" dirty="0" smtClean="0">
                <a:solidFill>
                  <a:srgbClr val="FF0000"/>
                </a:solidFill>
                <a:latin typeface="Helvetica"/>
                <a:cs typeface="Helvetica"/>
              </a:rPr>
              <a:t>   </a:t>
            </a:r>
            <a:endParaRPr lang="en-US" sz="520" dirty="0">
              <a:solidFill>
                <a:srgbClr val="FF0000"/>
              </a:solidFill>
              <a:latin typeface="Helvetica"/>
              <a:cs typeface="Helvetica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505200" y="2413338"/>
            <a:ext cx="5219700" cy="29084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charset="2"/>
              <a:buChar char="§"/>
            </a:pPr>
            <a:r>
              <a:rPr lang="en-GB" dirty="0" smtClean="0">
                <a:solidFill>
                  <a:srgbClr val="595959"/>
                </a:solidFill>
                <a:latin typeface="Tahoma"/>
                <a:cs typeface="Tahoma"/>
              </a:rPr>
              <a:t>Supporting, and being seen to support public health programmes, will help improve the standing of the Royal Malaysia Police</a:t>
            </a:r>
            <a:endParaRPr lang="en-US" dirty="0" smtClean="0">
              <a:solidFill>
                <a:srgbClr val="595959"/>
              </a:solidFill>
              <a:latin typeface="Tahoma"/>
              <a:cs typeface="Tahoma"/>
            </a:endParaRPr>
          </a:p>
          <a:p>
            <a:endParaRPr lang="en-US" dirty="0">
              <a:solidFill>
                <a:srgbClr val="595959"/>
              </a:solidFill>
              <a:latin typeface="Tahoma"/>
              <a:cs typeface="Tahoma"/>
            </a:endParaRPr>
          </a:p>
          <a:p>
            <a:pPr marL="285750" indent="-285750">
              <a:buFont typeface="Wingdings" charset="2"/>
              <a:buChar char="§"/>
            </a:pPr>
            <a:endParaRPr lang="en-GB" dirty="0">
              <a:solidFill>
                <a:srgbClr val="595959"/>
              </a:solidFill>
              <a:latin typeface="Tahoma"/>
              <a:cs typeface="Tahoma"/>
            </a:endParaRPr>
          </a:p>
          <a:p>
            <a:pPr marL="285750" indent="-285750">
              <a:buFont typeface="Wingdings" charset="2"/>
              <a:buChar char="§"/>
            </a:pPr>
            <a:endParaRPr lang="en-US" dirty="0" smtClean="0">
              <a:solidFill>
                <a:schemeClr val="tx1">
                  <a:lumMod val="65000"/>
                  <a:lumOff val="35000"/>
                </a:schemeClr>
              </a:solidFill>
              <a:latin typeface="Tahoma"/>
              <a:cs typeface="Tahoma"/>
            </a:endParaRPr>
          </a:p>
          <a:p>
            <a:pPr lvl="0"/>
            <a:endParaRPr lang="en-GB" dirty="0"/>
          </a:p>
          <a:p>
            <a:r>
              <a:rPr 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      </a:t>
            </a:r>
            <a:endParaRPr lang="en-GB" sz="1100" dirty="0">
              <a:solidFill>
                <a:srgbClr val="595959"/>
              </a:solidFill>
              <a:latin typeface="Tahoma"/>
              <a:cs typeface="Tahoma"/>
            </a:endParaRPr>
          </a:p>
          <a:p>
            <a:pPr marL="285750" lvl="0" indent="-285750">
              <a:buFont typeface="Arial"/>
              <a:buChar char="•"/>
            </a:pPr>
            <a:endParaRPr lang="en-GB" sz="1700" dirty="0">
              <a:solidFill>
                <a:schemeClr val="tx1">
                  <a:lumMod val="65000"/>
                  <a:lumOff val="35000"/>
                </a:schemeClr>
              </a:solidFill>
              <a:latin typeface="Tahoma"/>
              <a:cs typeface="Tahoma"/>
            </a:endParaRPr>
          </a:p>
          <a:p>
            <a:endParaRPr lang="en-US" sz="1000" dirty="0">
              <a:solidFill>
                <a:schemeClr val="tx1">
                  <a:lumMod val="65000"/>
                  <a:lumOff val="35000"/>
                </a:schemeClr>
              </a:solidFill>
              <a:latin typeface="Tahoma"/>
              <a:cs typeface="Tahoma"/>
            </a:endParaRPr>
          </a:p>
          <a:p>
            <a:r>
              <a:rPr lang="en-US" sz="1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ahoma"/>
                <a:cs typeface="Tahoma"/>
              </a:rPr>
              <a:t>    </a:t>
            </a:r>
            <a:endParaRPr lang="en-US" sz="1000" b="1" dirty="0" smtClean="0">
              <a:solidFill>
                <a:schemeClr val="tx1">
                  <a:lumMod val="50000"/>
                  <a:lumOff val="50000"/>
                </a:schemeClr>
              </a:solidFill>
              <a:latin typeface="Tahoma"/>
              <a:cs typeface="Tahoma"/>
            </a:endParaRPr>
          </a:p>
          <a:p>
            <a:r>
              <a:rPr lang="en-US" sz="1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ahoma"/>
                <a:cs typeface="Tahoma"/>
              </a:rPr>
              <a:t> </a:t>
            </a:r>
            <a:r>
              <a:rPr lang="en-US" sz="10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ahoma"/>
                <a:cs typeface="Tahoma"/>
              </a:rPr>
              <a:t> </a:t>
            </a:r>
            <a:r>
              <a:rPr 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     </a:t>
            </a:r>
            <a:endParaRPr lang="en-GB" dirty="0" smtClean="0">
              <a:solidFill>
                <a:schemeClr val="tx1">
                  <a:lumMod val="75000"/>
                  <a:lumOff val="25000"/>
                </a:schemeClr>
              </a:solidFill>
              <a:latin typeface="Tahoma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88177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05200" y="393700"/>
            <a:ext cx="5219700" cy="1041400"/>
          </a:xfrm>
        </p:spPr>
        <p:txBody>
          <a:bodyPr>
            <a:normAutofit/>
          </a:bodyPr>
          <a:lstStyle/>
          <a:p>
            <a:pPr algn="l">
              <a:spcBef>
                <a:spcPts val="0"/>
              </a:spcBef>
            </a:pPr>
            <a:r>
              <a:rPr lang="en-US" sz="2700" b="1" dirty="0" smtClean="0">
                <a:solidFill>
                  <a:srgbClr val="FF0000"/>
                </a:solidFill>
              </a:rPr>
              <a:t/>
            </a:r>
            <a:br>
              <a:rPr lang="en-US" sz="2700" b="1" dirty="0" smtClean="0">
                <a:solidFill>
                  <a:srgbClr val="FF0000"/>
                </a:solidFill>
              </a:rPr>
            </a:br>
            <a:r>
              <a:rPr lang="en-US" sz="2800" b="1" dirty="0" smtClean="0">
                <a:solidFill>
                  <a:srgbClr val="FF0000"/>
                </a:solidFill>
                <a:latin typeface="Tahoma"/>
                <a:cs typeface="Tahoma"/>
              </a:rPr>
              <a:t>bolster informant network </a:t>
            </a:r>
            <a:endParaRPr lang="en-US" sz="2800" dirty="0">
              <a:solidFill>
                <a:srgbClr val="FF0000"/>
              </a:solidFill>
              <a:latin typeface="Tahoma"/>
              <a:cs typeface="Tahoma"/>
            </a:endParaRPr>
          </a:p>
        </p:txBody>
      </p:sp>
      <p:sp>
        <p:nvSpPr>
          <p:cNvPr id="305" name="TextBox 304"/>
          <p:cNvSpPr txBox="1"/>
          <p:nvPr/>
        </p:nvSpPr>
        <p:spPr>
          <a:xfrm>
            <a:off x="5778500" y="6489700"/>
            <a:ext cx="3225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  <a:latin typeface="Helvetica"/>
                <a:cs typeface="Helvetica"/>
              </a:rPr>
              <a:t> </a:t>
            </a:r>
            <a:r>
              <a:rPr lang="en-US" sz="1500" dirty="0" smtClean="0">
                <a:solidFill>
                  <a:srgbClr val="FF0000"/>
                </a:solidFill>
                <a:latin typeface="Tahoma"/>
                <a:cs typeface="Tahoma"/>
              </a:rPr>
              <a:t>G e o f f r e y  </a:t>
            </a:r>
            <a:r>
              <a:rPr lang="en-US" sz="1500" b="1" dirty="0" smtClean="0">
                <a:solidFill>
                  <a:srgbClr val="FF0000"/>
                </a:solidFill>
                <a:latin typeface="Tahoma"/>
                <a:cs typeface="Tahoma"/>
              </a:rPr>
              <a:t>M O N A G H A N  </a:t>
            </a:r>
            <a:endParaRPr lang="en-US" sz="1500" b="1" dirty="0">
              <a:solidFill>
                <a:srgbClr val="FF0000"/>
              </a:solidFill>
              <a:latin typeface="Tahoma"/>
              <a:cs typeface="Tahoma"/>
            </a:endParaRPr>
          </a:p>
        </p:txBody>
      </p:sp>
      <p:sp>
        <p:nvSpPr>
          <p:cNvPr id="307" name="TextBox 306"/>
          <p:cNvSpPr txBox="1"/>
          <p:nvPr/>
        </p:nvSpPr>
        <p:spPr>
          <a:xfrm rot="16200000" flipH="1">
            <a:off x="-2622552" y="3247996"/>
            <a:ext cx="631190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rgbClr val="7F7F7F"/>
                </a:solidFill>
                <a:latin typeface="Tahoma"/>
                <a:cs typeface="Tahoma"/>
              </a:rPr>
              <a:t>Police Leadership in Public Health</a:t>
            </a:r>
            <a:r>
              <a:rPr lang="en-US" sz="1000" b="1" i="1" dirty="0" smtClean="0">
                <a:solidFill>
                  <a:srgbClr val="7F7F7F"/>
                </a:solidFill>
                <a:latin typeface="Tahoma"/>
                <a:cs typeface="Tahoma"/>
              </a:rPr>
              <a:t> </a:t>
            </a:r>
            <a:r>
              <a:rPr lang="en-US" sz="1000" dirty="0" smtClean="0">
                <a:solidFill>
                  <a:srgbClr val="7F7F7F"/>
                </a:solidFill>
                <a:latin typeface="Tahoma"/>
                <a:cs typeface="Tahoma"/>
              </a:rPr>
              <a:t>Workshop 11-12 December</a:t>
            </a:r>
            <a:r>
              <a:rPr lang="en-US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ahoma"/>
                <a:cs typeface="Tahoma"/>
              </a:rPr>
              <a:t> </a:t>
            </a:r>
            <a:r>
              <a:rPr lang="en-U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Tahoma"/>
                <a:cs typeface="Tahoma"/>
              </a:rPr>
              <a:t>2013 </a:t>
            </a:r>
            <a:endParaRPr lang="en-US" sz="1000" dirty="0" smtClean="0">
              <a:solidFill>
                <a:schemeClr val="tx1">
                  <a:lumMod val="50000"/>
                  <a:lumOff val="50000"/>
                </a:schemeClr>
              </a:solidFill>
              <a:latin typeface="Tahoma"/>
              <a:cs typeface="Tahoma"/>
            </a:endParaRPr>
          </a:p>
          <a:p>
            <a:r>
              <a:rPr lang="en-US" sz="1000" dirty="0" smtClean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endParaRPr lang="en-US" sz="1000" dirty="0">
              <a:solidFill>
                <a:srgbClr val="FF0000"/>
              </a:solidFill>
              <a:latin typeface="Tahoma"/>
              <a:cs typeface="Tahoma"/>
            </a:endParaRPr>
          </a:p>
        </p:txBody>
      </p:sp>
      <p:sp>
        <p:nvSpPr>
          <p:cNvPr id="308" name="TextBox 307"/>
          <p:cNvSpPr txBox="1"/>
          <p:nvPr/>
        </p:nvSpPr>
        <p:spPr>
          <a:xfrm rot="16200000">
            <a:off x="1892849" y="2764971"/>
            <a:ext cx="3009901" cy="1723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20" dirty="0" smtClean="0">
                <a:solidFill>
                  <a:srgbClr val="FF0000"/>
                </a:solidFill>
                <a:latin typeface="Helvetica"/>
                <a:cs typeface="Helvetica"/>
              </a:rPr>
              <a:t>   </a:t>
            </a:r>
            <a:endParaRPr lang="en-US" sz="520" dirty="0">
              <a:solidFill>
                <a:srgbClr val="FF0000"/>
              </a:solidFill>
              <a:latin typeface="Helvetica"/>
              <a:cs typeface="Helvetica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505200" y="2413338"/>
            <a:ext cx="5219700" cy="29084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charset="2"/>
              <a:buChar char="§"/>
            </a:pPr>
            <a:r>
              <a:rPr lang="en-GB" dirty="0" smtClean="0">
                <a:solidFill>
                  <a:srgbClr val="595959"/>
                </a:solidFill>
                <a:latin typeface="Tahoma"/>
                <a:cs typeface="Tahoma"/>
              </a:rPr>
              <a:t>Being ‘nice’ to drug users (particularly those who inject drugs) works wonders in terms of gleaning intelligence and recruiting informants </a:t>
            </a:r>
            <a:endParaRPr lang="en-US" dirty="0" smtClean="0">
              <a:solidFill>
                <a:srgbClr val="595959"/>
              </a:solidFill>
              <a:latin typeface="Tahoma"/>
              <a:cs typeface="Tahoma"/>
            </a:endParaRPr>
          </a:p>
          <a:p>
            <a:endParaRPr lang="en-US" dirty="0">
              <a:solidFill>
                <a:srgbClr val="595959"/>
              </a:solidFill>
              <a:latin typeface="Tahoma"/>
              <a:cs typeface="Tahoma"/>
            </a:endParaRPr>
          </a:p>
          <a:p>
            <a:pPr marL="285750" indent="-285750">
              <a:buFont typeface="Wingdings" charset="2"/>
              <a:buChar char="§"/>
            </a:pPr>
            <a:endParaRPr lang="en-GB" dirty="0">
              <a:solidFill>
                <a:srgbClr val="595959"/>
              </a:solidFill>
              <a:latin typeface="Tahoma"/>
              <a:cs typeface="Tahoma"/>
            </a:endParaRPr>
          </a:p>
          <a:p>
            <a:pPr marL="285750" indent="-285750">
              <a:buFont typeface="Wingdings" charset="2"/>
              <a:buChar char="§"/>
            </a:pPr>
            <a:endParaRPr lang="en-US" dirty="0" smtClean="0">
              <a:solidFill>
                <a:schemeClr val="tx1">
                  <a:lumMod val="65000"/>
                  <a:lumOff val="35000"/>
                </a:schemeClr>
              </a:solidFill>
              <a:latin typeface="Tahoma"/>
              <a:cs typeface="Tahoma"/>
            </a:endParaRPr>
          </a:p>
          <a:p>
            <a:pPr lvl="0"/>
            <a:endParaRPr lang="en-GB" dirty="0"/>
          </a:p>
          <a:p>
            <a:r>
              <a:rPr 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      </a:t>
            </a:r>
            <a:endParaRPr lang="en-GB" sz="1100" dirty="0">
              <a:solidFill>
                <a:srgbClr val="595959"/>
              </a:solidFill>
              <a:latin typeface="Tahoma"/>
              <a:cs typeface="Tahoma"/>
            </a:endParaRPr>
          </a:p>
          <a:p>
            <a:pPr marL="285750" lvl="0" indent="-285750">
              <a:buFont typeface="Arial"/>
              <a:buChar char="•"/>
            </a:pPr>
            <a:endParaRPr lang="en-GB" sz="1700" dirty="0">
              <a:solidFill>
                <a:schemeClr val="tx1">
                  <a:lumMod val="65000"/>
                  <a:lumOff val="35000"/>
                </a:schemeClr>
              </a:solidFill>
              <a:latin typeface="Tahoma"/>
              <a:cs typeface="Tahoma"/>
            </a:endParaRPr>
          </a:p>
          <a:p>
            <a:endParaRPr lang="en-US" sz="1000" dirty="0">
              <a:solidFill>
                <a:schemeClr val="tx1">
                  <a:lumMod val="65000"/>
                  <a:lumOff val="35000"/>
                </a:schemeClr>
              </a:solidFill>
              <a:latin typeface="Tahoma"/>
              <a:cs typeface="Tahoma"/>
            </a:endParaRPr>
          </a:p>
          <a:p>
            <a:r>
              <a:rPr lang="en-US" sz="1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ahoma"/>
                <a:cs typeface="Tahoma"/>
              </a:rPr>
              <a:t>    </a:t>
            </a:r>
            <a:endParaRPr lang="en-US" sz="1000" b="1" dirty="0" smtClean="0">
              <a:solidFill>
                <a:schemeClr val="tx1">
                  <a:lumMod val="50000"/>
                  <a:lumOff val="50000"/>
                </a:schemeClr>
              </a:solidFill>
              <a:latin typeface="Tahoma"/>
              <a:cs typeface="Tahoma"/>
            </a:endParaRPr>
          </a:p>
          <a:p>
            <a:r>
              <a:rPr lang="en-US" sz="1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ahoma"/>
                <a:cs typeface="Tahoma"/>
              </a:rPr>
              <a:t> </a:t>
            </a:r>
            <a:r>
              <a:rPr lang="en-US" sz="10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ahoma"/>
                <a:cs typeface="Tahoma"/>
              </a:rPr>
              <a:t> </a:t>
            </a:r>
            <a:r>
              <a:rPr 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     </a:t>
            </a:r>
            <a:endParaRPr lang="en-GB" dirty="0" smtClean="0">
              <a:solidFill>
                <a:schemeClr val="tx1">
                  <a:lumMod val="75000"/>
                  <a:lumOff val="25000"/>
                </a:schemeClr>
              </a:solidFill>
              <a:latin typeface="Tahoma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90027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05200" y="393700"/>
            <a:ext cx="5219700" cy="1041400"/>
          </a:xfrm>
        </p:spPr>
        <p:txBody>
          <a:bodyPr>
            <a:normAutofit/>
          </a:bodyPr>
          <a:lstStyle/>
          <a:p>
            <a:pPr algn="l">
              <a:spcBef>
                <a:spcPts val="0"/>
              </a:spcBef>
            </a:pPr>
            <a:r>
              <a:rPr lang="en-US" sz="2700" b="1" dirty="0" smtClean="0">
                <a:solidFill>
                  <a:srgbClr val="FF0000"/>
                </a:solidFill>
              </a:rPr>
              <a:t/>
            </a:r>
            <a:br>
              <a:rPr lang="en-US" sz="2700" b="1" dirty="0" smtClean="0">
                <a:solidFill>
                  <a:srgbClr val="FF0000"/>
                </a:solidFill>
              </a:rPr>
            </a:br>
            <a:r>
              <a:rPr lang="en-US" sz="2800" b="1" dirty="0" smtClean="0">
                <a:solidFill>
                  <a:srgbClr val="FF0000"/>
                </a:solidFill>
                <a:latin typeface="Tahoma"/>
                <a:cs typeface="Tahoma"/>
              </a:rPr>
              <a:t>cost savings  </a:t>
            </a:r>
            <a:endParaRPr lang="en-US" sz="2800" dirty="0">
              <a:solidFill>
                <a:srgbClr val="FF0000"/>
              </a:solidFill>
              <a:latin typeface="Tahoma"/>
              <a:cs typeface="Tahoma"/>
            </a:endParaRPr>
          </a:p>
        </p:txBody>
      </p:sp>
      <p:sp>
        <p:nvSpPr>
          <p:cNvPr id="305" name="TextBox 304"/>
          <p:cNvSpPr txBox="1"/>
          <p:nvPr/>
        </p:nvSpPr>
        <p:spPr>
          <a:xfrm>
            <a:off x="5778500" y="6489700"/>
            <a:ext cx="3225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  <a:latin typeface="Helvetica"/>
                <a:cs typeface="Helvetica"/>
              </a:rPr>
              <a:t> </a:t>
            </a:r>
            <a:r>
              <a:rPr lang="en-US" sz="1500" dirty="0" smtClean="0">
                <a:solidFill>
                  <a:srgbClr val="FF0000"/>
                </a:solidFill>
                <a:latin typeface="Tahoma"/>
                <a:cs typeface="Tahoma"/>
              </a:rPr>
              <a:t>G e o f f r e y  </a:t>
            </a:r>
            <a:r>
              <a:rPr lang="en-US" sz="1500" b="1" dirty="0" smtClean="0">
                <a:solidFill>
                  <a:srgbClr val="FF0000"/>
                </a:solidFill>
                <a:latin typeface="Tahoma"/>
                <a:cs typeface="Tahoma"/>
              </a:rPr>
              <a:t>M O N A G H A N  </a:t>
            </a:r>
            <a:endParaRPr lang="en-US" sz="1500" b="1" dirty="0">
              <a:solidFill>
                <a:srgbClr val="FF0000"/>
              </a:solidFill>
              <a:latin typeface="Tahoma"/>
              <a:cs typeface="Tahoma"/>
            </a:endParaRPr>
          </a:p>
        </p:txBody>
      </p:sp>
      <p:sp>
        <p:nvSpPr>
          <p:cNvPr id="307" name="TextBox 306"/>
          <p:cNvSpPr txBox="1"/>
          <p:nvPr/>
        </p:nvSpPr>
        <p:spPr>
          <a:xfrm rot="16200000" flipH="1">
            <a:off x="-2622552" y="3247996"/>
            <a:ext cx="631190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rgbClr val="7F7F7F"/>
                </a:solidFill>
                <a:latin typeface="Tahoma"/>
                <a:cs typeface="Tahoma"/>
              </a:rPr>
              <a:t>Police Leadership in Public Health</a:t>
            </a:r>
            <a:r>
              <a:rPr lang="en-US" sz="1000" b="1" i="1" dirty="0" smtClean="0">
                <a:solidFill>
                  <a:srgbClr val="7F7F7F"/>
                </a:solidFill>
                <a:latin typeface="Tahoma"/>
                <a:cs typeface="Tahoma"/>
              </a:rPr>
              <a:t> </a:t>
            </a:r>
            <a:r>
              <a:rPr lang="en-US" sz="1000" dirty="0" smtClean="0">
                <a:solidFill>
                  <a:srgbClr val="7F7F7F"/>
                </a:solidFill>
                <a:latin typeface="Tahoma"/>
                <a:cs typeface="Tahoma"/>
              </a:rPr>
              <a:t>Workshop 11-12 December</a:t>
            </a:r>
            <a:r>
              <a:rPr lang="en-US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ahoma"/>
                <a:cs typeface="Tahoma"/>
              </a:rPr>
              <a:t> </a:t>
            </a:r>
            <a:r>
              <a:rPr lang="en-U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Tahoma"/>
                <a:cs typeface="Tahoma"/>
              </a:rPr>
              <a:t>2013 </a:t>
            </a:r>
            <a:endParaRPr lang="en-US" sz="1000" dirty="0" smtClean="0">
              <a:solidFill>
                <a:schemeClr val="tx1">
                  <a:lumMod val="50000"/>
                  <a:lumOff val="50000"/>
                </a:schemeClr>
              </a:solidFill>
              <a:latin typeface="Tahoma"/>
              <a:cs typeface="Tahoma"/>
            </a:endParaRPr>
          </a:p>
          <a:p>
            <a:r>
              <a:rPr lang="en-US" sz="1000" dirty="0" smtClean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endParaRPr lang="en-US" sz="1000" dirty="0">
              <a:solidFill>
                <a:srgbClr val="FF0000"/>
              </a:solidFill>
              <a:latin typeface="Tahoma"/>
              <a:cs typeface="Tahoma"/>
            </a:endParaRPr>
          </a:p>
        </p:txBody>
      </p:sp>
      <p:sp>
        <p:nvSpPr>
          <p:cNvPr id="308" name="TextBox 307"/>
          <p:cNvSpPr txBox="1"/>
          <p:nvPr/>
        </p:nvSpPr>
        <p:spPr>
          <a:xfrm rot="16200000">
            <a:off x="1892849" y="2764971"/>
            <a:ext cx="3009901" cy="1723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20" dirty="0" smtClean="0">
                <a:solidFill>
                  <a:srgbClr val="FF0000"/>
                </a:solidFill>
                <a:latin typeface="Helvetica"/>
                <a:cs typeface="Helvetica"/>
              </a:rPr>
              <a:t>   </a:t>
            </a:r>
            <a:endParaRPr lang="en-US" sz="520" dirty="0">
              <a:solidFill>
                <a:srgbClr val="FF0000"/>
              </a:solidFill>
              <a:latin typeface="Helvetica"/>
              <a:cs typeface="Helvetica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505200" y="2413338"/>
            <a:ext cx="5219700" cy="4570482"/>
          </a:xfrm>
          <a:prstGeom prst="rect">
            <a:avLst/>
          </a:prstGeo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 wrap="square">
            <a:spAutoFit/>
          </a:bodyPr>
          <a:lstStyle/>
          <a:p>
            <a:pPr marL="285750" indent="-285750">
              <a:buFont typeface="Wingdings" charset="2"/>
              <a:buChar char="§"/>
            </a:pPr>
            <a:r>
              <a:rPr lang="en-GB" dirty="0" smtClean="0">
                <a:solidFill>
                  <a:srgbClr val="595959"/>
                </a:solidFill>
                <a:latin typeface="Tahoma"/>
                <a:cs typeface="Tahoma"/>
              </a:rPr>
              <a:t>Crime reduction on the cheap (methadone maintenance treatment)</a:t>
            </a:r>
          </a:p>
          <a:p>
            <a:pPr marL="285750" indent="-285750">
              <a:buFont typeface="Wingdings" charset="2"/>
              <a:buChar char="§"/>
            </a:pPr>
            <a:endParaRPr lang="en-GB" dirty="0">
              <a:solidFill>
                <a:srgbClr val="595959"/>
              </a:solidFill>
              <a:latin typeface="Tahoma"/>
              <a:cs typeface="Tahoma"/>
            </a:endParaRPr>
          </a:p>
          <a:p>
            <a:pPr marL="285750" indent="-285750">
              <a:buFont typeface="Wingdings" charset="2"/>
              <a:buChar char="§"/>
            </a:pPr>
            <a:r>
              <a:rPr lang="en-GB" dirty="0" smtClean="0">
                <a:solidFill>
                  <a:srgbClr val="595959"/>
                </a:solidFill>
                <a:latin typeface="Tahoma"/>
                <a:cs typeface="Tahoma"/>
              </a:rPr>
              <a:t>Reduction in the number of investigations into drug overdose deaths </a:t>
            </a:r>
          </a:p>
          <a:p>
            <a:pPr marL="285750" indent="-285750">
              <a:buFont typeface="Wingdings" charset="2"/>
              <a:buChar char="§"/>
            </a:pPr>
            <a:endParaRPr lang="en-GB" dirty="0">
              <a:solidFill>
                <a:srgbClr val="595959"/>
              </a:solidFill>
              <a:latin typeface="Tahoma"/>
              <a:cs typeface="Tahoma"/>
            </a:endParaRPr>
          </a:p>
          <a:p>
            <a:pPr marL="285750" indent="-285750">
              <a:buFont typeface="Wingdings" charset="2"/>
              <a:buChar char="§"/>
            </a:pPr>
            <a:r>
              <a:rPr lang="en-US" dirty="0" smtClean="0">
                <a:solidFill>
                  <a:srgbClr val="595959"/>
                </a:solidFill>
                <a:latin typeface="Tahoma"/>
                <a:cs typeface="Tahoma"/>
              </a:rPr>
              <a:t>Reduction in the fear of crime (e.g. people who inject drugs using NSPs instead of going to pharmacies hassling staff for syringes and injecting paraphernalia) </a:t>
            </a:r>
            <a:endParaRPr lang="en-US" dirty="0">
              <a:solidFill>
                <a:srgbClr val="595959"/>
              </a:solidFill>
              <a:latin typeface="Tahoma"/>
              <a:cs typeface="Tahoma"/>
            </a:endParaRPr>
          </a:p>
          <a:p>
            <a:pPr marL="285750" indent="-285750">
              <a:buFont typeface="Wingdings" charset="2"/>
              <a:buChar char="§"/>
            </a:pPr>
            <a:endParaRPr lang="en-GB" dirty="0">
              <a:solidFill>
                <a:srgbClr val="595959"/>
              </a:solidFill>
              <a:latin typeface="Tahoma"/>
              <a:cs typeface="Tahoma"/>
            </a:endParaRPr>
          </a:p>
          <a:p>
            <a:pPr marL="285750" indent="-285750">
              <a:buFont typeface="Wingdings" charset="2"/>
              <a:buChar char="§"/>
            </a:pPr>
            <a:endParaRPr lang="en-US" dirty="0" smtClean="0">
              <a:solidFill>
                <a:schemeClr val="tx1">
                  <a:lumMod val="65000"/>
                  <a:lumOff val="35000"/>
                </a:schemeClr>
              </a:solidFill>
              <a:latin typeface="Tahoma"/>
              <a:cs typeface="Tahoma"/>
            </a:endParaRPr>
          </a:p>
          <a:p>
            <a:pPr lvl="0"/>
            <a:endParaRPr lang="en-GB" dirty="0"/>
          </a:p>
          <a:p>
            <a:r>
              <a:rPr 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      </a:t>
            </a:r>
            <a:endParaRPr lang="en-GB" sz="1100" dirty="0">
              <a:solidFill>
                <a:srgbClr val="595959"/>
              </a:solidFill>
              <a:latin typeface="Tahoma"/>
              <a:cs typeface="Tahoma"/>
            </a:endParaRPr>
          </a:p>
          <a:p>
            <a:pPr marL="285750" lvl="0" indent="-285750">
              <a:buFont typeface="Arial"/>
              <a:buChar char="•"/>
            </a:pPr>
            <a:endParaRPr lang="en-GB" sz="1700" dirty="0">
              <a:solidFill>
                <a:schemeClr val="tx1">
                  <a:lumMod val="65000"/>
                  <a:lumOff val="35000"/>
                </a:schemeClr>
              </a:solidFill>
              <a:latin typeface="Tahoma"/>
              <a:cs typeface="Tahoma"/>
            </a:endParaRPr>
          </a:p>
          <a:p>
            <a:endParaRPr lang="en-US" sz="1000" dirty="0">
              <a:solidFill>
                <a:schemeClr val="tx1">
                  <a:lumMod val="65000"/>
                  <a:lumOff val="35000"/>
                </a:schemeClr>
              </a:solidFill>
              <a:latin typeface="Tahoma"/>
              <a:cs typeface="Tahoma"/>
            </a:endParaRPr>
          </a:p>
          <a:p>
            <a:r>
              <a:rPr lang="en-US" sz="1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ahoma"/>
                <a:cs typeface="Tahoma"/>
              </a:rPr>
              <a:t>    </a:t>
            </a:r>
            <a:endParaRPr lang="en-US" sz="1000" b="1" dirty="0" smtClean="0">
              <a:solidFill>
                <a:schemeClr val="tx1">
                  <a:lumMod val="50000"/>
                  <a:lumOff val="50000"/>
                </a:schemeClr>
              </a:solidFill>
              <a:latin typeface="Tahoma"/>
              <a:cs typeface="Tahoma"/>
            </a:endParaRPr>
          </a:p>
          <a:p>
            <a:r>
              <a:rPr lang="en-US" sz="1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Tahoma"/>
                <a:cs typeface="Tahoma"/>
              </a:rPr>
              <a:t> </a:t>
            </a:r>
            <a:r>
              <a:rPr lang="en-US" sz="10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ahoma"/>
                <a:cs typeface="Tahoma"/>
              </a:rPr>
              <a:t> </a:t>
            </a:r>
            <a:r>
              <a:rPr lang="en-US" sz="1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ahoma"/>
                <a:cs typeface="Tahoma"/>
              </a:rPr>
              <a:t>     </a:t>
            </a:r>
            <a:endParaRPr lang="en-GB" dirty="0" smtClean="0">
              <a:solidFill>
                <a:schemeClr val="tx1">
                  <a:lumMod val="75000"/>
                  <a:lumOff val="25000"/>
                </a:schemeClr>
              </a:solidFill>
              <a:latin typeface="Tahoma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87859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7519" b="7519"/>
          <a:stretch>
            <a:fillRect/>
          </a:stretch>
        </p:blipFill>
        <p:spPr bwMode="auto">
          <a:xfrm>
            <a:off x="7689850" y="5524500"/>
            <a:ext cx="1035050" cy="68580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extBox 5"/>
          <p:cNvSpPr txBox="1"/>
          <p:nvPr/>
        </p:nvSpPr>
        <p:spPr>
          <a:xfrm>
            <a:off x="5715000" y="6210300"/>
            <a:ext cx="32893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  <a:latin typeface="Helvetica"/>
                <a:cs typeface="Helvetica"/>
              </a:rPr>
              <a:t>                </a:t>
            </a:r>
            <a:r>
              <a:rPr lang="en-US" sz="1200" dirty="0" smtClean="0">
                <a:solidFill>
                  <a:srgbClr val="FF0000"/>
                </a:solidFill>
                <a:latin typeface="Helvetica"/>
                <a:cs typeface="Helvetica"/>
              </a:rPr>
              <a:t>G e o f f r e y  </a:t>
            </a:r>
            <a:r>
              <a:rPr lang="en-US" sz="1200" b="1" dirty="0" smtClean="0">
                <a:solidFill>
                  <a:srgbClr val="FF0000"/>
                </a:solidFill>
                <a:latin typeface="Helvetica"/>
                <a:cs typeface="Helvetica"/>
              </a:rPr>
              <a:t>M o n a g h a n </a:t>
            </a:r>
            <a:endParaRPr lang="en-US" sz="1200" b="1" dirty="0">
              <a:solidFill>
                <a:srgbClr val="FF0000"/>
              </a:solidFill>
              <a:latin typeface="Helvetica"/>
              <a:cs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99135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6">
      <a:dk1>
        <a:srgbClr val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7458</TotalTime>
  <Words>448</Words>
  <Application>Microsoft Office PowerPoint</Application>
  <PresentationFormat>On-screen Show (4:3)</PresentationFormat>
  <Paragraphs>107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   police leadership in public health: what do we get?   </vt:lpstr>
      <vt:lpstr> reduction in crime </vt:lpstr>
      <vt:lpstr> reduction in opiate           overdose deaths   </vt:lpstr>
      <vt:lpstr> reduction in HIV and hepatitis  </vt:lpstr>
      <vt:lpstr> improved public image </vt:lpstr>
      <vt:lpstr> bolster informant network </vt:lpstr>
      <vt:lpstr> cost savings  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Geoff Monaghan</dc:creator>
  <cp:lastModifiedBy>Windows User</cp:lastModifiedBy>
  <cp:revision>331</cp:revision>
  <dcterms:created xsi:type="dcterms:W3CDTF">2013-01-31T09:11:39Z</dcterms:created>
  <dcterms:modified xsi:type="dcterms:W3CDTF">2013-12-17T10:44:05Z</dcterms:modified>
</cp:coreProperties>
</file>