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10" r:id="rId2"/>
    <p:sldId id="315" r:id="rId3"/>
    <p:sldId id="344" r:id="rId4"/>
    <p:sldId id="343" r:id="rId5"/>
    <p:sldId id="330" r:id="rId6"/>
    <p:sldId id="341" r:id="rId7"/>
    <p:sldId id="338" r:id="rId8"/>
    <p:sldId id="333" r:id="rId9"/>
    <p:sldId id="335" r:id="rId10"/>
    <p:sldId id="334" r:id="rId11"/>
    <p:sldId id="331" r:id="rId12"/>
    <p:sldId id="332" r:id="rId13"/>
    <p:sldId id="337" r:id="rId14"/>
    <p:sldId id="336" r:id="rId15"/>
    <p:sldId id="340" r:id="rId16"/>
    <p:sldId id="339" r:id="rId17"/>
    <p:sldId id="259"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18547F"/>
    <a:srgbClr val="FFACD5"/>
    <a:srgbClr val="FFBD22"/>
    <a:srgbClr val="0D235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125" autoAdjust="0"/>
  </p:normalViewPr>
  <p:slideViewPr>
    <p:cSldViewPr snapToGrid="0" snapToObjects="1">
      <p:cViewPr>
        <p:scale>
          <a:sx n="100" d="100"/>
          <a:sy n="100" d="100"/>
        </p:scale>
        <p:origin x="-29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453178-BF2E-0C44-ADE5-B6834798C73A}" type="datetimeFigureOut">
              <a:rPr lang="en-US" smtClean="0"/>
              <a:pPr/>
              <a:t>12/17/2013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3DE2A12-1A5A-CA4C-976A-F33311F14BCF}" type="slidenum">
              <a:rPr lang="en-US" smtClean="0"/>
              <a:pPr/>
              <a:t>‹#›</a:t>
            </a:fld>
            <a:endParaRPr lang="en-US" dirty="0"/>
          </a:p>
        </p:txBody>
      </p:sp>
    </p:spTree>
    <p:extLst>
      <p:ext uri="{BB962C8B-B14F-4D97-AF65-F5344CB8AC3E}">
        <p14:creationId xmlns:p14="http://schemas.microsoft.com/office/powerpoint/2010/main" xmlns="" val="1151830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BE2513-F4AA-7F43-A017-62645AE57672}" type="datetimeFigureOut">
              <a:rPr lang="en-US" smtClean="0"/>
              <a:pPr/>
              <a:t>12/17/2013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58609C-2208-1C41-A4A6-C867C59D91A8}" type="slidenum">
              <a:rPr lang="en-US" smtClean="0"/>
              <a:pPr/>
              <a:t>‹#›</a:t>
            </a:fld>
            <a:endParaRPr lang="en-US" dirty="0"/>
          </a:p>
        </p:txBody>
      </p:sp>
    </p:spTree>
    <p:extLst>
      <p:ext uri="{BB962C8B-B14F-4D97-AF65-F5344CB8AC3E}">
        <p14:creationId xmlns:p14="http://schemas.microsoft.com/office/powerpoint/2010/main" xmlns="" val="23202764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2280004B-3150-CD4B-8564-56CCD609EAB3}" type="datetimeFigureOut">
              <a:rPr lang="en-US" smtClean="0"/>
              <a:pPr/>
              <a:t>12/17/2013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29DD3A-C71D-A142-8205-766C0263F0B6}" type="slidenum">
              <a:rPr lang="en-US" smtClean="0"/>
              <a:pPr/>
              <a:t>‹#›</a:t>
            </a:fld>
            <a:endParaRPr lang="en-US" dirty="0"/>
          </a:p>
        </p:txBody>
      </p:sp>
    </p:spTree>
    <p:extLst>
      <p:ext uri="{BB962C8B-B14F-4D97-AF65-F5344CB8AC3E}">
        <p14:creationId xmlns:p14="http://schemas.microsoft.com/office/powerpoint/2010/main" xmlns="" val="4032282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280004B-3150-CD4B-8564-56CCD609EAB3}" type="datetimeFigureOut">
              <a:rPr lang="en-US" smtClean="0"/>
              <a:pPr/>
              <a:t>12/17/2013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29DD3A-C71D-A142-8205-766C0263F0B6}" type="slidenum">
              <a:rPr lang="en-US" smtClean="0"/>
              <a:pPr/>
              <a:t>‹#›</a:t>
            </a:fld>
            <a:endParaRPr lang="en-US" dirty="0"/>
          </a:p>
        </p:txBody>
      </p:sp>
    </p:spTree>
    <p:extLst>
      <p:ext uri="{BB962C8B-B14F-4D97-AF65-F5344CB8AC3E}">
        <p14:creationId xmlns:p14="http://schemas.microsoft.com/office/powerpoint/2010/main" xmlns="" val="849600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280004B-3150-CD4B-8564-56CCD609EAB3}" type="datetimeFigureOut">
              <a:rPr lang="en-US" smtClean="0"/>
              <a:pPr/>
              <a:t>12/17/2013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29DD3A-C71D-A142-8205-766C0263F0B6}" type="slidenum">
              <a:rPr lang="en-US" smtClean="0"/>
              <a:pPr/>
              <a:t>‹#›</a:t>
            </a:fld>
            <a:endParaRPr lang="en-US" dirty="0"/>
          </a:p>
        </p:txBody>
      </p:sp>
    </p:spTree>
    <p:extLst>
      <p:ext uri="{BB962C8B-B14F-4D97-AF65-F5344CB8AC3E}">
        <p14:creationId xmlns:p14="http://schemas.microsoft.com/office/powerpoint/2010/main" xmlns="" val="952874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280004B-3150-CD4B-8564-56CCD609EAB3}" type="datetimeFigureOut">
              <a:rPr lang="en-US" smtClean="0"/>
              <a:pPr/>
              <a:t>12/17/2013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29DD3A-C71D-A142-8205-766C0263F0B6}" type="slidenum">
              <a:rPr lang="en-US" smtClean="0"/>
              <a:pPr/>
              <a:t>‹#›</a:t>
            </a:fld>
            <a:endParaRPr lang="en-US" dirty="0"/>
          </a:p>
        </p:txBody>
      </p:sp>
    </p:spTree>
    <p:extLst>
      <p:ext uri="{BB962C8B-B14F-4D97-AF65-F5344CB8AC3E}">
        <p14:creationId xmlns:p14="http://schemas.microsoft.com/office/powerpoint/2010/main" xmlns="" val="510523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280004B-3150-CD4B-8564-56CCD609EAB3}" type="datetimeFigureOut">
              <a:rPr lang="en-US" smtClean="0"/>
              <a:pPr/>
              <a:t>12/17/2013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29DD3A-C71D-A142-8205-766C0263F0B6}" type="slidenum">
              <a:rPr lang="en-US" smtClean="0"/>
              <a:pPr/>
              <a:t>‹#›</a:t>
            </a:fld>
            <a:endParaRPr lang="en-US" dirty="0"/>
          </a:p>
        </p:txBody>
      </p:sp>
    </p:spTree>
    <p:extLst>
      <p:ext uri="{BB962C8B-B14F-4D97-AF65-F5344CB8AC3E}">
        <p14:creationId xmlns:p14="http://schemas.microsoft.com/office/powerpoint/2010/main" xmlns="" val="2425715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2280004B-3150-CD4B-8564-56CCD609EAB3}" type="datetimeFigureOut">
              <a:rPr lang="en-US" smtClean="0"/>
              <a:pPr/>
              <a:t>12/17/2013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29DD3A-C71D-A142-8205-766C0263F0B6}" type="slidenum">
              <a:rPr lang="en-US" smtClean="0"/>
              <a:pPr/>
              <a:t>‹#›</a:t>
            </a:fld>
            <a:endParaRPr lang="en-US" dirty="0"/>
          </a:p>
        </p:txBody>
      </p:sp>
    </p:spTree>
    <p:extLst>
      <p:ext uri="{BB962C8B-B14F-4D97-AF65-F5344CB8AC3E}">
        <p14:creationId xmlns:p14="http://schemas.microsoft.com/office/powerpoint/2010/main" xmlns="" val="2901638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2280004B-3150-CD4B-8564-56CCD609EAB3}" type="datetimeFigureOut">
              <a:rPr lang="en-US" smtClean="0"/>
              <a:pPr/>
              <a:t>12/17/2013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B29DD3A-C71D-A142-8205-766C0263F0B6}" type="slidenum">
              <a:rPr lang="en-US" smtClean="0"/>
              <a:pPr/>
              <a:t>‹#›</a:t>
            </a:fld>
            <a:endParaRPr lang="en-US" dirty="0"/>
          </a:p>
        </p:txBody>
      </p:sp>
    </p:spTree>
    <p:extLst>
      <p:ext uri="{BB962C8B-B14F-4D97-AF65-F5344CB8AC3E}">
        <p14:creationId xmlns:p14="http://schemas.microsoft.com/office/powerpoint/2010/main" xmlns="" val="1387044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280004B-3150-CD4B-8564-56CCD609EAB3}" type="datetimeFigureOut">
              <a:rPr lang="en-US" smtClean="0"/>
              <a:pPr/>
              <a:t>12/17/2013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29DD3A-C71D-A142-8205-766C0263F0B6}" type="slidenum">
              <a:rPr lang="en-US" smtClean="0"/>
              <a:pPr/>
              <a:t>‹#›</a:t>
            </a:fld>
            <a:endParaRPr lang="en-US" dirty="0"/>
          </a:p>
        </p:txBody>
      </p:sp>
    </p:spTree>
    <p:extLst>
      <p:ext uri="{BB962C8B-B14F-4D97-AF65-F5344CB8AC3E}">
        <p14:creationId xmlns:p14="http://schemas.microsoft.com/office/powerpoint/2010/main" xmlns="" val="1596683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80004B-3150-CD4B-8564-56CCD609EAB3}" type="datetimeFigureOut">
              <a:rPr lang="en-US" smtClean="0"/>
              <a:pPr/>
              <a:t>12/17/2013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B29DD3A-C71D-A142-8205-766C0263F0B6}" type="slidenum">
              <a:rPr lang="en-US" smtClean="0"/>
              <a:pPr/>
              <a:t>‹#›</a:t>
            </a:fld>
            <a:endParaRPr lang="en-US" dirty="0"/>
          </a:p>
        </p:txBody>
      </p:sp>
    </p:spTree>
    <p:extLst>
      <p:ext uri="{BB962C8B-B14F-4D97-AF65-F5344CB8AC3E}">
        <p14:creationId xmlns:p14="http://schemas.microsoft.com/office/powerpoint/2010/main" xmlns="" val="3217389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280004B-3150-CD4B-8564-56CCD609EAB3}" type="datetimeFigureOut">
              <a:rPr lang="en-US" smtClean="0"/>
              <a:pPr/>
              <a:t>12/17/2013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29DD3A-C71D-A142-8205-766C0263F0B6}" type="slidenum">
              <a:rPr lang="en-US" smtClean="0"/>
              <a:pPr/>
              <a:t>‹#›</a:t>
            </a:fld>
            <a:endParaRPr lang="en-US" dirty="0"/>
          </a:p>
        </p:txBody>
      </p:sp>
    </p:spTree>
    <p:extLst>
      <p:ext uri="{BB962C8B-B14F-4D97-AF65-F5344CB8AC3E}">
        <p14:creationId xmlns:p14="http://schemas.microsoft.com/office/powerpoint/2010/main" xmlns="" val="111497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280004B-3150-CD4B-8564-56CCD609EAB3}" type="datetimeFigureOut">
              <a:rPr lang="en-US" smtClean="0"/>
              <a:pPr/>
              <a:t>12/17/2013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29DD3A-C71D-A142-8205-766C0263F0B6}" type="slidenum">
              <a:rPr lang="en-US" smtClean="0"/>
              <a:pPr/>
              <a:t>‹#›</a:t>
            </a:fld>
            <a:endParaRPr lang="en-US" dirty="0"/>
          </a:p>
        </p:txBody>
      </p:sp>
    </p:spTree>
    <p:extLst>
      <p:ext uri="{BB962C8B-B14F-4D97-AF65-F5344CB8AC3E}">
        <p14:creationId xmlns:p14="http://schemas.microsoft.com/office/powerpoint/2010/main" xmlns="" val="4121703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80004B-3150-CD4B-8564-56CCD609EAB3}" type="datetimeFigureOut">
              <a:rPr lang="en-US" smtClean="0"/>
              <a:pPr/>
              <a:t>12/17/2013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9DD3A-C71D-A142-8205-766C0263F0B6}" type="slidenum">
              <a:rPr lang="en-US" smtClean="0"/>
              <a:pPr/>
              <a:t>‹#›</a:t>
            </a:fld>
            <a:endParaRPr lang="en-US" dirty="0"/>
          </a:p>
        </p:txBody>
      </p:sp>
    </p:spTree>
    <p:extLst>
      <p:ext uri="{BB962C8B-B14F-4D97-AF65-F5344CB8AC3E}">
        <p14:creationId xmlns:p14="http://schemas.microsoft.com/office/powerpoint/2010/main" xmlns="" val="3866444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787400"/>
            <a:ext cx="5219700" cy="1092200"/>
          </a:xfrm>
        </p:spPr>
        <p:txBody>
          <a:bodyPr>
            <a:normAutofit fontScale="90000"/>
          </a:bodyPr>
          <a:lstStyle/>
          <a:p>
            <a:pPr algn="l">
              <a:spcBef>
                <a:spcPts val="0"/>
              </a:spcBef>
            </a:pPr>
            <a:r>
              <a:rPr lang="en-US" sz="3100" dirty="0" smtClean="0">
                <a:solidFill>
                  <a:schemeClr val="tx1">
                    <a:lumMod val="65000"/>
                    <a:lumOff val="35000"/>
                  </a:schemeClr>
                </a:solidFill>
                <a:latin typeface="Tahoma"/>
                <a:cs typeface="Tahoma"/>
              </a:rPr>
              <a:t/>
            </a:r>
            <a:br>
              <a:rPr lang="en-US" sz="3100" dirty="0" smtClean="0">
                <a:solidFill>
                  <a:schemeClr val="tx1">
                    <a:lumMod val="65000"/>
                    <a:lumOff val="35000"/>
                  </a:schemeClr>
                </a:solidFill>
                <a:latin typeface="Tahoma"/>
                <a:cs typeface="Tahoma"/>
              </a:rPr>
            </a:br>
            <a:r>
              <a:rPr lang="en-US" sz="3100" dirty="0">
                <a:solidFill>
                  <a:schemeClr val="tx1">
                    <a:lumMod val="65000"/>
                    <a:lumOff val="35000"/>
                  </a:schemeClr>
                </a:solidFill>
                <a:latin typeface="Tahoma"/>
                <a:cs typeface="Tahoma"/>
              </a:rPr>
              <a:t/>
            </a:r>
            <a:br>
              <a:rPr lang="en-US" sz="3100" dirty="0">
                <a:solidFill>
                  <a:schemeClr val="tx1">
                    <a:lumMod val="65000"/>
                    <a:lumOff val="35000"/>
                  </a:schemeClr>
                </a:solidFill>
                <a:latin typeface="Tahoma"/>
                <a:cs typeface="Tahoma"/>
              </a:rPr>
            </a:br>
            <a:r>
              <a:rPr lang="en-US" sz="3100" dirty="0" smtClean="0">
                <a:solidFill>
                  <a:schemeClr val="tx1">
                    <a:lumMod val="65000"/>
                    <a:lumOff val="35000"/>
                  </a:schemeClr>
                </a:solidFill>
                <a:latin typeface="Tahoma"/>
                <a:cs typeface="Tahoma"/>
              </a:rPr>
              <a:t/>
            </a:r>
            <a:br>
              <a:rPr lang="en-US" sz="3100" dirty="0" smtClean="0">
                <a:solidFill>
                  <a:schemeClr val="tx1">
                    <a:lumMod val="65000"/>
                    <a:lumOff val="35000"/>
                  </a:schemeClr>
                </a:solidFill>
                <a:latin typeface="Tahoma"/>
                <a:cs typeface="Tahoma"/>
              </a:rPr>
            </a:br>
            <a:r>
              <a:rPr lang="en-US" sz="3100" b="1" dirty="0" smtClean="0">
                <a:solidFill>
                  <a:schemeClr val="tx1">
                    <a:lumMod val="65000"/>
                    <a:lumOff val="35000"/>
                  </a:schemeClr>
                </a:solidFill>
                <a:latin typeface="Tahoma"/>
                <a:cs typeface="Tahoma"/>
              </a:rPr>
              <a:t>police leadership in     public health  </a:t>
            </a:r>
            <a:r>
              <a:rPr lang="en-US" sz="3100" dirty="0" smtClean="0">
                <a:solidFill>
                  <a:schemeClr val="tx1">
                    <a:lumMod val="65000"/>
                    <a:lumOff val="35000"/>
                  </a:schemeClr>
                </a:solidFill>
                <a:latin typeface="Tahoma"/>
                <a:cs typeface="Tahoma"/>
              </a:rPr>
              <a:t/>
            </a:r>
            <a:br>
              <a:rPr lang="en-US" sz="3100" dirty="0" smtClean="0">
                <a:solidFill>
                  <a:schemeClr val="tx1">
                    <a:lumMod val="65000"/>
                    <a:lumOff val="35000"/>
                  </a:schemeClr>
                </a:solidFill>
                <a:latin typeface="Tahoma"/>
                <a:cs typeface="Tahoma"/>
              </a:rPr>
            </a:br>
            <a:r>
              <a:rPr lang="en-US" sz="3100" b="1" dirty="0" smtClean="0">
                <a:solidFill>
                  <a:schemeClr val="tx1">
                    <a:lumMod val="65000"/>
                    <a:lumOff val="35000"/>
                  </a:schemeClr>
                </a:solidFill>
                <a:latin typeface="Tahoma"/>
                <a:cs typeface="Tahoma"/>
              </a:rPr>
              <a:t/>
            </a:r>
            <a:br>
              <a:rPr lang="en-US" sz="3100" b="1" dirty="0" smtClean="0">
                <a:solidFill>
                  <a:schemeClr val="tx1">
                    <a:lumMod val="65000"/>
                    <a:lumOff val="35000"/>
                  </a:schemeClr>
                </a:solidFill>
                <a:latin typeface="Tahoma"/>
                <a:cs typeface="Tahoma"/>
              </a:rPr>
            </a:br>
            <a:r>
              <a:rPr lang="en-US" sz="3100" dirty="0" smtClean="0">
                <a:solidFill>
                  <a:schemeClr val="tx1">
                    <a:lumMod val="50000"/>
                    <a:lumOff val="50000"/>
                  </a:schemeClr>
                </a:solidFill>
                <a:latin typeface="Tahoma"/>
                <a:cs typeface="Tahoma"/>
              </a:rPr>
              <a:t/>
            </a:r>
            <a:br>
              <a:rPr lang="en-US" sz="3100" dirty="0" smtClean="0">
                <a:solidFill>
                  <a:schemeClr val="tx1">
                    <a:lumMod val="50000"/>
                    <a:lumOff val="50000"/>
                  </a:schemeClr>
                </a:solidFill>
                <a:latin typeface="Tahoma"/>
                <a:cs typeface="Tahoma"/>
              </a:rPr>
            </a:br>
            <a:endParaRPr lang="en-US" sz="3100" dirty="0">
              <a:solidFill>
                <a:schemeClr val="tx1">
                  <a:lumMod val="50000"/>
                  <a:lumOff val="50000"/>
                </a:schemeClr>
              </a:solidFill>
              <a:latin typeface="Tahoma"/>
              <a:cs typeface="Tahoma"/>
            </a:endParaRPr>
          </a:p>
        </p:txBody>
      </p:sp>
      <p:pic>
        <p:nvPicPr>
          <p:cNvPr id="287" name="Picture 286"/>
          <p:cNvPicPr/>
          <p:nvPr/>
        </p:nvPicPr>
        <p:blipFill>
          <a:blip r:embed="rId2">
            <a:extLst>
              <a:ext uri="{28A0092B-C50C-407E-A947-70E740481C1C}">
                <a14:useLocalDpi xmlns:a14="http://schemas.microsoft.com/office/drawing/2010/main" xmlns="" val="0"/>
              </a:ext>
            </a:extLst>
          </a:blip>
          <a:srcRect/>
          <a:stretch>
            <a:fillRect/>
          </a:stretch>
        </p:blipFill>
        <p:spPr bwMode="auto">
          <a:xfrm>
            <a:off x="3644900" y="2408238"/>
            <a:ext cx="2794000" cy="1795462"/>
          </a:xfrm>
          <a:prstGeom prst="rect">
            <a:avLst/>
          </a:prstGeom>
          <a:noFill/>
          <a:ln>
            <a:noFill/>
          </a:ln>
        </p:spPr>
      </p:pic>
      <p:pic>
        <p:nvPicPr>
          <p:cNvPr id="288" name="Picture 287"/>
          <p:cNvPicPr/>
          <p:nvPr/>
        </p:nvPicPr>
        <p:blipFill>
          <a:blip r:embed="rId2">
            <a:extLst>
              <a:ext uri="{28A0092B-C50C-407E-A947-70E740481C1C}">
                <a14:useLocalDpi xmlns:a14="http://schemas.microsoft.com/office/drawing/2010/main" xmlns="" val="0"/>
              </a:ext>
            </a:extLst>
          </a:blip>
          <a:srcRect/>
          <a:stretch>
            <a:fillRect/>
          </a:stretch>
        </p:blipFill>
        <p:spPr bwMode="auto">
          <a:xfrm>
            <a:off x="3797300" y="2560638"/>
            <a:ext cx="2794000" cy="1795462"/>
          </a:xfrm>
          <a:prstGeom prst="rect">
            <a:avLst/>
          </a:prstGeom>
          <a:noFill/>
          <a:ln>
            <a:noFill/>
          </a:ln>
        </p:spPr>
      </p:pic>
      <p:pic>
        <p:nvPicPr>
          <p:cNvPr id="289" name="Picture 288"/>
          <p:cNvPicPr/>
          <p:nvPr/>
        </p:nvPicPr>
        <p:blipFill>
          <a:blip r:embed="rId2">
            <a:extLst>
              <a:ext uri="{28A0092B-C50C-407E-A947-70E740481C1C}">
                <a14:useLocalDpi xmlns:a14="http://schemas.microsoft.com/office/drawing/2010/main" xmlns="" val="0"/>
              </a:ext>
            </a:extLst>
          </a:blip>
          <a:srcRect/>
          <a:stretch>
            <a:fillRect/>
          </a:stretch>
        </p:blipFill>
        <p:spPr bwMode="auto">
          <a:xfrm>
            <a:off x="3949700" y="2713038"/>
            <a:ext cx="2794000" cy="1795462"/>
          </a:xfrm>
          <a:prstGeom prst="rect">
            <a:avLst/>
          </a:prstGeom>
          <a:noFill/>
          <a:ln>
            <a:noFill/>
          </a:ln>
        </p:spPr>
      </p:pic>
      <p:pic>
        <p:nvPicPr>
          <p:cNvPr id="290" name="Picture 289"/>
          <p:cNvPicPr/>
          <p:nvPr/>
        </p:nvPicPr>
        <p:blipFill>
          <a:blip r:embed="rId2">
            <a:extLst>
              <a:ext uri="{28A0092B-C50C-407E-A947-70E740481C1C}">
                <a14:useLocalDpi xmlns:a14="http://schemas.microsoft.com/office/drawing/2010/main" xmlns="" val="0"/>
              </a:ext>
            </a:extLst>
          </a:blip>
          <a:srcRect/>
          <a:stretch>
            <a:fillRect/>
          </a:stretch>
        </p:blipFill>
        <p:spPr bwMode="auto">
          <a:xfrm>
            <a:off x="4102100" y="2865438"/>
            <a:ext cx="2794000" cy="1795462"/>
          </a:xfrm>
          <a:prstGeom prst="rect">
            <a:avLst/>
          </a:prstGeom>
          <a:noFill/>
          <a:ln>
            <a:noFill/>
          </a:ln>
        </p:spPr>
      </p:pic>
      <p:pic>
        <p:nvPicPr>
          <p:cNvPr id="291" name="Picture 290"/>
          <p:cNvPicPr/>
          <p:nvPr/>
        </p:nvPicPr>
        <p:blipFill>
          <a:blip r:embed="rId2">
            <a:extLst>
              <a:ext uri="{28A0092B-C50C-407E-A947-70E740481C1C}">
                <a14:useLocalDpi xmlns:a14="http://schemas.microsoft.com/office/drawing/2010/main" xmlns="" val="0"/>
              </a:ext>
            </a:extLst>
          </a:blip>
          <a:srcRect/>
          <a:stretch>
            <a:fillRect/>
          </a:stretch>
        </p:blipFill>
        <p:spPr bwMode="auto">
          <a:xfrm>
            <a:off x="4254500" y="3017838"/>
            <a:ext cx="2794000" cy="1795462"/>
          </a:xfrm>
          <a:prstGeom prst="rect">
            <a:avLst/>
          </a:prstGeom>
          <a:noFill/>
          <a:ln>
            <a:noFill/>
          </a:ln>
        </p:spPr>
      </p:pic>
      <p:pic>
        <p:nvPicPr>
          <p:cNvPr id="292" name="Picture 291"/>
          <p:cNvPicPr/>
          <p:nvPr/>
        </p:nvPicPr>
        <p:blipFill>
          <a:blip r:embed="rId2">
            <a:extLst>
              <a:ext uri="{28A0092B-C50C-407E-A947-70E740481C1C}">
                <a14:useLocalDpi xmlns:a14="http://schemas.microsoft.com/office/drawing/2010/main" xmlns="" val="0"/>
              </a:ext>
            </a:extLst>
          </a:blip>
          <a:srcRect/>
          <a:stretch>
            <a:fillRect/>
          </a:stretch>
        </p:blipFill>
        <p:spPr bwMode="auto">
          <a:xfrm>
            <a:off x="4406900" y="3170238"/>
            <a:ext cx="2794000" cy="1795462"/>
          </a:xfrm>
          <a:prstGeom prst="rect">
            <a:avLst/>
          </a:prstGeom>
          <a:noFill/>
          <a:ln>
            <a:noFill/>
          </a:ln>
        </p:spPr>
      </p:pic>
      <p:pic>
        <p:nvPicPr>
          <p:cNvPr id="293" name="Picture 292"/>
          <p:cNvPicPr/>
          <p:nvPr/>
        </p:nvPicPr>
        <p:blipFill>
          <a:blip r:embed="rId2">
            <a:extLst>
              <a:ext uri="{28A0092B-C50C-407E-A947-70E740481C1C}">
                <a14:useLocalDpi xmlns:a14="http://schemas.microsoft.com/office/drawing/2010/main" xmlns="" val="0"/>
              </a:ext>
            </a:extLst>
          </a:blip>
          <a:srcRect/>
          <a:stretch>
            <a:fillRect/>
          </a:stretch>
        </p:blipFill>
        <p:spPr bwMode="auto">
          <a:xfrm>
            <a:off x="4559300" y="3322638"/>
            <a:ext cx="2794000" cy="1795462"/>
          </a:xfrm>
          <a:prstGeom prst="rect">
            <a:avLst/>
          </a:prstGeom>
          <a:noFill/>
          <a:ln>
            <a:noFill/>
          </a:ln>
        </p:spPr>
      </p:pic>
      <p:pic>
        <p:nvPicPr>
          <p:cNvPr id="294" name="Picture 293"/>
          <p:cNvPicPr/>
          <p:nvPr/>
        </p:nvPicPr>
        <p:blipFill>
          <a:blip r:embed="rId2">
            <a:extLst>
              <a:ext uri="{28A0092B-C50C-407E-A947-70E740481C1C}">
                <a14:useLocalDpi xmlns:a14="http://schemas.microsoft.com/office/drawing/2010/main" xmlns="" val="0"/>
              </a:ext>
            </a:extLst>
          </a:blip>
          <a:srcRect/>
          <a:stretch>
            <a:fillRect/>
          </a:stretch>
        </p:blipFill>
        <p:spPr bwMode="auto">
          <a:xfrm>
            <a:off x="4711700" y="3475038"/>
            <a:ext cx="2794000" cy="1795462"/>
          </a:xfrm>
          <a:prstGeom prst="rect">
            <a:avLst/>
          </a:prstGeom>
          <a:noFill/>
          <a:ln>
            <a:noFill/>
          </a:ln>
        </p:spPr>
      </p:pic>
      <p:pic>
        <p:nvPicPr>
          <p:cNvPr id="295" name="Picture 294"/>
          <p:cNvPicPr/>
          <p:nvPr/>
        </p:nvPicPr>
        <p:blipFill>
          <a:blip r:embed="rId2">
            <a:extLst>
              <a:ext uri="{28A0092B-C50C-407E-A947-70E740481C1C}">
                <a14:useLocalDpi xmlns:a14="http://schemas.microsoft.com/office/drawing/2010/main" xmlns="" val="0"/>
              </a:ext>
            </a:extLst>
          </a:blip>
          <a:srcRect/>
          <a:stretch>
            <a:fillRect/>
          </a:stretch>
        </p:blipFill>
        <p:spPr bwMode="auto">
          <a:xfrm>
            <a:off x="4864100" y="3627438"/>
            <a:ext cx="2794000" cy="1795462"/>
          </a:xfrm>
          <a:prstGeom prst="rect">
            <a:avLst/>
          </a:prstGeom>
          <a:noFill/>
          <a:ln>
            <a:noFill/>
          </a:ln>
        </p:spPr>
      </p:pic>
      <p:pic>
        <p:nvPicPr>
          <p:cNvPr id="296" name="Picture 295"/>
          <p:cNvPicPr/>
          <p:nvPr/>
        </p:nvPicPr>
        <p:blipFill>
          <a:blip r:embed="rId2">
            <a:extLst>
              <a:ext uri="{28A0092B-C50C-407E-A947-70E740481C1C}">
                <a14:useLocalDpi xmlns:a14="http://schemas.microsoft.com/office/drawing/2010/main" xmlns="" val="0"/>
              </a:ext>
            </a:extLst>
          </a:blip>
          <a:srcRect/>
          <a:stretch>
            <a:fillRect/>
          </a:stretch>
        </p:blipFill>
        <p:spPr bwMode="auto">
          <a:xfrm>
            <a:off x="5016500" y="3779838"/>
            <a:ext cx="2794000" cy="1795462"/>
          </a:xfrm>
          <a:prstGeom prst="rect">
            <a:avLst/>
          </a:prstGeom>
          <a:noFill/>
          <a:ln>
            <a:noFill/>
          </a:ln>
        </p:spPr>
      </p:pic>
      <p:pic>
        <p:nvPicPr>
          <p:cNvPr id="297" name="Picture 296"/>
          <p:cNvPicPr/>
          <p:nvPr/>
        </p:nvPicPr>
        <p:blipFill>
          <a:blip r:embed="rId2">
            <a:extLst>
              <a:ext uri="{28A0092B-C50C-407E-A947-70E740481C1C}">
                <a14:useLocalDpi xmlns:a14="http://schemas.microsoft.com/office/drawing/2010/main" xmlns="" val="0"/>
              </a:ext>
            </a:extLst>
          </a:blip>
          <a:srcRect/>
          <a:stretch>
            <a:fillRect/>
          </a:stretch>
        </p:blipFill>
        <p:spPr bwMode="auto">
          <a:xfrm>
            <a:off x="5168900" y="3932238"/>
            <a:ext cx="2794000" cy="1795462"/>
          </a:xfrm>
          <a:prstGeom prst="rect">
            <a:avLst/>
          </a:prstGeom>
          <a:noFill/>
          <a:ln>
            <a:noFill/>
          </a:ln>
        </p:spPr>
      </p:pic>
      <p:pic>
        <p:nvPicPr>
          <p:cNvPr id="298" name="Picture 297"/>
          <p:cNvPicPr/>
          <p:nvPr/>
        </p:nvPicPr>
        <p:blipFill>
          <a:blip r:embed="rId2">
            <a:extLst>
              <a:ext uri="{28A0092B-C50C-407E-A947-70E740481C1C}">
                <a14:useLocalDpi xmlns:a14="http://schemas.microsoft.com/office/drawing/2010/main" xmlns="" val="0"/>
              </a:ext>
            </a:extLst>
          </a:blip>
          <a:srcRect/>
          <a:stretch>
            <a:fillRect/>
          </a:stretch>
        </p:blipFill>
        <p:spPr bwMode="auto">
          <a:xfrm>
            <a:off x="5321300" y="4084638"/>
            <a:ext cx="2794000" cy="1795462"/>
          </a:xfrm>
          <a:prstGeom prst="rect">
            <a:avLst/>
          </a:prstGeom>
          <a:noFill/>
          <a:ln>
            <a:noFill/>
          </a:ln>
        </p:spPr>
      </p:pic>
      <p:pic>
        <p:nvPicPr>
          <p:cNvPr id="299" name="Picture 298"/>
          <p:cNvPicPr/>
          <p:nvPr/>
        </p:nvPicPr>
        <p:blipFill>
          <a:blip r:embed="rId2">
            <a:extLst>
              <a:ext uri="{28A0092B-C50C-407E-A947-70E740481C1C}">
                <a14:useLocalDpi xmlns:a14="http://schemas.microsoft.com/office/drawing/2010/main" xmlns="" val="0"/>
              </a:ext>
            </a:extLst>
          </a:blip>
          <a:srcRect/>
          <a:stretch>
            <a:fillRect/>
          </a:stretch>
        </p:blipFill>
        <p:spPr bwMode="auto">
          <a:xfrm>
            <a:off x="5473700" y="4237038"/>
            <a:ext cx="2794000" cy="1795462"/>
          </a:xfrm>
          <a:prstGeom prst="rect">
            <a:avLst/>
          </a:prstGeom>
          <a:noFill/>
          <a:ln>
            <a:noFill/>
          </a:ln>
        </p:spPr>
      </p:pic>
      <p:pic>
        <p:nvPicPr>
          <p:cNvPr id="300" name="Picture 299"/>
          <p:cNvPicPr/>
          <p:nvPr/>
        </p:nvPicPr>
        <p:blipFill>
          <a:blip r:embed="rId2">
            <a:extLst>
              <a:ext uri="{28A0092B-C50C-407E-A947-70E740481C1C}">
                <a14:useLocalDpi xmlns:a14="http://schemas.microsoft.com/office/drawing/2010/main" xmlns="" val="0"/>
              </a:ext>
            </a:extLst>
          </a:blip>
          <a:srcRect/>
          <a:stretch>
            <a:fillRect/>
          </a:stretch>
        </p:blipFill>
        <p:spPr bwMode="auto">
          <a:xfrm>
            <a:off x="5626100" y="4389438"/>
            <a:ext cx="2794000" cy="1795462"/>
          </a:xfrm>
          <a:prstGeom prst="rect">
            <a:avLst/>
          </a:prstGeom>
          <a:noFill/>
          <a:ln>
            <a:noFill/>
          </a:ln>
        </p:spPr>
      </p:pic>
      <p:pic>
        <p:nvPicPr>
          <p:cNvPr id="301" name="Picture 300"/>
          <p:cNvPicPr/>
          <p:nvPr/>
        </p:nvPicPr>
        <p:blipFill>
          <a:blip r:embed="rId2">
            <a:extLst>
              <a:ext uri="{28A0092B-C50C-407E-A947-70E740481C1C}">
                <a14:useLocalDpi xmlns:a14="http://schemas.microsoft.com/office/drawing/2010/main" xmlns="" val="0"/>
              </a:ext>
            </a:extLst>
          </a:blip>
          <a:srcRect/>
          <a:stretch>
            <a:fillRect/>
          </a:stretch>
        </p:blipFill>
        <p:spPr bwMode="auto">
          <a:xfrm>
            <a:off x="5778500" y="4541838"/>
            <a:ext cx="2794000" cy="1795462"/>
          </a:xfrm>
          <a:prstGeom prst="rect">
            <a:avLst/>
          </a:prstGeom>
          <a:noFill/>
          <a:ln>
            <a:noFill/>
          </a:ln>
        </p:spPr>
      </p:pic>
      <p:sp>
        <p:nvSpPr>
          <p:cNvPr id="305" name="TextBox 304"/>
          <p:cNvSpPr txBox="1"/>
          <p:nvPr/>
        </p:nvSpPr>
        <p:spPr>
          <a:xfrm>
            <a:off x="5778500" y="6489700"/>
            <a:ext cx="3225800" cy="338554"/>
          </a:xfrm>
          <a:prstGeom prst="rect">
            <a:avLst/>
          </a:prstGeom>
          <a:noFill/>
        </p:spPr>
        <p:txBody>
          <a:bodyPr wrap="square" rtlCol="0">
            <a:spAutoFit/>
          </a:bodyPr>
          <a:lstStyle/>
          <a:p>
            <a:r>
              <a:rPr lang="en-US" sz="1600" dirty="0" smtClean="0">
                <a:solidFill>
                  <a:srgbClr val="FF0000"/>
                </a:solidFill>
                <a:latin typeface="Helvetica"/>
                <a:cs typeface="Helvetica"/>
              </a:rPr>
              <a:t> </a:t>
            </a:r>
            <a:r>
              <a:rPr lang="en-US" sz="1500" dirty="0" smtClean="0">
                <a:solidFill>
                  <a:srgbClr val="FF0000"/>
                </a:solidFill>
                <a:latin typeface="Tahoma"/>
                <a:cs typeface="Tahoma"/>
              </a:rPr>
              <a:t>G e o f f r e y  </a:t>
            </a:r>
            <a:r>
              <a:rPr lang="en-US" sz="1500" b="1" dirty="0" smtClean="0">
                <a:solidFill>
                  <a:srgbClr val="FF0000"/>
                </a:solidFill>
                <a:latin typeface="Tahoma"/>
                <a:cs typeface="Tahoma"/>
              </a:rPr>
              <a:t>M O </a:t>
            </a:r>
            <a:r>
              <a:rPr lang="en-US" sz="1500" b="1" dirty="0">
                <a:solidFill>
                  <a:srgbClr val="FF0000"/>
                </a:solidFill>
                <a:latin typeface="Tahoma"/>
                <a:cs typeface="Tahoma"/>
              </a:rPr>
              <a:t>N</a:t>
            </a:r>
            <a:r>
              <a:rPr lang="en-US" sz="1500" b="1" dirty="0" smtClean="0">
                <a:solidFill>
                  <a:srgbClr val="FF0000"/>
                </a:solidFill>
                <a:latin typeface="Tahoma"/>
                <a:cs typeface="Tahoma"/>
              </a:rPr>
              <a:t> </a:t>
            </a:r>
            <a:r>
              <a:rPr lang="en-US" sz="1500" b="1" dirty="0">
                <a:solidFill>
                  <a:srgbClr val="FF0000"/>
                </a:solidFill>
                <a:latin typeface="Tahoma"/>
                <a:cs typeface="Tahoma"/>
              </a:rPr>
              <a:t>A</a:t>
            </a:r>
            <a:r>
              <a:rPr lang="en-US" sz="1500" b="1" dirty="0" smtClean="0">
                <a:solidFill>
                  <a:srgbClr val="FF0000"/>
                </a:solidFill>
                <a:latin typeface="Tahoma"/>
                <a:cs typeface="Tahoma"/>
              </a:rPr>
              <a:t> </a:t>
            </a:r>
            <a:r>
              <a:rPr lang="en-US" sz="1500" b="1" dirty="0">
                <a:solidFill>
                  <a:srgbClr val="FF0000"/>
                </a:solidFill>
                <a:latin typeface="Tahoma"/>
                <a:cs typeface="Tahoma"/>
              </a:rPr>
              <a:t>G</a:t>
            </a:r>
            <a:r>
              <a:rPr lang="en-US" sz="1500" b="1" dirty="0" smtClean="0">
                <a:solidFill>
                  <a:srgbClr val="FF0000"/>
                </a:solidFill>
                <a:latin typeface="Tahoma"/>
                <a:cs typeface="Tahoma"/>
              </a:rPr>
              <a:t> </a:t>
            </a:r>
            <a:r>
              <a:rPr lang="en-US" sz="1500" b="1" dirty="0">
                <a:solidFill>
                  <a:srgbClr val="FF0000"/>
                </a:solidFill>
                <a:latin typeface="Tahoma"/>
                <a:cs typeface="Tahoma"/>
              </a:rPr>
              <a:t>H</a:t>
            </a:r>
            <a:r>
              <a:rPr lang="en-US" sz="1500" b="1" dirty="0" smtClean="0">
                <a:solidFill>
                  <a:srgbClr val="FF0000"/>
                </a:solidFill>
                <a:latin typeface="Tahoma"/>
                <a:cs typeface="Tahoma"/>
              </a:rPr>
              <a:t> </a:t>
            </a:r>
            <a:r>
              <a:rPr lang="en-US" sz="1500" b="1" dirty="0">
                <a:solidFill>
                  <a:srgbClr val="FF0000"/>
                </a:solidFill>
                <a:latin typeface="Tahoma"/>
                <a:cs typeface="Tahoma"/>
              </a:rPr>
              <a:t>A</a:t>
            </a:r>
            <a:r>
              <a:rPr lang="en-US" sz="1500" b="1" dirty="0" smtClean="0">
                <a:solidFill>
                  <a:srgbClr val="FF0000"/>
                </a:solidFill>
                <a:latin typeface="Tahoma"/>
                <a:cs typeface="Tahoma"/>
              </a:rPr>
              <a:t> </a:t>
            </a:r>
            <a:r>
              <a:rPr lang="en-US" sz="1500" b="1" dirty="0">
                <a:solidFill>
                  <a:srgbClr val="FF0000"/>
                </a:solidFill>
                <a:latin typeface="Tahoma"/>
                <a:cs typeface="Tahoma"/>
              </a:rPr>
              <a:t>N</a:t>
            </a:r>
            <a:r>
              <a:rPr lang="en-US" sz="1500" b="1" dirty="0" smtClean="0">
                <a:solidFill>
                  <a:srgbClr val="FF0000"/>
                </a:solidFill>
                <a:latin typeface="Tahoma"/>
                <a:cs typeface="Tahoma"/>
              </a:rPr>
              <a:t>  </a:t>
            </a:r>
            <a:endParaRPr lang="en-US" sz="1500" b="1" dirty="0">
              <a:solidFill>
                <a:srgbClr val="FF0000"/>
              </a:solidFill>
              <a:latin typeface="Tahoma"/>
              <a:cs typeface="Tahoma"/>
            </a:endParaRPr>
          </a:p>
        </p:txBody>
      </p:sp>
      <p:pic>
        <p:nvPicPr>
          <p:cNvPr id="306" name="Picture 305"/>
          <p:cNvPicPr/>
          <p:nvPr/>
        </p:nvPicPr>
        <p:blipFill>
          <a:blip r:embed="rId2">
            <a:extLst>
              <a:ext uri="{28A0092B-C50C-407E-A947-70E740481C1C}">
                <a14:useLocalDpi xmlns:a14="http://schemas.microsoft.com/office/drawing/2010/main" xmlns="" val="0"/>
              </a:ext>
            </a:extLst>
          </a:blip>
          <a:srcRect/>
          <a:stretch>
            <a:fillRect/>
          </a:stretch>
        </p:blipFill>
        <p:spPr bwMode="auto">
          <a:xfrm>
            <a:off x="5930900" y="4694238"/>
            <a:ext cx="2794000" cy="1795462"/>
          </a:xfrm>
          <a:prstGeom prst="rect">
            <a:avLst/>
          </a:prstGeom>
          <a:noFill/>
          <a:ln>
            <a:noFill/>
          </a:ln>
        </p:spPr>
      </p:pic>
      <p:sp>
        <p:nvSpPr>
          <p:cNvPr id="307" name="TextBox 306"/>
          <p:cNvSpPr txBox="1"/>
          <p:nvPr/>
        </p:nvSpPr>
        <p:spPr>
          <a:xfrm rot="16200000" flipH="1">
            <a:off x="-2711452" y="3171052"/>
            <a:ext cx="6311903" cy="553998"/>
          </a:xfrm>
          <a:prstGeom prst="rect">
            <a:avLst/>
          </a:prstGeom>
          <a:noFill/>
        </p:spPr>
        <p:txBody>
          <a:bodyPr wrap="square" rtlCol="0">
            <a:spAutoFit/>
          </a:bodyPr>
          <a:lstStyle/>
          <a:p>
            <a:r>
              <a:rPr lang="en-US" sz="1000" b="1" dirty="0" smtClean="0">
                <a:latin typeface="Helvetica"/>
                <a:cs typeface="Helvetica"/>
              </a:rPr>
              <a:t/>
            </a:r>
            <a:br>
              <a:rPr lang="en-US" sz="1000" b="1" dirty="0" smtClean="0">
                <a:latin typeface="Helvetica"/>
                <a:cs typeface="Helvetica"/>
              </a:rPr>
            </a:br>
            <a:r>
              <a:rPr lang="en-US" sz="1000" b="1" dirty="0" smtClean="0">
                <a:solidFill>
                  <a:schemeClr val="tx1">
                    <a:lumMod val="50000"/>
                    <a:lumOff val="50000"/>
                  </a:schemeClr>
                </a:solidFill>
                <a:latin typeface="Tahoma"/>
                <a:cs typeface="Tahoma"/>
              </a:rPr>
              <a:t>Police Leadership in Public Health </a:t>
            </a:r>
            <a:r>
              <a:rPr lang="en-US" sz="1000" dirty="0" smtClean="0">
                <a:solidFill>
                  <a:schemeClr val="tx1">
                    <a:lumMod val="50000"/>
                    <a:lumOff val="50000"/>
                  </a:schemeClr>
                </a:solidFill>
                <a:latin typeface="Tahoma"/>
                <a:cs typeface="Tahoma"/>
              </a:rPr>
              <a:t>Seminar December </a:t>
            </a:r>
            <a:r>
              <a:rPr lang="en-US" sz="1000" dirty="0">
                <a:solidFill>
                  <a:schemeClr val="tx1">
                    <a:lumMod val="50000"/>
                    <a:lumOff val="50000"/>
                  </a:schemeClr>
                </a:solidFill>
                <a:latin typeface="Tahoma"/>
                <a:cs typeface="Tahoma"/>
              </a:rPr>
              <a:t>2013 </a:t>
            </a:r>
            <a:endParaRPr lang="en-US" sz="1000" dirty="0" smtClean="0">
              <a:solidFill>
                <a:schemeClr val="tx1">
                  <a:lumMod val="50000"/>
                  <a:lumOff val="50000"/>
                </a:schemeClr>
              </a:solidFill>
              <a:latin typeface="Tahoma"/>
              <a:cs typeface="Tahoma"/>
            </a:endParaRPr>
          </a:p>
          <a:p>
            <a:endParaRPr lang="en-US" sz="1000" dirty="0">
              <a:solidFill>
                <a:schemeClr val="tx1">
                  <a:lumMod val="50000"/>
                  <a:lumOff val="50000"/>
                </a:schemeClr>
              </a:solidFill>
              <a:latin typeface="Helvetica"/>
              <a:cs typeface="Helvetica"/>
            </a:endParaRPr>
          </a:p>
        </p:txBody>
      </p:sp>
      <p:sp>
        <p:nvSpPr>
          <p:cNvPr id="308" name="TextBox 307"/>
          <p:cNvSpPr txBox="1"/>
          <p:nvPr/>
        </p:nvSpPr>
        <p:spPr>
          <a:xfrm rot="16200000">
            <a:off x="1892849" y="2604928"/>
            <a:ext cx="3009901" cy="492442"/>
          </a:xfrm>
          <a:prstGeom prst="rect">
            <a:avLst/>
          </a:prstGeom>
          <a:noFill/>
        </p:spPr>
        <p:txBody>
          <a:bodyPr wrap="square" rtlCol="0">
            <a:spAutoFit/>
          </a:bodyPr>
          <a:lstStyle/>
          <a:p>
            <a:r>
              <a:rPr lang="en-US" sz="520" dirty="0" smtClean="0">
                <a:latin typeface="Helvetica"/>
                <a:cs typeface="Helvetica"/>
              </a:rPr>
              <a:t>  </a:t>
            </a:r>
          </a:p>
          <a:p>
            <a:endParaRPr lang="en-US" sz="520" dirty="0" smtClean="0">
              <a:latin typeface="Helvetica"/>
              <a:cs typeface="Helvetica"/>
            </a:endParaRPr>
          </a:p>
          <a:p>
            <a:r>
              <a:rPr lang="en-US" sz="520" dirty="0" smtClean="0">
                <a:latin typeface="Helvetica"/>
                <a:cs typeface="Helvetica"/>
              </a:rPr>
              <a:t> </a:t>
            </a:r>
          </a:p>
          <a:p>
            <a:endParaRPr lang="en-US" sz="520" dirty="0" smtClean="0">
              <a:solidFill>
                <a:srgbClr val="FF0000"/>
              </a:solidFill>
              <a:latin typeface="Tahoma"/>
              <a:cs typeface="Tahoma"/>
            </a:endParaRPr>
          </a:p>
          <a:p>
            <a:r>
              <a:rPr lang="en-GB" sz="520" dirty="0" smtClean="0">
                <a:solidFill>
                  <a:srgbClr val="FF0000"/>
                </a:solidFill>
                <a:latin typeface="Tahoma"/>
                <a:cs typeface="Tahoma"/>
              </a:rPr>
              <a:t>   </a:t>
            </a:r>
            <a:r>
              <a:rPr lang="en-GB" sz="530" dirty="0" smtClean="0">
                <a:solidFill>
                  <a:srgbClr val="FF0000"/>
                </a:solidFill>
                <a:latin typeface="Tahoma"/>
                <a:cs typeface="Tahoma"/>
              </a:rPr>
              <a:t>Semeion Research Center for the Science of Communication   </a:t>
            </a:r>
            <a:endParaRPr lang="en-US" sz="530" dirty="0">
              <a:solidFill>
                <a:srgbClr val="FF0000"/>
              </a:solidFill>
              <a:latin typeface="Tahoma"/>
              <a:cs typeface="Tahoma"/>
            </a:endParaRPr>
          </a:p>
        </p:txBody>
      </p:sp>
    </p:spTree>
    <p:extLst>
      <p:ext uri="{BB962C8B-B14F-4D97-AF65-F5344CB8AC3E}">
        <p14:creationId xmlns:p14="http://schemas.microsoft.com/office/powerpoint/2010/main" xmlns="" val="3356045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393700"/>
            <a:ext cx="5219700" cy="1041400"/>
          </a:xfrm>
        </p:spPr>
        <p:txBody>
          <a:bodyPr>
            <a:normAutofit/>
          </a:bodyPr>
          <a:lstStyle/>
          <a:p>
            <a:pPr algn="l">
              <a:spcBef>
                <a:spcPts val="0"/>
              </a:spcBef>
            </a:pPr>
            <a:r>
              <a:rPr lang="en-US" sz="2700" b="1" dirty="0" smtClean="0">
                <a:solidFill>
                  <a:srgbClr val="FF0000"/>
                </a:solidFill>
              </a:rPr>
              <a:t/>
            </a:r>
            <a:br>
              <a:rPr lang="en-US" sz="2700" b="1" dirty="0" smtClean="0">
                <a:solidFill>
                  <a:srgbClr val="FF0000"/>
                </a:solidFill>
              </a:rPr>
            </a:br>
            <a:r>
              <a:rPr lang="en-US" sz="2800" b="1" dirty="0" smtClean="0">
                <a:solidFill>
                  <a:srgbClr val="FF0000"/>
                </a:solidFill>
                <a:latin typeface="Tahoma"/>
                <a:cs typeface="Tahoma"/>
              </a:rPr>
              <a:t>legal context  </a:t>
            </a:r>
            <a:endParaRPr lang="en-US" sz="2800" dirty="0">
              <a:solidFill>
                <a:srgbClr val="FF0000"/>
              </a:solidFill>
              <a:latin typeface="Tahoma"/>
              <a:cs typeface="Tahoma"/>
            </a:endParaRPr>
          </a:p>
        </p:txBody>
      </p:sp>
      <p:sp>
        <p:nvSpPr>
          <p:cNvPr id="305" name="TextBox 304"/>
          <p:cNvSpPr txBox="1"/>
          <p:nvPr/>
        </p:nvSpPr>
        <p:spPr>
          <a:xfrm>
            <a:off x="5778500" y="6489700"/>
            <a:ext cx="3225800" cy="338554"/>
          </a:xfrm>
          <a:prstGeom prst="rect">
            <a:avLst/>
          </a:prstGeom>
          <a:noFill/>
        </p:spPr>
        <p:txBody>
          <a:bodyPr wrap="square" rtlCol="0">
            <a:spAutoFit/>
          </a:bodyPr>
          <a:lstStyle/>
          <a:p>
            <a:r>
              <a:rPr lang="en-US" sz="1600" dirty="0" smtClean="0">
                <a:solidFill>
                  <a:srgbClr val="FF0000"/>
                </a:solidFill>
                <a:latin typeface="Helvetica"/>
                <a:cs typeface="Helvetica"/>
              </a:rPr>
              <a:t> </a:t>
            </a:r>
            <a:r>
              <a:rPr lang="en-US" sz="1500" dirty="0" smtClean="0">
                <a:solidFill>
                  <a:srgbClr val="FF0000"/>
                </a:solidFill>
                <a:latin typeface="Tahoma"/>
                <a:cs typeface="Tahoma"/>
              </a:rPr>
              <a:t>G e o f f r e y  </a:t>
            </a:r>
            <a:r>
              <a:rPr lang="en-US" sz="1500" b="1" dirty="0" smtClean="0">
                <a:solidFill>
                  <a:srgbClr val="FF0000"/>
                </a:solidFill>
                <a:latin typeface="Tahoma"/>
                <a:cs typeface="Tahoma"/>
              </a:rPr>
              <a:t>M O N A G H A N  </a:t>
            </a:r>
            <a:endParaRPr lang="en-US" sz="1500" b="1" dirty="0">
              <a:solidFill>
                <a:srgbClr val="FF0000"/>
              </a:solidFill>
              <a:latin typeface="Tahoma"/>
              <a:cs typeface="Tahoma"/>
            </a:endParaRPr>
          </a:p>
        </p:txBody>
      </p:sp>
      <p:sp>
        <p:nvSpPr>
          <p:cNvPr id="307" name="TextBox 306"/>
          <p:cNvSpPr txBox="1"/>
          <p:nvPr/>
        </p:nvSpPr>
        <p:spPr>
          <a:xfrm rot="16200000" flipH="1">
            <a:off x="-2622552" y="3247996"/>
            <a:ext cx="6311903" cy="400110"/>
          </a:xfrm>
          <a:prstGeom prst="rect">
            <a:avLst/>
          </a:prstGeom>
          <a:noFill/>
        </p:spPr>
        <p:txBody>
          <a:bodyPr wrap="square" rtlCol="0">
            <a:spAutoFit/>
          </a:bodyPr>
          <a:lstStyle/>
          <a:p>
            <a:r>
              <a:rPr lang="en-US" sz="1000" b="1" dirty="0" smtClean="0">
                <a:solidFill>
                  <a:srgbClr val="7F7F7F"/>
                </a:solidFill>
                <a:latin typeface="Tahoma"/>
                <a:cs typeface="Tahoma"/>
              </a:rPr>
              <a:t>Police Leadership in Public Health</a:t>
            </a:r>
            <a:r>
              <a:rPr lang="en-US" sz="1000" b="1" i="1" dirty="0" smtClean="0">
                <a:solidFill>
                  <a:srgbClr val="7F7F7F"/>
                </a:solidFill>
                <a:latin typeface="Tahoma"/>
                <a:cs typeface="Tahoma"/>
              </a:rPr>
              <a:t> </a:t>
            </a:r>
            <a:r>
              <a:rPr lang="en-US" sz="1000" dirty="0" smtClean="0">
                <a:solidFill>
                  <a:srgbClr val="7F7F7F"/>
                </a:solidFill>
                <a:latin typeface="Tahoma"/>
                <a:cs typeface="Tahoma"/>
              </a:rPr>
              <a:t>Seminar December</a:t>
            </a:r>
            <a:r>
              <a:rPr lang="en-US" sz="1000" dirty="0" smtClean="0">
                <a:solidFill>
                  <a:schemeClr val="tx1">
                    <a:lumMod val="50000"/>
                    <a:lumOff val="50000"/>
                  </a:schemeClr>
                </a:solidFill>
                <a:latin typeface="Tahoma"/>
                <a:cs typeface="Tahoma"/>
              </a:rPr>
              <a:t> </a:t>
            </a:r>
            <a:r>
              <a:rPr lang="en-US" sz="1000" dirty="0">
                <a:solidFill>
                  <a:schemeClr val="tx1">
                    <a:lumMod val="50000"/>
                    <a:lumOff val="50000"/>
                  </a:schemeClr>
                </a:solidFill>
                <a:latin typeface="Tahoma"/>
                <a:cs typeface="Tahoma"/>
              </a:rPr>
              <a:t>2013 </a:t>
            </a:r>
            <a:endParaRPr lang="en-US" sz="1000" dirty="0" smtClean="0">
              <a:solidFill>
                <a:schemeClr val="tx1">
                  <a:lumMod val="50000"/>
                  <a:lumOff val="50000"/>
                </a:schemeClr>
              </a:solidFill>
              <a:latin typeface="Tahoma"/>
              <a:cs typeface="Tahoma"/>
            </a:endParaRPr>
          </a:p>
          <a:p>
            <a:r>
              <a:rPr lang="en-US" sz="1000" dirty="0" smtClean="0">
                <a:solidFill>
                  <a:srgbClr val="FF0000"/>
                </a:solidFill>
                <a:latin typeface="Tahoma"/>
                <a:cs typeface="Tahoma"/>
              </a:rPr>
              <a:t> </a:t>
            </a:r>
            <a:endParaRPr lang="en-US" sz="1000" dirty="0">
              <a:solidFill>
                <a:srgbClr val="FF0000"/>
              </a:solidFill>
              <a:latin typeface="Tahoma"/>
              <a:cs typeface="Tahoma"/>
            </a:endParaRPr>
          </a:p>
        </p:txBody>
      </p:sp>
      <p:sp>
        <p:nvSpPr>
          <p:cNvPr id="308" name="TextBox 307"/>
          <p:cNvSpPr txBox="1"/>
          <p:nvPr/>
        </p:nvSpPr>
        <p:spPr>
          <a:xfrm rot="16200000">
            <a:off x="1892849" y="2764971"/>
            <a:ext cx="3009901" cy="172355"/>
          </a:xfrm>
          <a:prstGeom prst="rect">
            <a:avLst/>
          </a:prstGeom>
          <a:noFill/>
        </p:spPr>
        <p:txBody>
          <a:bodyPr wrap="square" rtlCol="0">
            <a:spAutoFit/>
          </a:bodyPr>
          <a:lstStyle/>
          <a:p>
            <a:r>
              <a:rPr lang="en-GB" sz="520" dirty="0" smtClean="0">
                <a:solidFill>
                  <a:srgbClr val="FF0000"/>
                </a:solidFill>
                <a:latin typeface="Helvetica"/>
                <a:cs typeface="Helvetica"/>
              </a:rPr>
              <a:t>   </a:t>
            </a:r>
            <a:endParaRPr lang="en-US" sz="520" dirty="0">
              <a:solidFill>
                <a:srgbClr val="FF0000"/>
              </a:solidFill>
              <a:latin typeface="Helvetica"/>
              <a:cs typeface="Helvetica"/>
            </a:endParaRPr>
          </a:p>
        </p:txBody>
      </p:sp>
      <p:sp>
        <p:nvSpPr>
          <p:cNvPr id="6" name="Rectangle 5"/>
          <p:cNvSpPr/>
          <p:nvPr/>
        </p:nvSpPr>
        <p:spPr>
          <a:xfrm>
            <a:off x="3505200" y="2413338"/>
            <a:ext cx="5219700" cy="5324536"/>
          </a:xfrm>
          <a:prstGeom prst="rect">
            <a:avLst/>
          </a:prstGeom>
        </p:spPr>
        <p:txBody>
          <a:bodyPr wrap="square">
            <a:spAutoFit/>
          </a:bodyPr>
          <a:lstStyle/>
          <a:p>
            <a:pPr marL="285750" indent="-285750">
              <a:buFont typeface="Wingdings" charset="2"/>
              <a:buChar char="§"/>
            </a:pPr>
            <a:r>
              <a:rPr lang="en-US" dirty="0" smtClean="0">
                <a:solidFill>
                  <a:srgbClr val="595959"/>
                </a:solidFill>
                <a:latin typeface="Tahoma"/>
                <a:cs typeface="Tahoma"/>
              </a:rPr>
              <a:t>On their </a:t>
            </a:r>
            <a:r>
              <a:rPr lang="en-US" dirty="0">
                <a:solidFill>
                  <a:srgbClr val="595959"/>
                </a:solidFill>
                <a:latin typeface="Tahoma"/>
                <a:cs typeface="Tahoma"/>
              </a:rPr>
              <a:t>appointment police officers swear or affirm to uphold the laws of their countries including those which directly or indirectly speak to the protection of public health, fundamental human rights and the promotion of health related programmes and </a:t>
            </a:r>
            <a:r>
              <a:rPr lang="en-US" dirty="0" smtClean="0">
                <a:solidFill>
                  <a:srgbClr val="595959"/>
                </a:solidFill>
                <a:latin typeface="Tahoma"/>
                <a:cs typeface="Tahoma"/>
              </a:rPr>
              <a:t>interventions</a:t>
            </a:r>
            <a:endParaRPr lang="en-US" dirty="0">
              <a:solidFill>
                <a:srgbClr val="595959"/>
              </a:solidFill>
              <a:latin typeface="Tahoma"/>
              <a:cs typeface="Tahoma"/>
            </a:endParaRPr>
          </a:p>
          <a:p>
            <a:endParaRPr lang="en-US" dirty="0" smtClean="0">
              <a:latin typeface="Tahoma"/>
              <a:cs typeface="Tahoma"/>
            </a:endParaRPr>
          </a:p>
          <a:p>
            <a:r>
              <a:rPr lang="en-US" dirty="0">
                <a:solidFill>
                  <a:schemeClr val="tx1">
                    <a:lumMod val="65000"/>
                    <a:lumOff val="35000"/>
                  </a:schemeClr>
                </a:solidFill>
                <a:latin typeface="Tahoma"/>
                <a:cs typeface="Tahoma"/>
              </a:rPr>
              <a:t> </a:t>
            </a:r>
            <a:r>
              <a:rPr lang="en-US" dirty="0" smtClean="0">
                <a:solidFill>
                  <a:schemeClr val="tx1">
                    <a:lumMod val="65000"/>
                    <a:lumOff val="35000"/>
                  </a:schemeClr>
                </a:solidFill>
                <a:latin typeface="Tahoma"/>
                <a:cs typeface="Tahoma"/>
              </a:rPr>
              <a:t>  </a:t>
            </a:r>
            <a:r>
              <a:rPr lang="en-US" sz="1100" dirty="0" smtClean="0">
                <a:solidFill>
                  <a:srgbClr val="595959"/>
                </a:solidFill>
                <a:latin typeface="Tahoma"/>
                <a:cs typeface="Tahoma"/>
              </a:rPr>
              <a:t>Monaghan</a:t>
            </a:r>
            <a:r>
              <a:rPr lang="en-US" sz="1100" dirty="0">
                <a:solidFill>
                  <a:srgbClr val="595959"/>
                </a:solidFill>
                <a:latin typeface="Tahoma"/>
                <a:cs typeface="Tahoma"/>
              </a:rPr>
              <a:t>, G. and </a:t>
            </a:r>
            <a:r>
              <a:rPr lang="en-US" sz="1100" dirty="0" err="1">
                <a:solidFill>
                  <a:srgbClr val="595959"/>
                </a:solidFill>
                <a:latin typeface="Tahoma"/>
                <a:cs typeface="Tahoma"/>
              </a:rPr>
              <a:t>Bewley</a:t>
            </a:r>
            <a:r>
              <a:rPr lang="en-US" sz="1100" dirty="0">
                <a:solidFill>
                  <a:srgbClr val="595959"/>
                </a:solidFill>
                <a:latin typeface="Tahoma"/>
                <a:cs typeface="Tahoma"/>
              </a:rPr>
              <a:t>-Taylor, D. (2013) </a:t>
            </a:r>
            <a:r>
              <a:rPr lang="en-US" sz="1100" i="1" dirty="0">
                <a:solidFill>
                  <a:srgbClr val="595959"/>
                </a:solidFill>
                <a:latin typeface="Tahoma"/>
                <a:cs typeface="Tahoma"/>
              </a:rPr>
              <a:t>Police support for harm </a:t>
            </a:r>
          </a:p>
          <a:p>
            <a:r>
              <a:rPr lang="en-US" sz="1100" i="1" dirty="0">
                <a:solidFill>
                  <a:srgbClr val="595959"/>
                </a:solidFill>
                <a:latin typeface="Tahoma"/>
                <a:cs typeface="Tahoma"/>
              </a:rPr>
              <a:t>     reduction policies and practices towards people who inject drugs</a:t>
            </a:r>
          </a:p>
          <a:p>
            <a:r>
              <a:rPr lang="en-US" sz="1100" i="1" dirty="0">
                <a:solidFill>
                  <a:srgbClr val="595959"/>
                </a:solidFill>
                <a:latin typeface="Tahoma"/>
                <a:cs typeface="Tahoma"/>
              </a:rPr>
              <a:t>    </a:t>
            </a:r>
            <a:r>
              <a:rPr lang="en-US" sz="1100" dirty="0">
                <a:solidFill>
                  <a:srgbClr val="595959"/>
                </a:solidFill>
                <a:latin typeface="Tahoma"/>
                <a:cs typeface="Tahoma"/>
              </a:rPr>
              <a:t> </a:t>
            </a:r>
            <a:r>
              <a:rPr lang="en-US" sz="1100" dirty="0" err="1">
                <a:solidFill>
                  <a:srgbClr val="595959"/>
                </a:solidFill>
                <a:latin typeface="Tahoma"/>
                <a:cs typeface="Tahoma"/>
              </a:rPr>
              <a:t>Modernising</a:t>
            </a:r>
            <a:r>
              <a:rPr lang="en-US" sz="1100" dirty="0">
                <a:solidFill>
                  <a:srgbClr val="595959"/>
                </a:solidFill>
                <a:latin typeface="Tahoma"/>
                <a:cs typeface="Tahoma"/>
              </a:rPr>
              <a:t> Drug Law Enforcement Report 1, International Drug Policy </a:t>
            </a:r>
          </a:p>
          <a:p>
            <a:r>
              <a:rPr lang="en-US" sz="1100" dirty="0">
                <a:solidFill>
                  <a:srgbClr val="595959"/>
                </a:solidFill>
                <a:latin typeface="Tahoma"/>
                <a:cs typeface="Tahoma"/>
              </a:rPr>
              <a:t>     Consortium, London</a:t>
            </a:r>
            <a:endParaRPr lang="en-US" sz="1100" dirty="0">
              <a:latin typeface="Tahoma"/>
              <a:cs typeface="Tahoma"/>
            </a:endParaRPr>
          </a:p>
          <a:p>
            <a:pPr marL="285750" indent="-285750">
              <a:buFont typeface="Wingdings" charset="2"/>
              <a:buChar char="§"/>
            </a:pPr>
            <a:endParaRPr lang="en-US" dirty="0" smtClean="0">
              <a:solidFill>
                <a:srgbClr val="595959"/>
              </a:solidFill>
              <a:latin typeface="Tahoma"/>
              <a:cs typeface="Tahoma"/>
            </a:endParaRPr>
          </a:p>
          <a:p>
            <a:pPr marL="285750" indent="-285750">
              <a:buFont typeface="Wingdings" charset="2"/>
              <a:buChar char="§"/>
            </a:pPr>
            <a:endParaRPr lang="en-US" dirty="0" smtClean="0">
              <a:solidFill>
                <a:srgbClr val="595959"/>
              </a:solidFill>
              <a:latin typeface="Tahoma"/>
              <a:cs typeface="Tahoma"/>
            </a:endParaRPr>
          </a:p>
          <a:p>
            <a:pPr marL="285750" indent="-285750">
              <a:buFont typeface="Wingdings" charset="2"/>
              <a:buChar char="§"/>
            </a:pPr>
            <a:endParaRPr lang="en-US" dirty="0" smtClean="0">
              <a:solidFill>
                <a:schemeClr val="tx1">
                  <a:lumMod val="65000"/>
                  <a:lumOff val="35000"/>
                </a:schemeClr>
              </a:solidFill>
              <a:latin typeface="Tahoma"/>
              <a:cs typeface="Tahoma"/>
            </a:endParaRPr>
          </a:p>
          <a:p>
            <a:r>
              <a:rPr lang="en-US" sz="1000" dirty="0">
                <a:solidFill>
                  <a:schemeClr val="tx1">
                    <a:lumMod val="65000"/>
                    <a:lumOff val="35000"/>
                  </a:schemeClr>
                </a:solidFill>
                <a:latin typeface="Tahoma"/>
                <a:cs typeface="Tahoma"/>
              </a:rPr>
              <a:t> </a:t>
            </a:r>
            <a:r>
              <a:rPr lang="en-US" sz="1000" dirty="0" smtClean="0">
                <a:solidFill>
                  <a:schemeClr val="tx1">
                    <a:lumMod val="65000"/>
                    <a:lumOff val="35000"/>
                  </a:schemeClr>
                </a:solidFill>
                <a:latin typeface="Tahoma"/>
                <a:cs typeface="Tahoma"/>
              </a:rPr>
              <a:t>     </a:t>
            </a:r>
            <a:r>
              <a:rPr lang="en-US" sz="1100" dirty="0" smtClean="0">
                <a:solidFill>
                  <a:schemeClr val="tx1">
                    <a:lumMod val="65000"/>
                    <a:lumOff val="35000"/>
                  </a:schemeClr>
                </a:solidFill>
                <a:latin typeface="Tahoma"/>
                <a:cs typeface="Tahoma"/>
              </a:rPr>
              <a:t> </a:t>
            </a:r>
            <a:endParaRPr lang="en-US" sz="1100" dirty="0" smtClean="0">
              <a:latin typeface="Tahoma"/>
              <a:cs typeface="Tahoma"/>
            </a:endParaRPr>
          </a:p>
          <a:p>
            <a:r>
              <a:rPr lang="en-US" sz="1100" dirty="0"/>
              <a:t> </a:t>
            </a:r>
            <a:endParaRPr lang="en-GB" sz="1100" dirty="0"/>
          </a:p>
          <a:p>
            <a:endParaRPr lang="en-GB" sz="1100" dirty="0">
              <a:solidFill>
                <a:srgbClr val="595959"/>
              </a:solidFill>
            </a:endParaRPr>
          </a:p>
          <a:p>
            <a:pPr lvl="0"/>
            <a:endParaRPr lang="en-GB" sz="1100" dirty="0">
              <a:solidFill>
                <a:srgbClr val="595959"/>
              </a:solidFill>
              <a:latin typeface="Tahoma"/>
              <a:cs typeface="Tahoma"/>
            </a:endParaRPr>
          </a:p>
          <a:p>
            <a:pPr marL="285750" lvl="0" indent="-285750">
              <a:buFont typeface="Arial"/>
              <a:buChar char="•"/>
            </a:pPr>
            <a:endParaRPr lang="en-GB" sz="1700" dirty="0">
              <a:solidFill>
                <a:schemeClr val="tx1">
                  <a:lumMod val="65000"/>
                  <a:lumOff val="35000"/>
                </a:schemeClr>
              </a:solidFill>
              <a:latin typeface="Tahoma"/>
              <a:cs typeface="Tahoma"/>
            </a:endParaRPr>
          </a:p>
          <a:p>
            <a:endParaRPr lang="en-US" sz="1000" dirty="0">
              <a:solidFill>
                <a:schemeClr val="tx1">
                  <a:lumMod val="65000"/>
                  <a:lumOff val="35000"/>
                </a:schemeClr>
              </a:solidFill>
              <a:latin typeface="Tahoma"/>
              <a:cs typeface="Tahoma"/>
            </a:endParaRPr>
          </a:p>
          <a:p>
            <a:r>
              <a:rPr lang="en-US" sz="1000" b="1" dirty="0">
                <a:solidFill>
                  <a:schemeClr val="tx1">
                    <a:lumMod val="50000"/>
                    <a:lumOff val="50000"/>
                  </a:schemeClr>
                </a:solidFill>
                <a:latin typeface="Tahoma"/>
                <a:cs typeface="Tahoma"/>
              </a:rPr>
              <a:t>    </a:t>
            </a:r>
            <a:endParaRPr lang="en-US" sz="1000" b="1" dirty="0" smtClean="0">
              <a:solidFill>
                <a:schemeClr val="tx1">
                  <a:lumMod val="50000"/>
                  <a:lumOff val="50000"/>
                </a:schemeClr>
              </a:solidFill>
              <a:latin typeface="Tahoma"/>
              <a:cs typeface="Tahoma"/>
            </a:endParaRPr>
          </a:p>
          <a:p>
            <a:r>
              <a:rPr lang="en-US" sz="1000" b="1" dirty="0">
                <a:solidFill>
                  <a:schemeClr val="tx1">
                    <a:lumMod val="50000"/>
                    <a:lumOff val="50000"/>
                  </a:schemeClr>
                </a:solidFill>
                <a:latin typeface="Tahoma"/>
                <a:cs typeface="Tahoma"/>
              </a:rPr>
              <a:t> </a:t>
            </a:r>
            <a:r>
              <a:rPr lang="en-US" sz="1000" b="1" dirty="0" smtClean="0">
                <a:solidFill>
                  <a:schemeClr val="tx1">
                    <a:lumMod val="50000"/>
                    <a:lumOff val="50000"/>
                  </a:schemeClr>
                </a:solidFill>
                <a:latin typeface="Tahoma"/>
                <a:cs typeface="Tahoma"/>
              </a:rPr>
              <a:t> </a:t>
            </a:r>
            <a:r>
              <a:rPr lang="en-US" sz="1000" dirty="0" smtClean="0">
                <a:solidFill>
                  <a:schemeClr val="tx1">
                    <a:lumMod val="65000"/>
                    <a:lumOff val="35000"/>
                  </a:schemeClr>
                </a:solidFill>
                <a:latin typeface="Tahoma"/>
                <a:cs typeface="Tahoma"/>
              </a:rPr>
              <a:t>     </a:t>
            </a:r>
            <a:endParaRPr lang="en-GB" dirty="0" smtClean="0">
              <a:solidFill>
                <a:schemeClr val="tx1">
                  <a:lumMod val="75000"/>
                  <a:lumOff val="25000"/>
                </a:schemeClr>
              </a:solidFill>
              <a:latin typeface="Tahoma"/>
              <a:cs typeface="Tahoma"/>
            </a:endParaRPr>
          </a:p>
        </p:txBody>
      </p:sp>
    </p:spTree>
    <p:extLst>
      <p:ext uri="{BB962C8B-B14F-4D97-AF65-F5344CB8AC3E}">
        <p14:creationId xmlns:p14="http://schemas.microsoft.com/office/powerpoint/2010/main" xmlns="" val="3799759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393700"/>
            <a:ext cx="5219700" cy="1041400"/>
          </a:xfrm>
        </p:spPr>
        <p:txBody>
          <a:bodyPr>
            <a:normAutofit/>
          </a:bodyPr>
          <a:lstStyle/>
          <a:p>
            <a:pPr algn="l">
              <a:spcBef>
                <a:spcPts val="0"/>
              </a:spcBef>
            </a:pPr>
            <a:r>
              <a:rPr lang="en-US" sz="2700" b="1" dirty="0" smtClean="0">
                <a:solidFill>
                  <a:srgbClr val="FF0000"/>
                </a:solidFill>
              </a:rPr>
              <a:t/>
            </a:r>
            <a:br>
              <a:rPr lang="en-US" sz="2700" b="1" dirty="0" smtClean="0">
                <a:solidFill>
                  <a:srgbClr val="FF0000"/>
                </a:solidFill>
              </a:rPr>
            </a:br>
            <a:r>
              <a:rPr lang="en-US" sz="2800" b="1" dirty="0" smtClean="0">
                <a:solidFill>
                  <a:srgbClr val="FF0000"/>
                </a:solidFill>
                <a:latin typeface="Tahoma"/>
                <a:cs typeface="Tahoma"/>
              </a:rPr>
              <a:t>legal context</a:t>
            </a:r>
            <a:endParaRPr lang="en-US" sz="2800" dirty="0">
              <a:solidFill>
                <a:srgbClr val="FF0000"/>
              </a:solidFill>
              <a:latin typeface="Tahoma"/>
              <a:cs typeface="Tahoma"/>
            </a:endParaRPr>
          </a:p>
        </p:txBody>
      </p:sp>
      <p:sp>
        <p:nvSpPr>
          <p:cNvPr id="305" name="TextBox 304"/>
          <p:cNvSpPr txBox="1"/>
          <p:nvPr/>
        </p:nvSpPr>
        <p:spPr>
          <a:xfrm>
            <a:off x="5778500" y="6489700"/>
            <a:ext cx="3225800" cy="338554"/>
          </a:xfrm>
          <a:prstGeom prst="rect">
            <a:avLst/>
          </a:prstGeom>
          <a:noFill/>
        </p:spPr>
        <p:txBody>
          <a:bodyPr wrap="square" rtlCol="0">
            <a:spAutoFit/>
          </a:bodyPr>
          <a:lstStyle/>
          <a:p>
            <a:r>
              <a:rPr lang="en-US" sz="1600" dirty="0" smtClean="0">
                <a:solidFill>
                  <a:srgbClr val="FF0000"/>
                </a:solidFill>
                <a:latin typeface="Helvetica"/>
                <a:cs typeface="Helvetica"/>
              </a:rPr>
              <a:t> </a:t>
            </a:r>
            <a:r>
              <a:rPr lang="en-US" sz="1500" dirty="0" smtClean="0">
                <a:solidFill>
                  <a:srgbClr val="FF0000"/>
                </a:solidFill>
                <a:latin typeface="Tahoma"/>
                <a:cs typeface="Tahoma"/>
              </a:rPr>
              <a:t>G e o f f r e y  </a:t>
            </a:r>
            <a:r>
              <a:rPr lang="en-US" sz="1500" b="1" dirty="0" smtClean="0">
                <a:solidFill>
                  <a:srgbClr val="FF0000"/>
                </a:solidFill>
                <a:latin typeface="Tahoma"/>
                <a:cs typeface="Tahoma"/>
              </a:rPr>
              <a:t>M O N A G H A N  </a:t>
            </a:r>
            <a:endParaRPr lang="en-US" sz="1500" b="1" dirty="0">
              <a:solidFill>
                <a:srgbClr val="FF0000"/>
              </a:solidFill>
              <a:latin typeface="Tahoma"/>
              <a:cs typeface="Tahoma"/>
            </a:endParaRPr>
          </a:p>
        </p:txBody>
      </p:sp>
      <p:sp>
        <p:nvSpPr>
          <p:cNvPr id="307" name="TextBox 306"/>
          <p:cNvSpPr txBox="1"/>
          <p:nvPr/>
        </p:nvSpPr>
        <p:spPr>
          <a:xfrm rot="16200000" flipH="1">
            <a:off x="-2622552" y="3247996"/>
            <a:ext cx="6311903" cy="400110"/>
          </a:xfrm>
          <a:prstGeom prst="rect">
            <a:avLst/>
          </a:prstGeom>
          <a:noFill/>
        </p:spPr>
        <p:txBody>
          <a:bodyPr wrap="square" rtlCol="0">
            <a:spAutoFit/>
          </a:bodyPr>
          <a:lstStyle/>
          <a:p>
            <a:r>
              <a:rPr lang="en-US" sz="1000" b="1" dirty="0" smtClean="0">
                <a:solidFill>
                  <a:srgbClr val="7F7F7F"/>
                </a:solidFill>
                <a:latin typeface="Tahoma"/>
                <a:cs typeface="Tahoma"/>
              </a:rPr>
              <a:t>Police Leadership in Public Health</a:t>
            </a:r>
            <a:r>
              <a:rPr lang="en-US" sz="1000" b="1" i="1" dirty="0" smtClean="0">
                <a:solidFill>
                  <a:srgbClr val="7F7F7F"/>
                </a:solidFill>
                <a:latin typeface="Tahoma"/>
                <a:cs typeface="Tahoma"/>
              </a:rPr>
              <a:t> </a:t>
            </a:r>
            <a:r>
              <a:rPr lang="en-US" sz="1000" dirty="0" smtClean="0">
                <a:solidFill>
                  <a:srgbClr val="7F7F7F"/>
                </a:solidFill>
                <a:latin typeface="Tahoma"/>
                <a:cs typeface="Tahoma"/>
              </a:rPr>
              <a:t>Seminar December</a:t>
            </a:r>
            <a:r>
              <a:rPr lang="en-US" sz="1000" dirty="0" smtClean="0">
                <a:solidFill>
                  <a:schemeClr val="tx1">
                    <a:lumMod val="50000"/>
                    <a:lumOff val="50000"/>
                  </a:schemeClr>
                </a:solidFill>
                <a:latin typeface="Tahoma"/>
                <a:cs typeface="Tahoma"/>
              </a:rPr>
              <a:t> </a:t>
            </a:r>
            <a:r>
              <a:rPr lang="en-US" sz="1000" dirty="0">
                <a:solidFill>
                  <a:schemeClr val="tx1">
                    <a:lumMod val="50000"/>
                    <a:lumOff val="50000"/>
                  </a:schemeClr>
                </a:solidFill>
                <a:latin typeface="Tahoma"/>
                <a:cs typeface="Tahoma"/>
              </a:rPr>
              <a:t>2013 </a:t>
            </a:r>
            <a:endParaRPr lang="en-US" sz="1000" dirty="0" smtClean="0">
              <a:solidFill>
                <a:schemeClr val="tx1">
                  <a:lumMod val="50000"/>
                  <a:lumOff val="50000"/>
                </a:schemeClr>
              </a:solidFill>
              <a:latin typeface="Tahoma"/>
              <a:cs typeface="Tahoma"/>
            </a:endParaRPr>
          </a:p>
          <a:p>
            <a:r>
              <a:rPr lang="en-US" sz="1000" dirty="0" smtClean="0">
                <a:solidFill>
                  <a:srgbClr val="FF0000"/>
                </a:solidFill>
                <a:latin typeface="Tahoma"/>
                <a:cs typeface="Tahoma"/>
              </a:rPr>
              <a:t> </a:t>
            </a:r>
            <a:endParaRPr lang="en-US" sz="1000" dirty="0">
              <a:solidFill>
                <a:srgbClr val="FF0000"/>
              </a:solidFill>
              <a:latin typeface="Tahoma"/>
              <a:cs typeface="Tahoma"/>
            </a:endParaRPr>
          </a:p>
        </p:txBody>
      </p:sp>
      <p:sp>
        <p:nvSpPr>
          <p:cNvPr id="308" name="TextBox 307"/>
          <p:cNvSpPr txBox="1"/>
          <p:nvPr/>
        </p:nvSpPr>
        <p:spPr>
          <a:xfrm rot="16200000">
            <a:off x="1892849" y="2764971"/>
            <a:ext cx="3009901" cy="172355"/>
          </a:xfrm>
          <a:prstGeom prst="rect">
            <a:avLst/>
          </a:prstGeom>
          <a:noFill/>
        </p:spPr>
        <p:txBody>
          <a:bodyPr wrap="square" rtlCol="0">
            <a:spAutoFit/>
          </a:bodyPr>
          <a:lstStyle/>
          <a:p>
            <a:r>
              <a:rPr lang="en-GB" sz="520" dirty="0" smtClean="0">
                <a:solidFill>
                  <a:srgbClr val="FF0000"/>
                </a:solidFill>
                <a:latin typeface="Helvetica"/>
                <a:cs typeface="Helvetica"/>
              </a:rPr>
              <a:t>   </a:t>
            </a:r>
            <a:endParaRPr lang="en-US" sz="520" dirty="0">
              <a:solidFill>
                <a:srgbClr val="FF0000"/>
              </a:solidFill>
              <a:latin typeface="Helvetica"/>
              <a:cs typeface="Helvetica"/>
            </a:endParaRPr>
          </a:p>
        </p:txBody>
      </p:sp>
      <p:sp>
        <p:nvSpPr>
          <p:cNvPr id="6" name="Rectangle 5"/>
          <p:cNvSpPr/>
          <p:nvPr/>
        </p:nvSpPr>
        <p:spPr>
          <a:xfrm>
            <a:off x="3505200" y="2413338"/>
            <a:ext cx="5219700" cy="3339376"/>
          </a:xfrm>
          <a:prstGeom prst="rect">
            <a:avLst/>
          </a:prstGeom>
        </p:spPr>
        <p:txBody>
          <a:bodyPr wrap="square">
            <a:spAutoFit/>
          </a:bodyPr>
          <a:lstStyle/>
          <a:p>
            <a:r>
              <a:rPr lang="en-US" b="1" dirty="0" smtClean="0">
                <a:solidFill>
                  <a:srgbClr val="595959"/>
                </a:solidFill>
                <a:latin typeface="Tahoma"/>
                <a:cs typeface="Tahoma"/>
              </a:rPr>
              <a:t>Section 20(3</a:t>
            </a:r>
            <a:r>
              <a:rPr lang="en-US" b="1" dirty="0">
                <a:solidFill>
                  <a:srgbClr val="595959"/>
                </a:solidFill>
                <a:latin typeface="Tahoma"/>
                <a:cs typeface="Tahoma"/>
              </a:rPr>
              <a:t>) Police Act 1967 </a:t>
            </a:r>
            <a:endParaRPr lang="en-US" b="1" dirty="0" smtClean="0">
              <a:solidFill>
                <a:srgbClr val="595959"/>
              </a:solidFill>
              <a:latin typeface="Tahoma"/>
              <a:cs typeface="Tahoma"/>
            </a:endParaRPr>
          </a:p>
          <a:p>
            <a:endParaRPr lang="en-US" dirty="0" smtClean="0">
              <a:solidFill>
                <a:srgbClr val="595959"/>
              </a:solidFill>
              <a:latin typeface="Tahoma"/>
              <a:cs typeface="Tahoma"/>
            </a:endParaRPr>
          </a:p>
          <a:p>
            <a:r>
              <a:rPr lang="en-US" dirty="0" smtClean="0">
                <a:solidFill>
                  <a:srgbClr val="595959"/>
                </a:solidFill>
                <a:latin typeface="Tahoma"/>
                <a:cs typeface="Tahoma"/>
              </a:rPr>
              <a:t>(d)	Giving assistance in the carrying out of </a:t>
            </a:r>
          </a:p>
          <a:p>
            <a:r>
              <a:rPr lang="en-US" dirty="0">
                <a:solidFill>
                  <a:srgbClr val="595959"/>
                </a:solidFill>
                <a:latin typeface="Tahoma"/>
                <a:cs typeface="Tahoma"/>
              </a:rPr>
              <a:t> </a:t>
            </a:r>
            <a:r>
              <a:rPr lang="en-US" dirty="0" smtClean="0">
                <a:solidFill>
                  <a:srgbClr val="595959"/>
                </a:solidFill>
                <a:latin typeface="Tahoma"/>
                <a:cs typeface="Tahoma"/>
              </a:rPr>
              <a:t>   	any law</a:t>
            </a:r>
            <a:r>
              <a:rPr lang="en-US" dirty="0">
                <a:solidFill>
                  <a:srgbClr val="595959"/>
                </a:solidFill>
                <a:latin typeface="Tahoma"/>
                <a:cs typeface="Tahoma"/>
              </a:rPr>
              <a:t> relating </a:t>
            </a:r>
            <a:r>
              <a:rPr lang="en-US" dirty="0" smtClean="0">
                <a:solidFill>
                  <a:srgbClr val="595959"/>
                </a:solidFill>
                <a:latin typeface="Tahoma"/>
                <a:cs typeface="Tahoma"/>
              </a:rPr>
              <a:t>to revenue, excise,</a:t>
            </a:r>
          </a:p>
          <a:p>
            <a:r>
              <a:rPr lang="en-US" dirty="0">
                <a:solidFill>
                  <a:srgbClr val="595959"/>
                </a:solidFill>
                <a:latin typeface="Tahoma"/>
                <a:cs typeface="Tahoma"/>
              </a:rPr>
              <a:t> </a:t>
            </a:r>
            <a:r>
              <a:rPr lang="en-US" dirty="0" smtClean="0">
                <a:solidFill>
                  <a:srgbClr val="595959"/>
                </a:solidFill>
                <a:latin typeface="Tahoma"/>
                <a:cs typeface="Tahoma"/>
              </a:rPr>
              <a:t>  </a:t>
            </a:r>
            <a:r>
              <a:rPr lang="en-US" dirty="0">
                <a:solidFill>
                  <a:srgbClr val="595959"/>
                </a:solidFill>
                <a:latin typeface="Tahoma"/>
                <a:cs typeface="Tahoma"/>
              </a:rPr>
              <a:t> </a:t>
            </a:r>
            <a:r>
              <a:rPr lang="en-US" dirty="0" smtClean="0">
                <a:solidFill>
                  <a:srgbClr val="595959"/>
                </a:solidFill>
                <a:latin typeface="Tahoma"/>
                <a:cs typeface="Tahoma"/>
              </a:rPr>
              <a:t>	</a:t>
            </a:r>
            <a:r>
              <a:rPr lang="en-US" b="1" dirty="0" smtClean="0">
                <a:solidFill>
                  <a:srgbClr val="595959"/>
                </a:solidFill>
                <a:latin typeface="Tahoma"/>
                <a:cs typeface="Tahoma"/>
              </a:rPr>
              <a:t>sanitation</a:t>
            </a:r>
            <a:r>
              <a:rPr lang="en-US" dirty="0" smtClean="0">
                <a:solidFill>
                  <a:srgbClr val="595959"/>
                </a:solidFill>
                <a:latin typeface="Tahoma"/>
                <a:cs typeface="Tahoma"/>
              </a:rPr>
              <a:t>, </a:t>
            </a:r>
            <a:r>
              <a:rPr lang="en-US" b="1" dirty="0" smtClean="0">
                <a:solidFill>
                  <a:srgbClr val="595959"/>
                </a:solidFill>
                <a:latin typeface="Tahoma"/>
                <a:cs typeface="Tahoma"/>
              </a:rPr>
              <a:t>quarantine</a:t>
            </a:r>
            <a:r>
              <a:rPr lang="en-US" dirty="0" smtClean="0">
                <a:solidFill>
                  <a:srgbClr val="595959"/>
                </a:solidFill>
                <a:latin typeface="Tahoma"/>
                <a:cs typeface="Tahoma"/>
              </a:rPr>
              <a:t>, immigration and</a:t>
            </a:r>
          </a:p>
          <a:p>
            <a:r>
              <a:rPr lang="en-US" dirty="0">
                <a:solidFill>
                  <a:srgbClr val="595959"/>
                </a:solidFill>
                <a:latin typeface="Tahoma"/>
                <a:cs typeface="Tahoma"/>
              </a:rPr>
              <a:t> </a:t>
            </a:r>
            <a:r>
              <a:rPr lang="en-US" dirty="0" smtClean="0">
                <a:solidFill>
                  <a:srgbClr val="595959"/>
                </a:solidFill>
                <a:latin typeface="Tahoma"/>
                <a:cs typeface="Tahoma"/>
              </a:rPr>
              <a:t> </a:t>
            </a:r>
            <a:r>
              <a:rPr lang="en-US" dirty="0">
                <a:solidFill>
                  <a:srgbClr val="595959"/>
                </a:solidFill>
                <a:latin typeface="Tahoma"/>
                <a:cs typeface="Tahoma"/>
              </a:rPr>
              <a:t>	</a:t>
            </a:r>
            <a:r>
              <a:rPr lang="en-US" dirty="0" smtClean="0">
                <a:solidFill>
                  <a:srgbClr val="595959"/>
                </a:solidFill>
                <a:latin typeface="Tahoma"/>
                <a:cs typeface="Tahoma"/>
              </a:rPr>
              <a:t>registration   </a:t>
            </a:r>
            <a:endParaRPr lang="en-GB" dirty="0">
              <a:solidFill>
                <a:srgbClr val="595959"/>
              </a:solidFill>
              <a:latin typeface="Tahoma"/>
              <a:cs typeface="Tahoma"/>
            </a:endParaRPr>
          </a:p>
          <a:p>
            <a:pPr marL="342900" indent="-342900">
              <a:buAutoNum type="arabicPlain" startAt="4"/>
            </a:pPr>
            <a:endParaRPr lang="en-US" dirty="0" smtClean="0">
              <a:solidFill>
                <a:srgbClr val="595959"/>
              </a:solidFill>
              <a:latin typeface="Tahoma"/>
              <a:cs typeface="Tahoma"/>
            </a:endParaRPr>
          </a:p>
          <a:p>
            <a:r>
              <a:rPr lang="en-US" dirty="0" smtClean="0">
                <a:solidFill>
                  <a:srgbClr val="595959"/>
                </a:solidFill>
                <a:latin typeface="Tahoma"/>
                <a:cs typeface="Tahoma"/>
              </a:rPr>
              <a:t>(j)	Giving assistance in the protection of life and</a:t>
            </a:r>
          </a:p>
          <a:p>
            <a:r>
              <a:rPr lang="en-US" dirty="0">
                <a:solidFill>
                  <a:srgbClr val="595959"/>
                </a:solidFill>
                <a:latin typeface="Tahoma"/>
                <a:cs typeface="Tahoma"/>
              </a:rPr>
              <a:t> </a:t>
            </a:r>
            <a:r>
              <a:rPr lang="en-US" dirty="0" smtClean="0">
                <a:solidFill>
                  <a:srgbClr val="595959"/>
                </a:solidFill>
                <a:latin typeface="Tahoma"/>
                <a:cs typeface="Tahoma"/>
              </a:rPr>
              <a:t>    	property </a:t>
            </a:r>
          </a:p>
          <a:p>
            <a:endParaRPr lang="en-US" dirty="0" smtClean="0">
              <a:solidFill>
                <a:schemeClr val="tx1">
                  <a:lumMod val="65000"/>
                  <a:lumOff val="35000"/>
                </a:schemeClr>
              </a:solidFill>
              <a:latin typeface="Tahoma"/>
              <a:cs typeface="Tahoma"/>
            </a:endParaRPr>
          </a:p>
          <a:p>
            <a:pPr lvl="0"/>
            <a:r>
              <a:rPr lang="en-US" sz="1000" dirty="0">
                <a:solidFill>
                  <a:schemeClr val="tx1">
                    <a:lumMod val="65000"/>
                    <a:lumOff val="35000"/>
                  </a:schemeClr>
                </a:solidFill>
                <a:latin typeface="Tahoma"/>
                <a:cs typeface="Tahoma"/>
              </a:rPr>
              <a:t> </a:t>
            </a:r>
            <a:r>
              <a:rPr lang="en-US" sz="1000" dirty="0" smtClean="0">
                <a:solidFill>
                  <a:schemeClr val="tx1">
                    <a:lumMod val="65000"/>
                    <a:lumOff val="35000"/>
                  </a:schemeClr>
                </a:solidFill>
                <a:latin typeface="Tahoma"/>
                <a:cs typeface="Tahoma"/>
              </a:rPr>
              <a:t>     </a:t>
            </a:r>
            <a:r>
              <a:rPr lang="en-US" sz="1100" dirty="0" smtClean="0">
                <a:solidFill>
                  <a:schemeClr val="tx1">
                    <a:lumMod val="65000"/>
                    <a:lumOff val="35000"/>
                  </a:schemeClr>
                </a:solidFill>
                <a:latin typeface="Tahoma"/>
                <a:cs typeface="Tahoma"/>
              </a:rPr>
              <a:t> </a:t>
            </a:r>
            <a:endParaRPr lang="en-US" sz="1000" dirty="0" smtClean="0">
              <a:solidFill>
                <a:schemeClr val="tx1">
                  <a:lumMod val="65000"/>
                  <a:lumOff val="35000"/>
                </a:schemeClr>
              </a:solidFill>
              <a:latin typeface="Tahoma"/>
              <a:cs typeface="Tahoma"/>
            </a:endParaRPr>
          </a:p>
          <a:p>
            <a:r>
              <a:rPr lang="en-US" sz="1000" b="1" dirty="0" smtClean="0">
                <a:solidFill>
                  <a:schemeClr val="tx1">
                    <a:lumMod val="50000"/>
                    <a:lumOff val="50000"/>
                  </a:schemeClr>
                </a:solidFill>
                <a:latin typeface="Tahoma"/>
                <a:cs typeface="Tahoma"/>
              </a:rPr>
              <a:t>    </a:t>
            </a:r>
          </a:p>
          <a:p>
            <a:r>
              <a:rPr lang="en-US" sz="1000" b="1" dirty="0" smtClean="0">
                <a:solidFill>
                  <a:schemeClr val="tx1">
                    <a:lumMod val="50000"/>
                    <a:lumOff val="50000"/>
                  </a:schemeClr>
                </a:solidFill>
                <a:latin typeface="Tahoma"/>
                <a:cs typeface="Tahoma"/>
              </a:rPr>
              <a:t>  </a:t>
            </a:r>
            <a:r>
              <a:rPr lang="en-US" sz="1000" dirty="0" smtClean="0">
                <a:solidFill>
                  <a:schemeClr val="tx1">
                    <a:lumMod val="65000"/>
                    <a:lumOff val="35000"/>
                  </a:schemeClr>
                </a:solidFill>
                <a:latin typeface="Tahoma"/>
                <a:cs typeface="Tahoma"/>
              </a:rPr>
              <a:t>     </a:t>
            </a:r>
            <a:endParaRPr lang="en-GB" dirty="0" smtClean="0">
              <a:solidFill>
                <a:schemeClr val="tx1">
                  <a:lumMod val="75000"/>
                  <a:lumOff val="25000"/>
                </a:schemeClr>
              </a:solidFill>
              <a:latin typeface="Tahoma"/>
              <a:cs typeface="Tahoma"/>
            </a:endParaRPr>
          </a:p>
        </p:txBody>
      </p:sp>
    </p:spTree>
    <p:extLst>
      <p:ext uri="{BB962C8B-B14F-4D97-AF65-F5344CB8AC3E}">
        <p14:creationId xmlns:p14="http://schemas.microsoft.com/office/powerpoint/2010/main" xmlns="" val="293142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393700"/>
            <a:ext cx="5219700" cy="1041400"/>
          </a:xfrm>
        </p:spPr>
        <p:txBody>
          <a:bodyPr>
            <a:normAutofit/>
          </a:bodyPr>
          <a:lstStyle/>
          <a:p>
            <a:pPr algn="l">
              <a:spcBef>
                <a:spcPts val="0"/>
              </a:spcBef>
            </a:pPr>
            <a:r>
              <a:rPr lang="en-US" sz="2700" b="1" dirty="0" smtClean="0">
                <a:solidFill>
                  <a:srgbClr val="FF0000"/>
                </a:solidFill>
              </a:rPr>
              <a:t/>
            </a:r>
            <a:br>
              <a:rPr lang="en-US" sz="2700" b="1" dirty="0" smtClean="0">
                <a:solidFill>
                  <a:srgbClr val="FF0000"/>
                </a:solidFill>
              </a:rPr>
            </a:br>
            <a:r>
              <a:rPr lang="en-US" sz="2800" b="1" dirty="0" smtClean="0">
                <a:solidFill>
                  <a:srgbClr val="FF0000"/>
                </a:solidFill>
                <a:latin typeface="Tahoma"/>
                <a:cs typeface="Tahoma"/>
              </a:rPr>
              <a:t>tone at the top</a:t>
            </a:r>
            <a:endParaRPr lang="en-US" sz="2800" dirty="0">
              <a:solidFill>
                <a:srgbClr val="FF0000"/>
              </a:solidFill>
              <a:latin typeface="Tahoma"/>
              <a:cs typeface="Tahoma"/>
            </a:endParaRPr>
          </a:p>
        </p:txBody>
      </p:sp>
      <p:sp>
        <p:nvSpPr>
          <p:cNvPr id="305" name="TextBox 304"/>
          <p:cNvSpPr txBox="1"/>
          <p:nvPr/>
        </p:nvSpPr>
        <p:spPr>
          <a:xfrm>
            <a:off x="5778500" y="6489700"/>
            <a:ext cx="3225800" cy="338554"/>
          </a:xfrm>
          <a:prstGeom prst="rect">
            <a:avLst/>
          </a:prstGeom>
          <a:noFill/>
        </p:spPr>
        <p:txBody>
          <a:bodyPr wrap="square" rtlCol="0">
            <a:spAutoFit/>
          </a:bodyPr>
          <a:lstStyle/>
          <a:p>
            <a:r>
              <a:rPr lang="en-US" sz="1600" dirty="0" smtClean="0">
                <a:solidFill>
                  <a:srgbClr val="FF0000"/>
                </a:solidFill>
                <a:latin typeface="Helvetica"/>
                <a:cs typeface="Helvetica"/>
              </a:rPr>
              <a:t> </a:t>
            </a:r>
            <a:r>
              <a:rPr lang="en-US" sz="1500" dirty="0" smtClean="0">
                <a:solidFill>
                  <a:srgbClr val="FF0000"/>
                </a:solidFill>
                <a:latin typeface="Tahoma"/>
                <a:cs typeface="Tahoma"/>
              </a:rPr>
              <a:t>G e o f f r e y  </a:t>
            </a:r>
            <a:r>
              <a:rPr lang="en-US" sz="1500" b="1" dirty="0" smtClean="0">
                <a:solidFill>
                  <a:srgbClr val="FF0000"/>
                </a:solidFill>
                <a:latin typeface="Tahoma"/>
                <a:cs typeface="Tahoma"/>
              </a:rPr>
              <a:t>M O N A G H A N  </a:t>
            </a:r>
            <a:endParaRPr lang="en-US" sz="1500" b="1" dirty="0">
              <a:solidFill>
                <a:srgbClr val="FF0000"/>
              </a:solidFill>
              <a:latin typeface="Tahoma"/>
              <a:cs typeface="Tahoma"/>
            </a:endParaRPr>
          </a:p>
        </p:txBody>
      </p:sp>
      <p:sp>
        <p:nvSpPr>
          <p:cNvPr id="307" name="TextBox 306"/>
          <p:cNvSpPr txBox="1"/>
          <p:nvPr/>
        </p:nvSpPr>
        <p:spPr>
          <a:xfrm rot="16200000" flipH="1">
            <a:off x="-2622552" y="3247996"/>
            <a:ext cx="6311903" cy="400110"/>
          </a:xfrm>
          <a:prstGeom prst="rect">
            <a:avLst/>
          </a:prstGeom>
          <a:noFill/>
        </p:spPr>
        <p:txBody>
          <a:bodyPr wrap="square" rtlCol="0">
            <a:spAutoFit/>
          </a:bodyPr>
          <a:lstStyle/>
          <a:p>
            <a:r>
              <a:rPr lang="en-US" sz="1000" b="1" dirty="0" smtClean="0">
                <a:solidFill>
                  <a:srgbClr val="7F7F7F"/>
                </a:solidFill>
                <a:latin typeface="Tahoma"/>
                <a:cs typeface="Tahoma"/>
              </a:rPr>
              <a:t>Police Leadership in Public Health</a:t>
            </a:r>
            <a:r>
              <a:rPr lang="en-US" sz="1000" b="1" i="1" dirty="0" smtClean="0">
                <a:solidFill>
                  <a:srgbClr val="7F7F7F"/>
                </a:solidFill>
                <a:latin typeface="Tahoma"/>
                <a:cs typeface="Tahoma"/>
              </a:rPr>
              <a:t> </a:t>
            </a:r>
            <a:r>
              <a:rPr lang="en-US" sz="1000" dirty="0" smtClean="0">
                <a:solidFill>
                  <a:srgbClr val="7F7F7F"/>
                </a:solidFill>
                <a:latin typeface="Tahoma"/>
                <a:cs typeface="Tahoma"/>
              </a:rPr>
              <a:t>Seminar December</a:t>
            </a:r>
            <a:r>
              <a:rPr lang="en-US" sz="1000" dirty="0" smtClean="0">
                <a:solidFill>
                  <a:schemeClr val="tx1">
                    <a:lumMod val="50000"/>
                    <a:lumOff val="50000"/>
                  </a:schemeClr>
                </a:solidFill>
                <a:latin typeface="Tahoma"/>
                <a:cs typeface="Tahoma"/>
              </a:rPr>
              <a:t> </a:t>
            </a:r>
            <a:r>
              <a:rPr lang="en-US" sz="1000" dirty="0">
                <a:solidFill>
                  <a:schemeClr val="tx1">
                    <a:lumMod val="50000"/>
                    <a:lumOff val="50000"/>
                  </a:schemeClr>
                </a:solidFill>
                <a:latin typeface="Tahoma"/>
                <a:cs typeface="Tahoma"/>
              </a:rPr>
              <a:t>2013 </a:t>
            </a:r>
            <a:endParaRPr lang="en-US" sz="1000" dirty="0" smtClean="0">
              <a:solidFill>
                <a:schemeClr val="tx1">
                  <a:lumMod val="50000"/>
                  <a:lumOff val="50000"/>
                </a:schemeClr>
              </a:solidFill>
              <a:latin typeface="Tahoma"/>
              <a:cs typeface="Tahoma"/>
            </a:endParaRPr>
          </a:p>
          <a:p>
            <a:r>
              <a:rPr lang="en-US" sz="1000" dirty="0" smtClean="0">
                <a:solidFill>
                  <a:srgbClr val="FF0000"/>
                </a:solidFill>
                <a:latin typeface="Tahoma"/>
                <a:cs typeface="Tahoma"/>
              </a:rPr>
              <a:t> </a:t>
            </a:r>
            <a:endParaRPr lang="en-US" sz="1000" dirty="0">
              <a:solidFill>
                <a:srgbClr val="FF0000"/>
              </a:solidFill>
              <a:latin typeface="Tahoma"/>
              <a:cs typeface="Tahoma"/>
            </a:endParaRPr>
          </a:p>
        </p:txBody>
      </p:sp>
      <p:sp>
        <p:nvSpPr>
          <p:cNvPr id="308" name="TextBox 307"/>
          <p:cNvSpPr txBox="1"/>
          <p:nvPr/>
        </p:nvSpPr>
        <p:spPr>
          <a:xfrm rot="16200000">
            <a:off x="1892849" y="2764971"/>
            <a:ext cx="3009901" cy="172355"/>
          </a:xfrm>
          <a:prstGeom prst="rect">
            <a:avLst/>
          </a:prstGeom>
          <a:noFill/>
        </p:spPr>
        <p:txBody>
          <a:bodyPr wrap="square" rtlCol="0">
            <a:spAutoFit/>
          </a:bodyPr>
          <a:lstStyle/>
          <a:p>
            <a:r>
              <a:rPr lang="en-GB" sz="520" dirty="0" smtClean="0">
                <a:solidFill>
                  <a:srgbClr val="FF0000"/>
                </a:solidFill>
                <a:latin typeface="Helvetica"/>
                <a:cs typeface="Helvetica"/>
              </a:rPr>
              <a:t>   </a:t>
            </a:r>
            <a:endParaRPr lang="en-US" sz="520" dirty="0">
              <a:solidFill>
                <a:srgbClr val="FF0000"/>
              </a:solidFill>
              <a:latin typeface="Helvetica"/>
              <a:cs typeface="Helvetica"/>
            </a:endParaRPr>
          </a:p>
        </p:txBody>
      </p:sp>
      <p:sp>
        <p:nvSpPr>
          <p:cNvPr id="6" name="Rectangle 5"/>
          <p:cNvSpPr/>
          <p:nvPr/>
        </p:nvSpPr>
        <p:spPr>
          <a:xfrm>
            <a:off x="3505200" y="2413338"/>
            <a:ext cx="5219700" cy="4401206"/>
          </a:xfrm>
          <a:prstGeom prst="rect">
            <a:avLst/>
          </a:prstGeom>
        </p:spPr>
        <p:txBody>
          <a:bodyPr wrap="square">
            <a:spAutoFit/>
          </a:bodyPr>
          <a:lstStyle/>
          <a:p>
            <a:r>
              <a:rPr lang="en-US" b="1" dirty="0" smtClean="0">
                <a:solidFill>
                  <a:srgbClr val="595959"/>
                </a:solidFill>
                <a:latin typeface="Tahoma"/>
                <a:cs typeface="Tahoma"/>
              </a:rPr>
              <a:t>Tone at the top </a:t>
            </a:r>
          </a:p>
          <a:p>
            <a:endParaRPr lang="en-US" dirty="0" smtClean="0">
              <a:solidFill>
                <a:srgbClr val="595959"/>
              </a:solidFill>
              <a:latin typeface="Tahoma"/>
              <a:cs typeface="Tahoma"/>
            </a:endParaRPr>
          </a:p>
          <a:p>
            <a:pPr marL="285750" indent="-285750">
              <a:buFont typeface="Wingdings" charset="2"/>
              <a:buChar char="§"/>
            </a:pPr>
            <a:r>
              <a:rPr lang="en-US" dirty="0" smtClean="0">
                <a:solidFill>
                  <a:schemeClr val="tx1">
                    <a:lumMod val="65000"/>
                    <a:lumOff val="35000"/>
                  </a:schemeClr>
                </a:solidFill>
                <a:latin typeface="Tahoma"/>
                <a:cs typeface="Tahoma"/>
              </a:rPr>
              <a:t>‘Top’ means the top! Inspector </a:t>
            </a:r>
            <a:r>
              <a:rPr lang="en-US" dirty="0">
                <a:solidFill>
                  <a:schemeClr val="tx1">
                    <a:lumMod val="65000"/>
                    <a:lumOff val="35000"/>
                  </a:schemeClr>
                </a:solidFill>
                <a:latin typeface="Tahoma"/>
                <a:cs typeface="Tahoma"/>
              </a:rPr>
              <a:t>G</a:t>
            </a:r>
            <a:r>
              <a:rPr lang="en-US" dirty="0" smtClean="0">
                <a:solidFill>
                  <a:schemeClr val="tx1">
                    <a:lumMod val="65000"/>
                    <a:lumOff val="35000"/>
                  </a:schemeClr>
                </a:solidFill>
                <a:latin typeface="Tahoma"/>
                <a:cs typeface="Tahoma"/>
              </a:rPr>
              <a:t>eneral of the Royal Malaysia Police (RMP)</a:t>
            </a:r>
          </a:p>
          <a:p>
            <a:pPr marL="285750" indent="-285750">
              <a:buFont typeface="Wingdings" charset="2"/>
              <a:buChar char="§"/>
            </a:pPr>
            <a:endParaRPr lang="en-US" sz="1000" dirty="0">
              <a:solidFill>
                <a:schemeClr val="tx1">
                  <a:lumMod val="65000"/>
                  <a:lumOff val="35000"/>
                </a:schemeClr>
              </a:solidFill>
              <a:latin typeface="Tahoma"/>
              <a:cs typeface="Tahoma"/>
            </a:endParaRPr>
          </a:p>
          <a:p>
            <a:endParaRPr lang="en-US" b="1" dirty="0" smtClean="0">
              <a:solidFill>
                <a:schemeClr val="tx1">
                  <a:lumMod val="65000"/>
                  <a:lumOff val="35000"/>
                </a:schemeClr>
              </a:solidFill>
              <a:latin typeface="Tahoma"/>
              <a:cs typeface="Tahoma"/>
            </a:endParaRPr>
          </a:p>
          <a:p>
            <a:r>
              <a:rPr lang="en-US" b="1" dirty="0" smtClean="0">
                <a:solidFill>
                  <a:schemeClr val="tx1">
                    <a:lumMod val="65000"/>
                    <a:lumOff val="35000"/>
                  </a:schemeClr>
                </a:solidFill>
                <a:latin typeface="Tahoma"/>
                <a:cs typeface="Tahoma"/>
              </a:rPr>
              <a:t>What is the message? </a:t>
            </a:r>
          </a:p>
          <a:p>
            <a:endParaRPr lang="en-US" dirty="0">
              <a:solidFill>
                <a:schemeClr val="tx1">
                  <a:lumMod val="65000"/>
                  <a:lumOff val="35000"/>
                </a:schemeClr>
              </a:solidFill>
              <a:latin typeface="Tahoma"/>
              <a:cs typeface="Tahoma"/>
            </a:endParaRPr>
          </a:p>
          <a:p>
            <a:pPr marL="285750" indent="-285750">
              <a:buFont typeface="Wingdings" charset="2"/>
              <a:buChar char="§"/>
            </a:pPr>
            <a:r>
              <a:rPr lang="en-US" dirty="0" smtClean="0">
                <a:solidFill>
                  <a:schemeClr val="tx1">
                    <a:lumMod val="65000"/>
                    <a:lumOff val="35000"/>
                  </a:schemeClr>
                </a:solidFill>
                <a:latin typeface="Tahoma"/>
                <a:cs typeface="Tahoma"/>
              </a:rPr>
              <a:t>Clear? Free from ambiguity? For example</a:t>
            </a:r>
            <a:r>
              <a:rPr lang="en-US" dirty="0">
                <a:solidFill>
                  <a:schemeClr val="tx1">
                    <a:lumMod val="65000"/>
                    <a:lumOff val="35000"/>
                  </a:schemeClr>
                </a:solidFill>
                <a:latin typeface="Tahoma"/>
                <a:cs typeface="Tahoma"/>
              </a:rPr>
              <a:t> </a:t>
            </a:r>
            <a:r>
              <a:rPr lang="en-US" dirty="0" smtClean="0">
                <a:solidFill>
                  <a:schemeClr val="tx1">
                    <a:lumMod val="65000"/>
                    <a:lumOff val="35000"/>
                  </a:schemeClr>
                </a:solidFill>
                <a:latin typeface="Tahoma"/>
                <a:cs typeface="Tahoma"/>
              </a:rPr>
              <a:t>“The RMP has no misgivings concerning its support for NSPs because they are effective in preventing HIV and hepatitis B and C.” </a:t>
            </a:r>
          </a:p>
          <a:p>
            <a:pPr marL="285750" indent="-285750">
              <a:buFont typeface="Wingdings" charset="2"/>
              <a:buChar char="§"/>
            </a:pPr>
            <a:endParaRPr lang="en-US" dirty="0">
              <a:solidFill>
                <a:schemeClr val="tx1">
                  <a:lumMod val="65000"/>
                  <a:lumOff val="35000"/>
                </a:schemeClr>
              </a:solidFill>
              <a:latin typeface="Tahoma"/>
              <a:cs typeface="Tahoma"/>
            </a:endParaRPr>
          </a:p>
          <a:p>
            <a:r>
              <a:rPr lang="en-US" dirty="0" smtClean="0">
                <a:solidFill>
                  <a:schemeClr val="tx1">
                    <a:lumMod val="65000"/>
                    <a:lumOff val="35000"/>
                  </a:schemeClr>
                </a:solidFill>
                <a:latin typeface="Tahoma"/>
                <a:cs typeface="Tahoma"/>
              </a:rPr>
              <a:t>    But </a:t>
            </a:r>
            <a:r>
              <a:rPr lang="en-US" dirty="0">
                <a:solidFill>
                  <a:schemeClr val="tx1">
                    <a:lumMod val="65000"/>
                    <a:lumOff val="35000"/>
                  </a:schemeClr>
                </a:solidFill>
                <a:latin typeface="Tahoma"/>
                <a:cs typeface="Tahoma"/>
              </a:rPr>
              <a:t>watch out for the supplementary </a:t>
            </a:r>
            <a:endParaRPr lang="en-US" dirty="0" smtClean="0">
              <a:solidFill>
                <a:schemeClr val="tx1">
                  <a:lumMod val="65000"/>
                  <a:lumOff val="35000"/>
                </a:schemeClr>
              </a:solidFill>
              <a:latin typeface="Tahoma"/>
              <a:cs typeface="Tahoma"/>
            </a:endParaRPr>
          </a:p>
          <a:p>
            <a:r>
              <a:rPr lang="en-US" dirty="0">
                <a:solidFill>
                  <a:schemeClr val="tx1">
                    <a:lumMod val="65000"/>
                    <a:lumOff val="35000"/>
                  </a:schemeClr>
                </a:solidFill>
                <a:latin typeface="Tahoma"/>
                <a:cs typeface="Tahoma"/>
              </a:rPr>
              <a:t> </a:t>
            </a:r>
            <a:r>
              <a:rPr lang="en-US" dirty="0" smtClean="0">
                <a:solidFill>
                  <a:schemeClr val="tx1">
                    <a:lumMod val="65000"/>
                    <a:lumOff val="35000"/>
                  </a:schemeClr>
                </a:solidFill>
                <a:latin typeface="Tahoma"/>
                <a:cs typeface="Tahoma"/>
              </a:rPr>
              <a:t>   questions!</a:t>
            </a:r>
          </a:p>
          <a:p>
            <a:pPr marL="285750" indent="-285750">
              <a:buFont typeface="Wingdings" charset="2"/>
              <a:buChar char="§"/>
            </a:pPr>
            <a:endParaRPr lang="en-US" b="1" dirty="0">
              <a:solidFill>
                <a:schemeClr val="tx1">
                  <a:lumMod val="65000"/>
                  <a:lumOff val="35000"/>
                </a:schemeClr>
              </a:solidFill>
              <a:latin typeface="Tahoma"/>
              <a:cs typeface="Tahoma"/>
            </a:endParaRPr>
          </a:p>
        </p:txBody>
      </p:sp>
    </p:spTree>
    <p:extLst>
      <p:ext uri="{BB962C8B-B14F-4D97-AF65-F5344CB8AC3E}">
        <p14:creationId xmlns:p14="http://schemas.microsoft.com/office/powerpoint/2010/main" xmlns="" val="153001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393700"/>
            <a:ext cx="5219700" cy="1041400"/>
          </a:xfrm>
        </p:spPr>
        <p:txBody>
          <a:bodyPr>
            <a:normAutofit/>
          </a:bodyPr>
          <a:lstStyle/>
          <a:p>
            <a:pPr algn="l">
              <a:spcBef>
                <a:spcPts val="0"/>
              </a:spcBef>
            </a:pPr>
            <a:r>
              <a:rPr lang="en-US" sz="2700" b="1" dirty="0" smtClean="0">
                <a:solidFill>
                  <a:srgbClr val="FF0000"/>
                </a:solidFill>
              </a:rPr>
              <a:t/>
            </a:r>
            <a:br>
              <a:rPr lang="en-US" sz="2700" b="1" dirty="0" smtClean="0">
                <a:solidFill>
                  <a:srgbClr val="FF0000"/>
                </a:solidFill>
              </a:rPr>
            </a:br>
            <a:r>
              <a:rPr lang="en-US" sz="2800" b="1" dirty="0" smtClean="0">
                <a:solidFill>
                  <a:srgbClr val="FF0000"/>
                </a:solidFill>
                <a:latin typeface="Tahoma"/>
                <a:cs typeface="Tahoma"/>
              </a:rPr>
              <a:t>tone at the top</a:t>
            </a:r>
            <a:endParaRPr lang="en-US" sz="2800" dirty="0">
              <a:solidFill>
                <a:srgbClr val="FF0000"/>
              </a:solidFill>
              <a:latin typeface="Tahoma"/>
              <a:cs typeface="Tahoma"/>
            </a:endParaRPr>
          </a:p>
        </p:txBody>
      </p:sp>
      <p:sp>
        <p:nvSpPr>
          <p:cNvPr id="305" name="TextBox 304"/>
          <p:cNvSpPr txBox="1"/>
          <p:nvPr/>
        </p:nvSpPr>
        <p:spPr>
          <a:xfrm>
            <a:off x="5778500" y="6489700"/>
            <a:ext cx="3225800" cy="338554"/>
          </a:xfrm>
          <a:prstGeom prst="rect">
            <a:avLst/>
          </a:prstGeom>
          <a:noFill/>
        </p:spPr>
        <p:txBody>
          <a:bodyPr wrap="square" rtlCol="0">
            <a:spAutoFit/>
          </a:bodyPr>
          <a:lstStyle/>
          <a:p>
            <a:r>
              <a:rPr lang="en-US" sz="1600" dirty="0" smtClean="0">
                <a:solidFill>
                  <a:srgbClr val="FF0000"/>
                </a:solidFill>
                <a:latin typeface="Helvetica"/>
                <a:cs typeface="Helvetica"/>
              </a:rPr>
              <a:t> </a:t>
            </a:r>
            <a:r>
              <a:rPr lang="en-US" sz="1500" dirty="0" smtClean="0">
                <a:solidFill>
                  <a:srgbClr val="FF0000"/>
                </a:solidFill>
                <a:latin typeface="Tahoma"/>
                <a:cs typeface="Tahoma"/>
              </a:rPr>
              <a:t>G e o f f r e y  </a:t>
            </a:r>
            <a:r>
              <a:rPr lang="en-US" sz="1500" b="1" dirty="0" smtClean="0">
                <a:solidFill>
                  <a:srgbClr val="FF0000"/>
                </a:solidFill>
                <a:latin typeface="Tahoma"/>
                <a:cs typeface="Tahoma"/>
              </a:rPr>
              <a:t>M O N A G H A N  </a:t>
            </a:r>
            <a:endParaRPr lang="en-US" sz="1500" b="1" dirty="0">
              <a:solidFill>
                <a:srgbClr val="FF0000"/>
              </a:solidFill>
              <a:latin typeface="Tahoma"/>
              <a:cs typeface="Tahoma"/>
            </a:endParaRPr>
          </a:p>
        </p:txBody>
      </p:sp>
      <p:sp>
        <p:nvSpPr>
          <p:cNvPr id="307" name="TextBox 306"/>
          <p:cNvSpPr txBox="1"/>
          <p:nvPr/>
        </p:nvSpPr>
        <p:spPr>
          <a:xfrm rot="16200000" flipH="1">
            <a:off x="-2622552" y="3247996"/>
            <a:ext cx="6311903" cy="400110"/>
          </a:xfrm>
          <a:prstGeom prst="rect">
            <a:avLst/>
          </a:prstGeom>
          <a:noFill/>
        </p:spPr>
        <p:txBody>
          <a:bodyPr wrap="square" rtlCol="0">
            <a:spAutoFit/>
          </a:bodyPr>
          <a:lstStyle/>
          <a:p>
            <a:r>
              <a:rPr lang="en-US" sz="1000" b="1" dirty="0" smtClean="0">
                <a:solidFill>
                  <a:srgbClr val="7F7F7F"/>
                </a:solidFill>
                <a:latin typeface="Tahoma"/>
                <a:cs typeface="Tahoma"/>
              </a:rPr>
              <a:t>Police Leadership in Public Health</a:t>
            </a:r>
            <a:r>
              <a:rPr lang="en-US" sz="1000" b="1" i="1" dirty="0" smtClean="0">
                <a:solidFill>
                  <a:srgbClr val="7F7F7F"/>
                </a:solidFill>
                <a:latin typeface="Tahoma"/>
                <a:cs typeface="Tahoma"/>
              </a:rPr>
              <a:t> </a:t>
            </a:r>
            <a:r>
              <a:rPr lang="en-US" sz="1000" dirty="0" smtClean="0">
                <a:solidFill>
                  <a:srgbClr val="7F7F7F"/>
                </a:solidFill>
                <a:latin typeface="Tahoma"/>
                <a:cs typeface="Tahoma"/>
              </a:rPr>
              <a:t>Seminar December</a:t>
            </a:r>
            <a:r>
              <a:rPr lang="en-US" sz="1000" dirty="0" smtClean="0">
                <a:solidFill>
                  <a:schemeClr val="tx1">
                    <a:lumMod val="50000"/>
                    <a:lumOff val="50000"/>
                  </a:schemeClr>
                </a:solidFill>
                <a:latin typeface="Tahoma"/>
                <a:cs typeface="Tahoma"/>
              </a:rPr>
              <a:t> </a:t>
            </a:r>
            <a:r>
              <a:rPr lang="en-US" sz="1000" dirty="0">
                <a:solidFill>
                  <a:schemeClr val="tx1">
                    <a:lumMod val="50000"/>
                    <a:lumOff val="50000"/>
                  </a:schemeClr>
                </a:solidFill>
                <a:latin typeface="Tahoma"/>
                <a:cs typeface="Tahoma"/>
              </a:rPr>
              <a:t>2013 </a:t>
            </a:r>
            <a:endParaRPr lang="en-US" sz="1000" dirty="0" smtClean="0">
              <a:solidFill>
                <a:schemeClr val="tx1">
                  <a:lumMod val="50000"/>
                  <a:lumOff val="50000"/>
                </a:schemeClr>
              </a:solidFill>
              <a:latin typeface="Tahoma"/>
              <a:cs typeface="Tahoma"/>
            </a:endParaRPr>
          </a:p>
          <a:p>
            <a:r>
              <a:rPr lang="en-US" sz="1000" dirty="0" smtClean="0">
                <a:solidFill>
                  <a:srgbClr val="FF0000"/>
                </a:solidFill>
                <a:latin typeface="Tahoma"/>
                <a:cs typeface="Tahoma"/>
              </a:rPr>
              <a:t> </a:t>
            </a:r>
            <a:endParaRPr lang="en-US" sz="1000" dirty="0">
              <a:solidFill>
                <a:srgbClr val="FF0000"/>
              </a:solidFill>
              <a:latin typeface="Tahoma"/>
              <a:cs typeface="Tahoma"/>
            </a:endParaRPr>
          </a:p>
        </p:txBody>
      </p:sp>
      <p:sp>
        <p:nvSpPr>
          <p:cNvPr id="308" name="TextBox 307"/>
          <p:cNvSpPr txBox="1"/>
          <p:nvPr/>
        </p:nvSpPr>
        <p:spPr>
          <a:xfrm rot="16200000">
            <a:off x="1892849" y="2764971"/>
            <a:ext cx="3009901" cy="172355"/>
          </a:xfrm>
          <a:prstGeom prst="rect">
            <a:avLst/>
          </a:prstGeom>
          <a:noFill/>
        </p:spPr>
        <p:txBody>
          <a:bodyPr wrap="square" rtlCol="0">
            <a:spAutoFit/>
          </a:bodyPr>
          <a:lstStyle/>
          <a:p>
            <a:r>
              <a:rPr lang="en-GB" sz="520" dirty="0" smtClean="0">
                <a:solidFill>
                  <a:srgbClr val="FF0000"/>
                </a:solidFill>
                <a:latin typeface="Helvetica"/>
                <a:cs typeface="Helvetica"/>
              </a:rPr>
              <a:t>   </a:t>
            </a:r>
            <a:endParaRPr lang="en-US" sz="520" dirty="0">
              <a:solidFill>
                <a:srgbClr val="FF0000"/>
              </a:solidFill>
              <a:latin typeface="Helvetica"/>
              <a:cs typeface="Helvetica"/>
            </a:endParaRPr>
          </a:p>
        </p:txBody>
      </p:sp>
      <p:sp>
        <p:nvSpPr>
          <p:cNvPr id="6" name="Rectangle 5"/>
          <p:cNvSpPr/>
          <p:nvPr/>
        </p:nvSpPr>
        <p:spPr>
          <a:xfrm>
            <a:off x="3505200" y="2413338"/>
            <a:ext cx="5219700" cy="4001096"/>
          </a:xfrm>
          <a:prstGeom prst="rect">
            <a:avLst/>
          </a:prstGeom>
        </p:spPr>
        <p:txBody>
          <a:bodyPr wrap="square">
            <a:spAutoFit/>
          </a:bodyPr>
          <a:lstStyle/>
          <a:p>
            <a:r>
              <a:rPr lang="en-US" b="1" dirty="0">
                <a:solidFill>
                  <a:schemeClr val="tx1">
                    <a:lumMod val="65000"/>
                    <a:lumOff val="35000"/>
                  </a:schemeClr>
                </a:solidFill>
                <a:latin typeface="Tahoma"/>
                <a:cs typeface="Tahoma"/>
              </a:rPr>
              <a:t>How is the message communicated? </a:t>
            </a:r>
            <a:endParaRPr lang="en-US" b="1" dirty="0" smtClean="0">
              <a:solidFill>
                <a:srgbClr val="595959"/>
              </a:solidFill>
              <a:latin typeface="Tahoma"/>
              <a:cs typeface="Tahoma"/>
            </a:endParaRPr>
          </a:p>
          <a:p>
            <a:endParaRPr lang="en-US" dirty="0" smtClean="0">
              <a:solidFill>
                <a:srgbClr val="595959"/>
              </a:solidFill>
              <a:latin typeface="Tahoma"/>
              <a:cs typeface="Tahoma"/>
            </a:endParaRPr>
          </a:p>
          <a:p>
            <a:pPr marL="285750" indent="-285750">
              <a:buFont typeface="Wingdings" charset="2"/>
              <a:buChar char="§"/>
            </a:pPr>
            <a:r>
              <a:rPr lang="en-US" dirty="0" smtClean="0">
                <a:solidFill>
                  <a:schemeClr val="tx1">
                    <a:lumMod val="65000"/>
                    <a:lumOff val="35000"/>
                  </a:schemeClr>
                </a:solidFill>
                <a:latin typeface="Tahoma"/>
                <a:cs typeface="Tahoma"/>
              </a:rPr>
              <a:t>Memo? Police Orders? Guidance? Internal? External? </a:t>
            </a:r>
          </a:p>
          <a:p>
            <a:pPr marL="285750" indent="-285750">
              <a:buFont typeface="Wingdings" charset="2"/>
              <a:buChar char="§"/>
            </a:pPr>
            <a:endParaRPr lang="en-US" dirty="0" smtClean="0">
              <a:solidFill>
                <a:schemeClr val="tx1">
                  <a:lumMod val="65000"/>
                  <a:lumOff val="35000"/>
                </a:schemeClr>
              </a:solidFill>
              <a:latin typeface="Tahoma"/>
              <a:cs typeface="Tahoma"/>
            </a:endParaRPr>
          </a:p>
          <a:p>
            <a:endParaRPr lang="en-US" sz="1000" dirty="0">
              <a:solidFill>
                <a:schemeClr val="tx1">
                  <a:lumMod val="65000"/>
                  <a:lumOff val="35000"/>
                </a:schemeClr>
              </a:solidFill>
              <a:latin typeface="Tahoma"/>
              <a:cs typeface="Tahoma"/>
            </a:endParaRPr>
          </a:p>
          <a:p>
            <a:r>
              <a:rPr lang="en-US" b="1" dirty="0" smtClean="0">
                <a:solidFill>
                  <a:schemeClr val="tx1">
                    <a:lumMod val="65000"/>
                    <a:lumOff val="35000"/>
                  </a:schemeClr>
                </a:solidFill>
                <a:latin typeface="Tahoma"/>
                <a:cs typeface="Tahoma"/>
              </a:rPr>
              <a:t>To whom is the message communicated? </a:t>
            </a:r>
          </a:p>
          <a:p>
            <a:endParaRPr lang="en-US" dirty="0">
              <a:solidFill>
                <a:schemeClr val="tx1">
                  <a:lumMod val="65000"/>
                  <a:lumOff val="35000"/>
                </a:schemeClr>
              </a:solidFill>
              <a:latin typeface="Tahoma"/>
              <a:cs typeface="Tahoma"/>
            </a:endParaRPr>
          </a:p>
          <a:p>
            <a:pPr marL="285750" indent="-285750">
              <a:buFont typeface="Wingdings" charset="2"/>
              <a:buChar char="§"/>
            </a:pPr>
            <a:r>
              <a:rPr lang="en-US" dirty="0" smtClean="0">
                <a:solidFill>
                  <a:schemeClr val="tx1">
                    <a:lumMod val="65000"/>
                    <a:lumOff val="35000"/>
                  </a:schemeClr>
                </a:solidFill>
                <a:latin typeface="Tahoma"/>
                <a:cs typeface="Tahoma"/>
              </a:rPr>
              <a:t>Supervisors? Team leaders? All staff? Partners? </a:t>
            </a:r>
          </a:p>
          <a:p>
            <a:pPr marL="285750" indent="-285750">
              <a:buFont typeface="Wingdings" charset="2"/>
              <a:buChar char="§"/>
            </a:pPr>
            <a:endParaRPr lang="en-US" dirty="0">
              <a:solidFill>
                <a:schemeClr val="tx1">
                  <a:lumMod val="65000"/>
                  <a:lumOff val="35000"/>
                </a:schemeClr>
              </a:solidFill>
              <a:latin typeface="Tahoma"/>
              <a:cs typeface="Tahoma"/>
            </a:endParaRPr>
          </a:p>
          <a:p>
            <a:pPr marL="285750" indent="-285750">
              <a:buFont typeface="Wingdings" charset="2"/>
              <a:buChar char="§"/>
            </a:pPr>
            <a:endParaRPr lang="en-US" dirty="0">
              <a:solidFill>
                <a:schemeClr val="tx1">
                  <a:lumMod val="65000"/>
                  <a:lumOff val="35000"/>
                </a:schemeClr>
              </a:solidFill>
              <a:latin typeface="Tahoma"/>
              <a:cs typeface="Tahoma"/>
            </a:endParaRPr>
          </a:p>
          <a:p>
            <a:r>
              <a:rPr lang="en-US" b="1" dirty="0" smtClean="0">
                <a:solidFill>
                  <a:schemeClr val="tx1">
                    <a:lumMod val="65000"/>
                    <a:lumOff val="35000"/>
                  </a:schemeClr>
                </a:solidFill>
                <a:latin typeface="Tahoma"/>
                <a:cs typeface="Tahoma"/>
              </a:rPr>
              <a:t>Compliance </a:t>
            </a:r>
          </a:p>
          <a:p>
            <a:endParaRPr lang="en-US" b="1" dirty="0">
              <a:solidFill>
                <a:schemeClr val="tx1">
                  <a:lumMod val="65000"/>
                  <a:lumOff val="35000"/>
                </a:schemeClr>
              </a:solidFill>
              <a:latin typeface="Tahoma"/>
              <a:cs typeface="Tahoma"/>
            </a:endParaRPr>
          </a:p>
          <a:p>
            <a:pPr marL="285750" indent="-285750">
              <a:buFont typeface="Wingdings" charset="2"/>
              <a:buChar char="§"/>
            </a:pPr>
            <a:r>
              <a:rPr lang="en-US" dirty="0" smtClean="0">
                <a:solidFill>
                  <a:schemeClr val="tx1">
                    <a:lumMod val="65000"/>
                    <a:lumOff val="35000"/>
                  </a:schemeClr>
                </a:solidFill>
                <a:latin typeface="Tahoma"/>
                <a:cs typeface="Tahoma"/>
              </a:rPr>
              <a:t>Audits? Feedback? Independent evaluation? </a:t>
            </a:r>
            <a:endParaRPr lang="en-US" dirty="0">
              <a:solidFill>
                <a:schemeClr val="tx1">
                  <a:lumMod val="65000"/>
                  <a:lumOff val="35000"/>
                </a:schemeClr>
              </a:solidFill>
              <a:latin typeface="Tahoma"/>
              <a:cs typeface="Tahoma"/>
            </a:endParaRPr>
          </a:p>
          <a:p>
            <a:r>
              <a:rPr lang="en-US" sz="1000" b="1" dirty="0" smtClean="0">
                <a:solidFill>
                  <a:schemeClr val="tx1">
                    <a:lumMod val="50000"/>
                    <a:lumOff val="50000"/>
                  </a:schemeClr>
                </a:solidFill>
                <a:latin typeface="Tahoma"/>
                <a:cs typeface="Tahoma"/>
              </a:rPr>
              <a:t>  </a:t>
            </a:r>
            <a:r>
              <a:rPr lang="en-US" sz="1000" dirty="0" smtClean="0">
                <a:solidFill>
                  <a:schemeClr val="tx1">
                    <a:lumMod val="65000"/>
                    <a:lumOff val="35000"/>
                  </a:schemeClr>
                </a:solidFill>
                <a:latin typeface="Tahoma"/>
                <a:cs typeface="Tahoma"/>
              </a:rPr>
              <a:t>     </a:t>
            </a:r>
            <a:endParaRPr lang="en-GB" dirty="0" smtClean="0">
              <a:solidFill>
                <a:schemeClr val="tx1">
                  <a:lumMod val="75000"/>
                  <a:lumOff val="25000"/>
                </a:schemeClr>
              </a:solidFill>
              <a:latin typeface="Tahoma"/>
              <a:cs typeface="Tahoma"/>
            </a:endParaRPr>
          </a:p>
        </p:txBody>
      </p:sp>
    </p:spTree>
    <p:extLst>
      <p:ext uri="{BB962C8B-B14F-4D97-AF65-F5344CB8AC3E}">
        <p14:creationId xmlns:p14="http://schemas.microsoft.com/office/powerpoint/2010/main" xmlns="" val="243853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393700"/>
            <a:ext cx="5219700" cy="1041400"/>
          </a:xfrm>
        </p:spPr>
        <p:txBody>
          <a:bodyPr>
            <a:normAutofit/>
          </a:bodyPr>
          <a:lstStyle/>
          <a:p>
            <a:pPr algn="l">
              <a:spcBef>
                <a:spcPts val="0"/>
              </a:spcBef>
            </a:pPr>
            <a:r>
              <a:rPr lang="en-US" sz="2700" b="1" dirty="0" smtClean="0">
                <a:solidFill>
                  <a:srgbClr val="FF0000"/>
                </a:solidFill>
              </a:rPr>
              <a:t/>
            </a:r>
            <a:br>
              <a:rPr lang="en-US" sz="2700" b="1" dirty="0" smtClean="0">
                <a:solidFill>
                  <a:srgbClr val="FF0000"/>
                </a:solidFill>
              </a:rPr>
            </a:br>
            <a:r>
              <a:rPr lang="en-US" sz="2800" b="1" dirty="0" smtClean="0">
                <a:solidFill>
                  <a:srgbClr val="FF0000"/>
                </a:solidFill>
                <a:latin typeface="Tahoma"/>
                <a:cs typeface="Tahoma"/>
              </a:rPr>
              <a:t>free from ambiguity? </a:t>
            </a:r>
            <a:endParaRPr lang="en-US" sz="2800" dirty="0">
              <a:solidFill>
                <a:srgbClr val="FF0000"/>
              </a:solidFill>
              <a:latin typeface="Tahoma"/>
              <a:cs typeface="Tahoma"/>
            </a:endParaRPr>
          </a:p>
        </p:txBody>
      </p:sp>
      <p:sp>
        <p:nvSpPr>
          <p:cNvPr id="305" name="TextBox 304"/>
          <p:cNvSpPr txBox="1"/>
          <p:nvPr/>
        </p:nvSpPr>
        <p:spPr>
          <a:xfrm>
            <a:off x="5778500" y="6489700"/>
            <a:ext cx="3225800" cy="338554"/>
          </a:xfrm>
          <a:prstGeom prst="rect">
            <a:avLst/>
          </a:prstGeom>
          <a:noFill/>
        </p:spPr>
        <p:txBody>
          <a:bodyPr wrap="square" rtlCol="0">
            <a:spAutoFit/>
          </a:bodyPr>
          <a:lstStyle/>
          <a:p>
            <a:r>
              <a:rPr lang="en-US" sz="1600" dirty="0" smtClean="0">
                <a:solidFill>
                  <a:srgbClr val="FF0000"/>
                </a:solidFill>
                <a:latin typeface="Helvetica"/>
                <a:cs typeface="Helvetica"/>
              </a:rPr>
              <a:t> </a:t>
            </a:r>
            <a:r>
              <a:rPr lang="en-US" sz="1500" dirty="0" smtClean="0">
                <a:solidFill>
                  <a:srgbClr val="FF0000"/>
                </a:solidFill>
                <a:latin typeface="Tahoma"/>
                <a:cs typeface="Tahoma"/>
              </a:rPr>
              <a:t>G e o f f r e y  </a:t>
            </a:r>
            <a:r>
              <a:rPr lang="en-US" sz="1500" b="1" dirty="0" smtClean="0">
                <a:solidFill>
                  <a:srgbClr val="FF0000"/>
                </a:solidFill>
                <a:latin typeface="Tahoma"/>
                <a:cs typeface="Tahoma"/>
              </a:rPr>
              <a:t>M O N A G H A N  </a:t>
            </a:r>
            <a:endParaRPr lang="en-US" sz="1500" b="1" dirty="0">
              <a:solidFill>
                <a:srgbClr val="FF0000"/>
              </a:solidFill>
              <a:latin typeface="Tahoma"/>
              <a:cs typeface="Tahoma"/>
            </a:endParaRPr>
          </a:p>
        </p:txBody>
      </p:sp>
      <p:sp>
        <p:nvSpPr>
          <p:cNvPr id="307" name="TextBox 306"/>
          <p:cNvSpPr txBox="1"/>
          <p:nvPr/>
        </p:nvSpPr>
        <p:spPr>
          <a:xfrm rot="16200000" flipH="1">
            <a:off x="-2622552" y="3247996"/>
            <a:ext cx="6311903" cy="400110"/>
          </a:xfrm>
          <a:prstGeom prst="rect">
            <a:avLst/>
          </a:prstGeom>
          <a:noFill/>
        </p:spPr>
        <p:txBody>
          <a:bodyPr wrap="square" rtlCol="0">
            <a:spAutoFit/>
          </a:bodyPr>
          <a:lstStyle/>
          <a:p>
            <a:r>
              <a:rPr lang="en-US" sz="1000" b="1" dirty="0" smtClean="0">
                <a:solidFill>
                  <a:srgbClr val="7F7F7F"/>
                </a:solidFill>
                <a:latin typeface="Tahoma"/>
                <a:cs typeface="Tahoma"/>
              </a:rPr>
              <a:t>Police Leadership in Public Health</a:t>
            </a:r>
            <a:r>
              <a:rPr lang="en-US" sz="1000" b="1" i="1" dirty="0" smtClean="0">
                <a:solidFill>
                  <a:srgbClr val="7F7F7F"/>
                </a:solidFill>
                <a:latin typeface="Tahoma"/>
                <a:cs typeface="Tahoma"/>
              </a:rPr>
              <a:t> </a:t>
            </a:r>
            <a:r>
              <a:rPr lang="en-US" sz="1000" dirty="0" smtClean="0">
                <a:solidFill>
                  <a:srgbClr val="7F7F7F"/>
                </a:solidFill>
                <a:latin typeface="Tahoma"/>
                <a:cs typeface="Tahoma"/>
              </a:rPr>
              <a:t>Seminar December</a:t>
            </a:r>
            <a:r>
              <a:rPr lang="en-US" sz="1000" dirty="0" smtClean="0">
                <a:solidFill>
                  <a:schemeClr val="tx1">
                    <a:lumMod val="50000"/>
                    <a:lumOff val="50000"/>
                  </a:schemeClr>
                </a:solidFill>
                <a:latin typeface="Tahoma"/>
                <a:cs typeface="Tahoma"/>
              </a:rPr>
              <a:t> </a:t>
            </a:r>
            <a:r>
              <a:rPr lang="en-US" sz="1000" dirty="0">
                <a:solidFill>
                  <a:schemeClr val="tx1">
                    <a:lumMod val="50000"/>
                    <a:lumOff val="50000"/>
                  </a:schemeClr>
                </a:solidFill>
                <a:latin typeface="Tahoma"/>
                <a:cs typeface="Tahoma"/>
              </a:rPr>
              <a:t>2013 </a:t>
            </a:r>
            <a:endParaRPr lang="en-US" sz="1000" dirty="0" smtClean="0">
              <a:solidFill>
                <a:schemeClr val="tx1">
                  <a:lumMod val="50000"/>
                  <a:lumOff val="50000"/>
                </a:schemeClr>
              </a:solidFill>
              <a:latin typeface="Tahoma"/>
              <a:cs typeface="Tahoma"/>
            </a:endParaRPr>
          </a:p>
          <a:p>
            <a:r>
              <a:rPr lang="en-US" sz="1000" dirty="0" smtClean="0">
                <a:solidFill>
                  <a:srgbClr val="FF0000"/>
                </a:solidFill>
                <a:latin typeface="Tahoma"/>
                <a:cs typeface="Tahoma"/>
              </a:rPr>
              <a:t> </a:t>
            </a:r>
            <a:endParaRPr lang="en-US" sz="1000" dirty="0">
              <a:solidFill>
                <a:srgbClr val="FF0000"/>
              </a:solidFill>
              <a:latin typeface="Tahoma"/>
              <a:cs typeface="Tahoma"/>
            </a:endParaRPr>
          </a:p>
        </p:txBody>
      </p:sp>
      <p:sp>
        <p:nvSpPr>
          <p:cNvPr id="308" name="TextBox 307"/>
          <p:cNvSpPr txBox="1"/>
          <p:nvPr/>
        </p:nvSpPr>
        <p:spPr>
          <a:xfrm rot="16200000">
            <a:off x="1892849" y="2764971"/>
            <a:ext cx="3009901" cy="172355"/>
          </a:xfrm>
          <a:prstGeom prst="rect">
            <a:avLst/>
          </a:prstGeom>
          <a:noFill/>
        </p:spPr>
        <p:txBody>
          <a:bodyPr wrap="square" rtlCol="0">
            <a:spAutoFit/>
          </a:bodyPr>
          <a:lstStyle/>
          <a:p>
            <a:r>
              <a:rPr lang="en-GB" sz="520" dirty="0" smtClean="0">
                <a:solidFill>
                  <a:srgbClr val="FF0000"/>
                </a:solidFill>
                <a:latin typeface="Helvetica"/>
                <a:cs typeface="Helvetica"/>
              </a:rPr>
              <a:t>   </a:t>
            </a:r>
            <a:endParaRPr lang="en-US" sz="520" dirty="0">
              <a:solidFill>
                <a:srgbClr val="FF0000"/>
              </a:solidFill>
              <a:latin typeface="Helvetica"/>
              <a:cs typeface="Helvetica"/>
            </a:endParaRPr>
          </a:p>
        </p:txBody>
      </p:sp>
      <p:sp>
        <p:nvSpPr>
          <p:cNvPr id="6" name="Rectangle 5"/>
          <p:cNvSpPr/>
          <p:nvPr/>
        </p:nvSpPr>
        <p:spPr>
          <a:xfrm>
            <a:off x="3505200" y="2413338"/>
            <a:ext cx="5219700" cy="4462761"/>
          </a:xfrm>
          <a:prstGeom prst="rect">
            <a:avLst/>
          </a:prstGeom>
        </p:spPr>
        <p:txBody>
          <a:bodyPr wrap="square">
            <a:spAutoFit/>
          </a:bodyPr>
          <a:lstStyle/>
          <a:p>
            <a:pPr marL="285750" indent="-285750">
              <a:buFont typeface="Wingdings" charset="2"/>
              <a:buChar char="§"/>
            </a:pPr>
            <a:r>
              <a:rPr lang="en-US" dirty="0" smtClean="0">
                <a:solidFill>
                  <a:schemeClr val="tx1">
                    <a:lumMod val="65000"/>
                    <a:lumOff val="35000"/>
                  </a:schemeClr>
                </a:solidFill>
                <a:latin typeface="Tahoma"/>
                <a:cs typeface="Tahoma"/>
              </a:rPr>
              <a:t>Agreement </a:t>
            </a:r>
            <a:r>
              <a:rPr lang="en-US" dirty="0">
                <a:solidFill>
                  <a:schemeClr val="tx1">
                    <a:lumMod val="65000"/>
                    <a:lumOff val="35000"/>
                  </a:schemeClr>
                </a:solidFill>
                <a:latin typeface="Tahoma"/>
                <a:cs typeface="Tahoma"/>
              </a:rPr>
              <a:t>has been reached with [NSPs] to ensure that participants are not placed in jeopardy of prosecution, solely by their attendance at a </a:t>
            </a:r>
            <a:r>
              <a:rPr lang="en-US" dirty="0" err="1">
                <a:solidFill>
                  <a:schemeClr val="tx1">
                    <a:lumMod val="65000"/>
                    <a:lumOff val="35000"/>
                  </a:schemeClr>
                </a:solidFill>
                <a:latin typeface="Tahoma"/>
                <a:cs typeface="Tahoma"/>
              </a:rPr>
              <a:t>centre</a:t>
            </a:r>
            <a:endParaRPr lang="en-US" dirty="0">
              <a:solidFill>
                <a:schemeClr val="tx1">
                  <a:lumMod val="65000"/>
                  <a:lumOff val="35000"/>
                </a:schemeClr>
              </a:solidFill>
              <a:latin typeface="Tahoma"/>
              <a:cs typeface="Tahoma"/>
            </a:endParaRPr>
          </a:p>
          <a:p>
            <a:pPr marL="285750" indent="-285750">
              <a:buFont typeface="Wingdings" charset="2"/>
              <a:buChar char="§"/>
            </a:pPr>
            <a:endParaRPr lang="en-GB" dirty="0">
              <a:solidFill>
                <a:schemeClr val="tx1">
                  <a:lumMod val="65000"/>
                  <a:lumOff val="35000"/>
                </a:schemeClr>
              </a:solidFill>
              <a:latin typeface="Tahoma"/>
              <a:cs typeface="Tahoma"/>
            </a:endParaRPr>
          </a:p>
          <a:p>
            <a:pPr marL="285750" indent="-285750">
              <a:buFont typeface="Wingdings" charset="2"/>
              <a:buChar char="§"/>
            </a:pPr>
            <a:r>
              <a:rPr lang="en-GB" dirty="0">
                <a:solidFill>
                  <a:schemeClr val="tx1">
                    <a:lumMod val="65000"/>
                    <a:lumOff val="35000"/>
                  </a:schemeClr>
                </a:solidFill>
                <a:latin typeface="Tahoma"/>
                <a:cs typeface="Tahoma"/>
              </a:rPr>
              <a:t>Unless there are other attendant circumstances, officers will not arrest a person who is attending a [NSP] for the purpose of exchanging a needle</a:t>
            </a:r>
          </a:p>
          <a:p>
            <a:pPr marL="285750" indent="-285750">
              <a:buFont typeface="Wingdings" charset="2"/>
              <a:buChar char="§"/>
            </a:pPr>
            <a:endParaRPr lang="en-GB" dirty="0">
              <a:solidFill>
                <a:schemeClr val="tx1">
                  <a:lumMod val="65000"/>
                  <a:lumOff val="35000"/>
                </a:schemeClr>
              </a:solidFill>
              <a:latin typeface="Tahoma"/>
              <a:cs typeface="Tahoma"/>
            </a:endParaRPr>
          </a:p>
          <a:p>
            <a:pPr marL="285750" indent="-285750">
              <a:buFont typeface="Wingdings" charset="2"/>
              <a:buChar char="§"/>
            </a:pPr>
            <a:r>
              <a:rPr lang="en-GB" dirty="0">
                <a:solidFill>
                  <a:schemeClr val="tx1">
                    <a:lumMod val="65000"/>
                    <a:lumOff val="35000"/>
                  </a:schemeClr>
                </a:solidFill>
                <a:latin typeface="Tahoma"/>
                <a:cs typeface="Tahoma"/>
              </a:rPr>
              <a:t>The provision of inappropriate … paraphernalia will be met with necessary enforcement measures </a:t>
            </a:r>
          </a:p>
          <a:p>
            <a:pPr marL="285750" indent="-285750">
              <a:buFont typeface="Arial"/>
              <a:buChar char="•"/>
            </a:pPr>
            <a:endParaRPr lang="en-GB" sz="1100" dirty="0">
              <a:solidFill>
                <a:schemeClr val="tx1">
                  <a:lumMod val="65000"/>
                  <a:lumOff val="35000"/>
                </a:schemeClr>
              </a:solidFill>
              <a:latin typeface="Tahoma"/>
              <a:cs typeface="Tahoma"/>
            </a:endParaRPr>
          </a:p>
          <a:p>
            <a:r>
              <a:rPr lang="en-GB" sz="1000" dirty="0">
                <a:solidFill>
                  <a:schemeClr val="tx1">
                    <a:lumMod val="65000"/>
                    <a:lumOff val="35000"/>
                  </a:schemeClr>
                </a:solidFill>
                <a:latin typeface="Tahoma"/>
                <a:cs typeface="Tahoma"/>
              </a:rPr>
              <a:t>       </a:t>
            </a:r>
            <a:r>
              <a:rPr lang="en-GB" sz="1100" dirty="0">
                <a:solidFill>
                  <a:schemeClr val="tx1">
                    <a:lumMod val="65000"/>
                    <a:lumOff val="35000"/>
                  </a:schemeClr>
                </a:solidFill>
                <a:latin typeface="Tahoma"/>
                <a:cs typeface="Tahoma"/>
              </a:rPr>
              <a:t>Greater Manchester Police (2003</a:t>
            </a:r>
            <a:r>
              <a:rPr lang="en-GB" sz="1100" i="1" dirty="0">
                <a:solidFill>
                  <a:schemeClr val="tx1">
                    <a:lumMod val="65000"/>
                    <a:lumOff val="35000"/>
                  </a:schemeClr>
                </a:solidFill>
                <a:latin typeface="Tahoma"/>
                <a:cs typeface="Tahoma"/>
              </a:rPr>
              <a:t>) Drugs Strategy </a:t>
            </a:r>
            <a:r>
              <a:rPr lang="en-GB" sz="1100" dirty="0">
                <a:solidFill>
                  <a:schemeClr val="tx1">
                    <a:lumMod val="65000"/>
                    <a:lumOff val="35000"/>
                  </a:schemeClr>
                </a:solidFill>
                <a:latin typeface="Tahoma"/>
                <a:cs typeface="Tahoma"/>
              </a:rPr>
              <a:t>p. 11</a:t>
            </a:r>
          </a:p>
          <a:p>
            <a:endParaRPr lang="en-US" dirty="0" smtClean="0">
              <a:solidFill>
                <a:srgbClr val="595959"/>
              </a:solidFill>
              <a:latin typeface="Tahoma"/>
              <a:cs typeface="Tahoma"/>
            </a:endParaRPr>
          </a:p>
          <a:p>
            <a:r>
              <a:rPr lang="en-US" sz="1000" b="1" dirty="0" smtClean="0">
                <a:solidFill>
                  <a:schemeClr val="tx1">
                    <a:lumMod val="50000"/>
                    <a:lumOff val="50000"/>
                  </a:schemeClr>
                </a:solidFill>
                <a:latin typeface="Tahoma"/>
                <a:cs typeface="Tahoma"/>
              </a:rPr>
              <a:t>  </a:t>
            </a:r>
            <a:r>
              <a:rPr lang="en-US" sz="1000" dirty="0" smtClean="0">
                <a:solidFill>
                  <a:schemeClr val="tx1">
                    <a:lumMod val="65000"/>
                    <a:lumOff val="35000"/>
                  </a:schemeClr>
                </a:solidFill>
                <a:latin typeface="Tahoma"/>
                <a:cs typeface="Tahoma"/>
              </a:rPr>
              <a:t>     </a:t>
            </a:r>
            <a:endParaRPr lang="en-GB" dirty="0" smtClean="0">
              <a:solidFill>
                <a:schemeClr val="tx1">
                  <a:lumMod val="75000"/>
                  <a:lumOff val="25000"/>
                </a:schemeClr>
              </a:solidFill>
              <a:latin typeface="Tahoma"/>
              <a:cs typeface="Tahoma"/>
            </a:endParaRPr>
          </a:p>
        </p:txBody>
      </p:sp>
    </p:spTree>
    <p:extLst>
      <p:ext uri="{BB962C8B-B14F-4D97-AF65-F5344CB8AC3E}">
        <p14:creationId xmlns:p14="http://schemas.microsoft.com/office/powerpoint/2010/main" xmlns="" val="336585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393700"/>
            <a:ext cx="5219700" cy="1041400"/>
          </a:xfrm>
        </p:spPr>
        <p:txBody>
          <a:bodyPr>
            <a:normAutofit/>
          </a:bodyPr>
          <a:lstStyle/>
          <a:p>
            <a:pPr algn="l">
              <a:spcBef>
                <a:spcPts val="0"/>
              </a:spcBef>
            </a:pPr>
            <a:r>
              <a:rPr lang="en-US" sz="2700" b="1" dirty="0" smtClean="0">
                <a:solidFill>
                  <a:srgbClr val="FF0000"/>
                </a:solidFill>
              </a:rPr>
              <a:t/>
            </a:r>
            <a:br>
              <a:rPr lang="en-US" sz="2700" b="1" dirty="0" smtClean="0">
                <a:solidFill>
                  <a:srgbClr val="FF0000"/>
                </a:solidFill>
              </a:rPr>
            </a:br>
            <a:r>
              <a:rPr lang="en-US" sz="2800" b="1" dirty="0" smtClean="0">
                <a:solidFill>
                  <a:srgbClr val="FF0000"/>
                </a:solidFill>
                <a:latin typeface="Tahoma"/>
                <a:cs typeface="Tahoma"/>
              </a:rPr>
              <a:t>reassured?   </a:t>
            </a:r>
            <a:endParaRPr lang="en-US" sz="2800" dirty="0">
              <a:solidFill>
                <a:srgbClr val="FF0000"/>
              </a:solidFill>
              <a:latin typeface="Tahoma"/>
              <a:cs typeface="Tahoma"/>
            </a:endParaRPr>
          </a:p>
        </p:txBody>
      </p:sp>
      <p:sp>
        <p:nvSpPr>
          <p:cNvPr id="305" name="TextBox 304"/>
          <p:cNvSpPr txBox="1"/>
          <p:nvPr/>
        </p:nvSpPr>
        <p:spPr>
          <a:xfrm>
            <a:off x="5778500" y="6489700"/>
            <a:ext cx="3225800" cy="338554"/>
          </a:xfrm>
          <a:prstGeom prst="rect">
            <a:avLst/>
          </a:prstGeom>
          <a:noFill/>
        </p:spPr>
        <p:txBody>
          <a:bodyPr wrap="square" rtlCol="0">
            <a:spAutoFit/>
          </a:bodyPr>
          <a:lstStyle/>
          <a:p>
            <a:r>
              <a:rPr lang="en-US" sz="1600" dirty="0" smtClean="0">
                <a:solidFill>
                  <a:srgbClr val="FF0000"/>
                </a:solidFill>
                <a:latin typeface="Helvetica"/>
                <a:cs typeface="Helvetica"/>
              </a:rPr>
              <a:t> </a:t>
            </a:r>
            <a:r>
              <a:rPr lang="en-US" sz="1500" dirty="0" smtClean="0">
                <a:solidFill>
                  <a:srgbClr val="FF0000"/>
                </a:solidFill>
                <a:latin typeface="Tahoma"/>
                <a:cs typeface="Tahoma"/>
              </a:rPr>
              <a:t>G e o f f r e y  </a:t>
            </a:r>
            <a:r>
              <a:rPr lang="en-US" sz="1500" b="1" dirty="0" smtClean="0">
                <a:solidFill>
                  <a:srgbClr val="FF0000"/>
                </a:solidFill>
                <a:latin typeface="Tahoma"/>
                <a:cs typeface="Tahoma"/>
              </a:rPr>
              <a:t>M O N A G H A N  </a:t>
            </a:r>
            <a:endParaRPr lang="en-US" sz="1500" b="1" dirty="0">
              <a:solidFill>
                <a:srgbClr val="FF0000"/>
              </a:solidFill>
              <a:latin typeface="Tahoma"/>
              <a:cs typeface="Tahoma"/>
            </a:endParaRPr>
          </a:p>
        </p:txBody>
      </p:sp>
      <p:sp>
        <p:nvSpPr>
          <p:cNvPr id="307" name="TextBox 306"/>
          <p:cNvSpPr txBox="1"/>
          <p:nvPr/>
        </p:nvSpPr>
        <p:spPr>
          <a:xfrm rot="16200000" flipH="1">
            <a:off x="-2622552" y="3247996"/>
            <a:ext cx="6311903" cy="400110"/>
          </a:xfrm>
          <a:prstGeom prst="rect">
            <a:avLst/>
          </a:prstGeom>
          <a:noFill/>
        </p:spPr>
        <p:txBody>
          <a:bodyPr wrap="square" rtlCol="0">
            <a:spAutoFit/>
          </a:bodyPr>
          <a:lstStyle/>
          <a:p>
            <a:r>
              <a:rPr lang="en-US" sz="1000" b="1" dirty="0" smtClean="0">
                <a:solidFill>
                  <a:srgbClr val="7F7F7F"/>
                </a:solidFill>
                <a:latin typeface="Tahoma"/>
                <a:cs typeface="Tahoma"/>
              </a:rPr>
              <a:t>Police Leadership in Public Health</a:t>
            </a:r>
            <a:r>
              <a:rPr lang="en-US" sz="1000" b="1" i="1" dirty="0" smtClean="0">
                <a:solidFill>
                  <a:srgbClr val="7F7F7F"/>
                </a:solidFill>
                <a:latin typeface="Tahoma"/>
                <a:cs typeface="Tahoma"/>
              </a:rPr>
              <a:t> </a:t>
            </a:r>
            <a:r>
              <a:rPr lang="en-US" sz="1000" dirty="0" smtClean="0">
                <a:solidFill>
                  <a:srgbClr val="7F7F7F"/>
                </a:solidFill>
                <a:latin typeface="Tahoma"/>
                <a:cs typeface="Tahoma"/>
              </a:rPr>
              <a:t>Seminar December</a:t>
            </a:r>
            <a:r>
              <a:rPr lang="en-US" sz="1000" dirty="0" smtClean="0">
                <a:solidFill>
                  <a:schemeClr val="tx1">
                    <a:lumMod val="50000"/>
                    <a:lumOff val="50000"/>
                  </a:schemeClr>
                </a:solidFill>
                <a:latin typeface="Tahoma"/>
                <a:cs typeface="Tahoma"/>
              </a:rPr>
              <a:t> </a:t>
            </a:r>
            <a:r>
              <a:rPr lang="en-US" sz="1000" dirty="0">
                <a:solidFill>
                  <a:schemeClr val="tx1">
                    <a:lumMod val="50000"/>
                    <a:lumOff val="50000"/>
                  </a:schemeClr>
                </a:solidFill>
                <a:latin typeface="Tahoma"/>
                <a:cs typeface="Tahoma"/>
              </a:rPr>
              <a:t>2013 </a:t>
            </a:r>
            <a:endParaRPr lang="en-US" sz="1000" dirty="0" smtClean="0">
              <a:solidFill>
                <a:schemeClr val="tx1">
                  <a:lumMod val="50000"/>
                  <a:lumOff val="50000"/>
                </a:schemeClr>
              </a:solidFill>
              <a:latin typeface="Tahoma"/>
              <a:cs typeface="Tahoma"/>
            </a:endParaRPr>
          </a:p>
          <a:p>
            <a:r>
              <a:rPr lang="en-US" sz="1000" dirty="0" smtClean="0">
                <a:solidFill>
                  <a:srgbClr val="FF0000"/>
                </a:solidFill>
                <a:latin typeface="Tahoma"/>
                <a:cs typeface="Tahoma"/>
              </a:rPr>
              <a:t> </a:t>
            </a:r>
            <a:endParaRPr lang="en-US" sz="1000" dirty="0">
              <a:solidFill>
                <a:srgbClr val="FF0000"/>
              </a:solidFill>
              <a:latin typeface="Tahoma"/>
              <a:cs typeface="Tahoma"/>
            </a:endParaRPr>
          </a:p>
        </p:txBody>
      </p:sp>
      <p:sp>
        <p:nvSpPr>
          <p:cNvPr id="308" name="TextBox 307"/>
          <p:cNvSpPr txBox="1"/>
          <p:nvPr/>
        </p:nvSpPr>
        <p:spPr>
          <a:xfrm rot="16200000">
            <a:off x="1892849" y="2764971"/>
            <a:ext cx="3009901" cy="172355"/>
          </a:xfrm>
          <a:prstGeom prst="rect">
            <a:avLst/>
          </a:prstGeom>
          <a:noFill/>
        </p:spPr>
        <p:txBody>
          <a:bodyPr wrap="square" rtlCol="0">
            <a:spAutoFit/>
          </a:bodyPr>
          <a:lstStyle/>
          <a:p>
            <a:r>
              <a:rPr lang="en-GB" sz="520" dirty="0" smtClean="0">
                <a:solidFill>
                  <a:srgbClr val="FF0000"/>
                </a:solidFill>
                <a:latin typeface="Helvetica"/>
                <a:cs typeface="Helvetica"/>
              </a:rPr>
              <a:t>   </a:t>
            </a:r>
            <a:endParaRPr lang="en-US" sz="520" dirty="0">
              <a:solidFill>
                <a:srgbClr val="FF0000"/>
              </a:solidFill>
              <a:latin typeface="Helvetica"/>
              <a:cs typeface="Helvetica"/>
            </a:endParaRPr>
          </a:p>
        </p:txBody>
      </p:sp>
      <p:sp>
        <p:nvSpPr>
          <p:cNvPr id="6" name="Rectangle 5"/>
          <p:cNvSpPr/>
          <p:nvPr/>
        </p:nvSpPr>
        <p:spPr>
          <a:xfrm>
            <a:off x="3505200" y="2413338"/>
            <a:ext cx="5219700" cy="3616375"/>
          </a:xfrm>
          <a:prstGeom prst="rect">
            <a:avLst/>
          </a:prstGeom>
        </p:spPr>
        <p:txBody>
          <a:bodyPr wrap="square">
            <a:spAutoFit/>
          </a:bodyPr>
          <a:lstStyle/>
          <a:p>
            <a:pPr marL="285750" indent="-285750">
              <a:buFont typeface="Wingdings" charset="2"/>
              <a:buChar char="§"/>
            </a:pPr>
            <a:r>
              <a:rPr lang="en-US" dirty="0">
                <a:solidFill>
                  <a:schemeClr val="bg1">
                    <a:lumMod val="50000"/>
                  </a:schemeClr>
                </a:solidFill>
                <a:latin typeface="Tahoma"/>
                <a:cs typeface="Tahoma"/>
              </a:rPr>
              <a:t>Agreement has been reached with [NSPs] to ensure that participants are not placed in jeopardy of prosecution, solely by their attendance at a </a:t>
            </a:r>
            <a:r>
              <a:rPr lang="en-US" dirty="0" err="1" smtClean="0">
                <a:solidFill>
                  <a:schemeClr val="bg1">
                    <a:lumMod val="50000"/>
                  </a:schemeClr>
                </a:solidFill>
                <a:latin typeface="Tahoma"/>
                <a:cs typeface="Tahoma"/>
              </a:rPr>
              <a:t>centre</a:t>
            </a:r>
            <a:endParaRPr lang="en-US" dirty="0" smtClean="0">
              <a:solidFill>
                <a:schemeClr val="bg1">
                  <a:lumMod val="50000"/>
                </a:schemeClr>
              </a:solidFill>
              <a:latin typeface="Tahoma"/>
              <a:cs typeface="Tahoma"/>
            </a:endParaRPr>
          </a:p>
          <a:p>
            <a:pPr marL="285750" indent="-285750">
              <a:buFont typeface="Wingdings" charset="2"/>
              <a:buChar char="§"/>
            </a:pPr>
            <a:endParaRPr lang="en-US" dirty="0">
              <a:solidFill>
                <a:schemeClr val="tx1">
                  <a:lumMod val="65000"/>
                  <a:lumOff val="35000"/>
                </a:schemeClr>
              </a:solidFill>
              <a:latin typeface="Tahoma"/>
              <a:cs typeface="Tahoma"/>
            </a:endParaRPr>
          </a:p>
          <a:p>
            <a:pPr marL="285750" indent="-285750">
              <a:buFont typeface="Wingdings" charset="2"/>
              <a:buChar char="§"/>
            </a:pPr>
            <a:endParaRPr lang="en-US" dirty="0">
              <a:solidFill>
                <a:schemeClr val="tx1">
                  <a:lumMod val="65000"/>
                  <a:lumOff val="35000"/>
                </a:schemeClr>
              </a:solidFill>
              <a:latin typeface="Tahoma"/>
              <a:cs typeface="Tahoma"/>
            </a:endParaRPr>
          </a:p>
          <a:p>
            <a:pPr marL="285750" indent="-285750">
              <a:buFont typeface="Wingdings" charset="2"/>
              <a:buChar char="§"/>
            </a:pPr>
            <a:r>
              <a:rPr lang="en-US" dirty="0" smtClean="0">
                <a:solidFill>
                  <a:schemeClr val="tx1">
                    <a:lumMod val="65000"/>
                    <a:lumOff val="35000"/>
                  </a:schemeClr>
                </a:solidFill>
                <a:latin typeface="Tahoma"/>
                <a:cs typeface="Tahoma"/>
              </a:rPr>
              <a:t>Agreement </a:t>
            </a:r>
            <a:r>
              <a:rPr lang="en-US" dirty="0">
                <a:solidFill>
                  <a:schemeClr val="tx1">
                    <a:lumMod val="65000"/>
                    <a:lumOff val="35000"/>
                  </a:schemeClr>
                </a:solidFill>
                <a:latin typeface="Tahoma"/>
                <a:cs typeface="Tahoma"/>
              </a:rPr>
              <a:t>has been reached </a:t>
            </a:r>
            <a:r>
              <a:rPr lang="en-US" dirty="0" smtClean="0">
                <a:solidFill>
                  <a:schemeClr val="tx1">
                    <a:lumMod val="65000"/>
                    <a:lumOff val="35000"/>
                  </a:schemeClr>
                </a:solidFill>
                <a:latin typeface="Tahoma"/>
                <a:cs typeface="Tahoma"/>
              </a:rPr>
              <a:t>with Tesco PLC </a:t>
            </a:r>
            <a:r>
              <a:rPr lang="en-US" dirty="0">
                <a:solidFill>
                  <a:schemeClr val="tx1">
                    <a:lumMod val="65000"/>
                    <a:lumOff val="35000"/>
                  </a:schemeClr>
                </a:solidFill>
                <a:latin typeface="Tahoma"/>
                <a:cs typeface="Tahoma"/>
              </a:rPr>
              <a:t>to ensure that </a:t>
            </a:r>
            <a:r>
              <a:rPr lang="en-US" dirty="0" smtClean="0">
                <a:solidFill>
                  <a:schemeClr val="tx1">
                    <a:lumMod val="65000"/>
                    <a:lumOff val="35000"/>
                  </a:schemeClr>
                </a:solidFill>
                <a:latin typeface="Tahoma"/>
                <a:cs typeface="Tahoma"/>
              </a:rPr>
              <a:t>shoppers </a:t>
            </a:r>
            <a:r>
              <a:rPr lang="en-US" dirty="0">
                <a:solidFill>
                  <a:schemeClr val="tx1">
                    <a:lumMod val="65000"/>
                    <a:lumOff val="35000"/>
                  </a:schemeClr>
                </a:solidFill>
                <a:latin typeface="Tahoma"/>
                <a:cs typeface="Tahoma"/>
              </a:rPr>
              <a:t>are not placed in jeopardy of prosecution, solely by their attendance at a </a:t>
            </a:r>
            <a:r>
              <a:rPr lang="en-US" dirty="0" smtClean="0">
                <a:solidFill>
                  <a:schemeClr val="tx1">
                    <a:lumMod val="65000"/>
                    <a:lumOff val="35000"/>
                  </a:schemeClr>
                </a:solidFill>
                <a:latin typeface="Tahoma"/>
                <a:cs typeface="Tahoma"/>
              </a:rPr>
              <a:t>Tesco supermarket</a:t>
            </a:r>
            <a:endParaRPr lang="en-US" dirty="0">
              <a:solidFill>
                <a:schemeClr val="tx1">
                  <a:lumMod val="65000"/>
                  <a:lumOff val="35000"/>
                </a:schemeClr>
              </a:solidFill>
              <a:latin typeface="Tahoma"/>
              <a:cs typeface="Tahoma"/>
            </a:endParaRPr>
          </a:p>
          <a:p>
            <a:pPr marL="285750" indent="-285750">
              <a:buFont typeface="Wingdings" charset="2"/>
              <a:buChar char="§"/>
            </a:pPr>
            <a:endParaRPr lang="en-GB" dirty="0">
              <a:solidFill>
                <a:schemeClr val="tx1">
                  <a:lumMod val="65000"/>
                  <a:lumOff val="35000"/>
                </a:schemeClr>
              </a:solidFill>
              <a:latin typeface="Tahoma"/>
              <a:cs typeface="Tahoma"/>
            </a:endParaRPr>
          </a:p>
          <a:p>
            <a:pPr marL="285750" indent="-285750">
              <a:buFont typeface="Arial"/>
              <a:buChar char="•"/>
            </a:pPr>
            <a:endParaRPr lang="en-GB" sz="1100" dirty="0">
              <a:solidFill>
                <a:schemeClr val="tx1">
                  <a:lumMod val="65000"/>
                  <a:lumOff val="35000"/>
                </a:schemeClr>
              </a:solidFill>
              <a:latin typeface="Tahoma"/>
              <a:cs typeface="Tahoma"/>
            </a:endParaRPr>
          </a:p>
          <a:p>
            <a:r>
              <a:rPr lang="en-GB" sz="1000" dirty="0">
                <a:solidFill>
                  <a:schemeClr val="tx1">
                    <a:lumMod val="65000"/>
                    <a:lumOff val="35000"/>
                  </a:schemeClr>
                </a:solidFill>
                <a:latin typeface="Tahoma"/>
                <a:cs typeface="Tahoma"/>
              </a:rPr>
              <a:t>       </a:t>
            </a:r>
            <a:endParaRPr lang="en-US" dirty="0" smtClean="0">
              <a:solidFill>
                <a:srgbClr val="595959"/>
              </a:solidFill>
              <a:latin typeface="Tahoma"/>
              <a:cs typeface="Tahoma"/>
            </a:endParaRPr>
          </a:p>
          <a:p>
            <a:r>
              <a:rPr lang="en-US" sz="1000" b="1" dirty="0" smtClean="0">
                <a:solidFill>
                  <a:schemeClr val="tx1">
                    <a:lumMod val="50000"/>
                    <a:lumOff val="50000"/>
                  </a:schemeClr>
                </a:solidFill>
                <a:latin typeface="Tahoma"/>
                <a:cs typeface="Tahoma"/>
              </a:rPr>
              <a:t>  </a:t>
            </a:r>
            <a:r>
              <a:rPr lang="en-US" sz="1000" dirty="0" smtClean="0">
                <a:solidFill>
                  <a:schemeClr val="tx1">
                    <a:lumMod val="65000"/>
                    <a:lumOff val="35000"/>
                  </a:schemeClr>
                </a:solidFill>
                <a:latin typeface="Tahoma"/>
                <a:cs typeface="Tahoma"/>
              </a:rPr>
              <a:t>     </a:t>
            </a:r>
            <a:endParaRPr lang="en-GB" dirty="0" smtClean="0">
              <a:solidFill>
                <a:schemeClr val="tx1">
                  <a:lumMod val="75000"/>
                  <a:lumOff val="25000"/>
                </a:schemeClr>
              </a:solidFill>
              <a:latin typeface="Tahoma"/>
              <a:cs typeface="Tahoma"/>
            </a:endParaRPr>
          </a:p>
        </p:txBody>
      </p:sp>
    </p:spTree>
    <p:extLst>
      <p:ext uri="{BB962C8B-B14F-4D97-AF65-F5344CB8AC3E}">
        <p14:creationId xmlns:p14="http://schemas.microsoft.com/office/powerpoint/2010/main" xmlns="" val="232641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393700"/>
            <a:ext cx="5219700" cy="1041400"/>
          </a:xfrm>
        </p:spPr>
        <p:txBody>
          <a:bodyPr>
            <a:normAutofit/>
          </a:bodyPr>
          <a:lstStyle/>
          <a:p>
            <a:pPr algn="l">
              <a:spcBef>
                <a:spcPts val="0"/>
              </a:spcBef>
            </a:pPr>
            <a:r>
              <a:rPr lang="en-US" sz="2700" b="1" dirty="0" smtClean="0">
                <a:solidFill>
                  <a:srgbClr val="FF0000"/>
                </a:solidFill>
              </a:rPr>
              <a:t/>
            </a:r>
            <a:br>
              <a:rPr lang="en-US" sz="2700" b="1" dirty="0" smtClean="0">
                <a:solidFill>
                  <a:srgbClr val="FF0000"/>
                </a:solidFill>
              </a:rPr>
            </a:br>
            <a:r>
              <a:rPr lang="en-US" sz="2800" b="1" dirty="0" smtClean="0">
                <a:solidFill>
                  <a:srgbClr val="FF0000"/>
                </a:solidFill>
                <a:latin typeface="Tahoma"/>
                <a:cs typeface="Tahoma"/>
              </a:rPr>
              <a:t>unambiguous! </a:t>
            </a:r>
            <a:r>
              <a:rPr lang="en-US" sz="2800" b="1" dirty="0">
                <a:solidFill>
                  <a:srgbClr val="FF0000"/>
                </a:solidFill>
                <a:latin typeface="Tahoma"/>
                <a:cs typeface="Tahoma"/>
              </a:rPr>
              <a:t>p</a:t>
            </a:r>
            <a:r>
              <a:rPr lang="en-US" sz="2800" b="1" dirty="0" smtClean="0">
                <a:solidFill>
                  <a:srgbClr val="FF0000"/>
                </a:solidFill>
                <a:latin typeface="Tahoma"/>
                <a:cs typeface="Tahoma"/>
              </a:rPr>
              <a:t>ithy!</a:t>
            </a:r>
            <a:endParaRPr lang="en-US" sz="2800" dirty="0">
              <a:solidFill>
                <a:srgbClr val="FF0000"/>
              </a:solidFill>
              <a:latin typeface="Tahoma"/>
              <a:cs typeface="Tahoma"/>
            </a:endParaRPr>
          </a:p>
        </p:txBody>
      </p:sp>
      <p:sp>
        <p:nvSpPr>
          <p:cNvPr id="305" name="TextBox 304"/>
          <p:cNvSpPr txBox="1"/>
          <p:nvPr/>
        </p:nvSpPr>
        <p:spPr>
          <a:xfrm>
            <a:off x="5778500" y="6489700"/>
            <a:ext cx="3225800" cy="338554"/>
          </a:xfrm>
          <a:prstGeom prst="rect">
            <a:avLst/>
          </a:prstGeom>
          <a:noFill/>
        </p:spPr>
        <p:txBody>
          <a:bodyPr wrap="square" rtlCol="0">
            <a:spAutoFit/>
          </a:bodyPr>
          <a:lstStyle/>
          <a:p>
            <a:r>
              <a:rPr lang="en-US" sz="1600" dirty="0" smtClean="0">
                <a:solidFill>
                  <a:srgbClr val="FF0000"/>
                </a:solidFill>
                <a:latin typeface="Helvetica"/>
                <a:cs typeface="Helvetica"/>
              </a:rPr>
              <a:t> </a:t>
            </a:r>
            <a:r>
              <a:rPr lang="en-US" sz="1500" dirty="0" smtClean="0">
                <a:solidFill>
                  <a:srgbClr val="FF0000"/>
                </a:solidFill>
                <a:latin typeface="Tahoma"/>
                <a:cs typeface="Tahoma"/>
              </a:rPr>
              <a:t>G e o f f r e y  </a:t>
            </a:r>
            <a:r>
              <a:rPr lang="en-US" sz="1500" b="1" dirty="0" smtClean="0">
                <a:solidFill>
                  <a:srgbClr val="FF0000"/>
                </a:solidFill>
                <a:latin typeface="Tahoma"/>
                <a:cs typeface="Tahoma"/>
              </a:rPr>
              <a:t>M O N A G H A N  </a:t>
            </a:r>
            <a:endParaRPr lang="en-US" sz="1500" b="1" dirty="0">
              <a:solidFill>
                <a:srgbClr val="FF0000"/>
              </a:solidFill>
              <a:latin typeface="Tahoma"/>
              <a:cs typeface="Tahoma"/>
            </a:endParaRPr>
          </a:p>
        </p:txBody>
      </p:sp>
      <p:sp>
        <p:nvSpPr>
          <p:cNvPr id="307" name="TextBox 306"/>
          <p:cNvSpPr txBox="1"/>
          <p:nvPr/>
        </p:nvSpPr>
        <p:spPr>
          <a:xfrm rot="16200000" flipH="1">
            <a:off x="-2622552" y="3247996"/>
            <a:ext cx="6311903" cy="400110"/>
          </a:xfrm>
          <a:prstGeom prst="rect">
            <a:avLst/>
          </a:prstGeom>
          <a:noFill/>
        </p:spPr>
        <p:txBody>
          <a:bodyPr wrap="square" rtlCol="0">
            <a:spAutoFit/>
          </a:bodyPr>
          <a:lstStyle/>
          <a:p>
            <a:r>
              <a:rPr lang="en-US" sz="1000" b="1" dirty="0" smtClean="0">
                <a:solidFill>
                  <a:srgbClr val="7F7F7F"/>
                </a:solidFill>
                <a:latin typeface="Tahoma"/>
                <a:cs typeface="Tahoma"/>
              </a:rPr>
              <a:t>Police Leadership in Public Health</a:t>
            </a:r>
            <a:r>
              <a:rPr lang="en-US" sz="1000" b="1" i="1" dirty="0" smtClean="0">
                <a:solidFill>
                  <a:srgbClr val="7F7F7F"/>
                </a:solidFill>
                <a:latin typeface="Tahoma"/>
                <a:cs typeface="Tahoma"/>
              </a:rPr>
              <a:t> </a:t>
            </a:r>
            <a:r>
              <a:rPr lang="en-US" sz="1000" dirty="0" smtClean="0">
                <a:solidFill>
                  <a:srgbClr val="7F7F7F"/>
                </a:solidFill>
                <a:latin typeface="Tahoma"/>
                <a:cs typeface="Tahoma"/>
              </a:rPr>
              <a:t>Seminar December</a:t>
            </a:r>
            <a:r>
              <a:rPr lang="en-US" sz="1000" dirty="0" smtClean="0">
                <a:solidFill>
                  <a:schemeClr val="tx1">
                    <a:lumMod val="50000"/>
                    <a:lumOff val="50000"/>
                  </a:schemeClr>
                </a:solidFill>
                <a:latin typeface="Tahoma"/>
                <a:cs typeface="Tahoma"/>
              </a:rPr>
              <a:t> </a:t>
            </a:r>
            <a:r>
              <a:rPr lang="en-US" sz="1000" dirty="0">
                <a:solidFill>
                  <a:schemeClr val="tx1">
                    <a:lumMod val="50000"/>
                    <a:lumOff val="50000"/>
                  </a:schemeClr>
                </a:solidFill>
                <a:latin typeface="Tahoma"/>
                <a:cs typeface="Tahoma"/>
              </a:rPr>
              <a:t>2013 </a:t>
            </a:r>
            <a:endParaRPr lang="en-US" sz="1000" dirty="0" smtClean="0">
              <a:solidFill>
                <a:schemeClr val="tx1">
                  <a:lumMod val="50000"/>
                  <a:lumOff val="50000"/>
                </a:schemeClr>
              </a:solidFill>
              <a:latin typeface="Tahoma"/>
              <a:cs typeface="Tahoma"/>
            </a:endParaRPr>
          </a:p>
          <a:p>
            <a:r>
              <a:rPr lang="en-US" sz="1000" dirty="0" smtClean="0">
                <a:solidFill>
                  <a:srgbClr val="FF0000"/>
                </a:solidFill>
                <a:latin typeface="Tahoma"/>
                <a:cs typeface="Tahoma"/>
              </a:rPr>
              <a:t> </a:t>
            </a:r>
            <a:endParaRPr lang="en-US" sz="1000" dirty="0">
              <a:solidFill>
                <a:srgbClr val="FF0000"/>
              </a:solidFill>
              <a:latin typeface="Tahoma"/>
              <a:cs typeface="Tahoma"/>
            </a:endParaRPr>
          </a:p>
        </p:txBody>
      </p:sp>
      <p:sp>
        <p:nvSpPr>
          <p:cNvPr id="308" name="TextBox 307"/>
          <p:cNvSpPr txBox="1"/>
          <p:nvPr/>
        </p:nvSpPr>
        <p:spPr>
          <a:xfrm rot="16200000">
            <a:off x="1892849" y="2764971"/>
            <a:ext cx="3009901" cy="172355"/>
          </a:xfrm>
          <a:prstGeom prst="rect">
            <a:avLst/>
          </a:prstGeom>
          <a:noFill/>
        </p:spPr>
        <p:txBody>
          <a:bodyPr wrap="square" rtlCol="0">
            <a:spAutoFit/>
          </a:bodyPr>
          <a:lstStyle/>
          <a:p>
            <a:r>
              <a:rPr lang="en-GB" sz="520" dirty="0" smtClean="0">
                <a:solidFill>
                  <a:srgbClr val="FF0000"/>
                </a:solidFill>
                <a:latin typeface="Helvetica"/>
                <a:cs typeface="Helvetica"/>
              </a:rPr>
              <a:t>   </a:t>
            </a:r>
            <a:endParaRPr lang="en-US" sz="520" dirty="0">
              <a:solidFill>
                <a:srgbClr val="FF0000"/>
              </a:solidFill>
              <a:latin typeface="Helvetica"/>
              <a:cs typeface="Helvetica"/>
            </a:endParaRPr>
          </a:p>
        </p:txBody>
      </p:sp>
      <p:sp>
        <p:nvSpPr>
          <p:cNvPr id="6" name="Rectangle 5"/>
          <p:cNvSpPr/>
          <p:nvPr/>
        </p:nvSpPr>
        <p:spPr>
          <a:xfrm>
            <a:off x="3505200" y="2413338"/>
            <a:ext cx="5219700" cy="569387"/>
          </a:xfrm>
          <a:prstGeom prst="rect">
            <a:avLst/>
          </a:prstGeom>
        </p:spPr>
        <p:txBody>
          <a:bodyPr wrap="square">
            <a:spAutoFit/>
          </a:bodyPr>
          <a:lstStyle/>
          <a:p>
            <a:endParaRPr lang="en-GB" sz="1100" dirty="0">
              <a:solidFill>
                <a:schemeClr val="tx1">
                  <a:lumMod val="65000"/>
                  <a:lumOff val="35000"/>
                </a:schemeClr>
              </a:solidFill>
              <a:latin typeface="Tahoma"/>
              <a:cs typeface="Tahoma"/>
            </a:endParaRPr>
          </a:p>
          <a:p>
            <a:r>
              <a:rPr lang="en-GB" sz="1000" dirty="0">
                <a:solidFill>
                  <a:schemeClr val="tx1">
                    <a:lumMod val="65000"/>
                    <a:lumOff val="35000"/>
                  </a:schemeClr>
                </a:solidFill>
                <a:latin typeface="Tahoma"/>
                <a:cs typeface="Tahoma"/>
              </a:rPr>
              <a:t>       </a:t>
            </a:r>
            <a:endParaRPr lang="en-US" dirty="0" smtClean="0">
              <a:solidFill>
                <a:srgbClr val="595959"/>
              </a:solidFill>
              <a:latin typeface="Tahoma"/>
              <a:cs typeface="Tahoma"/>
            </a:endParaRPr>
          </a:p>
          <a:p>
            <a:r>
              <a:rPr lang="en-US" sz="1000" b="1" dirty="0" smtClean="0">
                <a:solidFill>
                  <a:schemeClr val="tx1">
                    <a:lumMod val="50000"/>
                    <a:lumOff val="50000"/>
                  </a:schemeClr>
                </a:solidFill>
                <a:latin typeface="Tahoma"/>
                <a:cs typeface="Tahoma"/>
              </a:rPr>
              <a:t>  </a:t>
            </a:r>
            <a:r>
              <a:rPr lang="en-US" sz="1000" dirty="0" smtClean="0">
                <a:solidFill>
                  <a:schemeClr val="tx1">
                    <a:lumMod val="65000"/>
                    <a:lumOff val="35000"/>
                  </a:schemeClr>
                </a:solidFill>
                <a:latin typeface="Tahoma"/>
                <a:cs typeface="Tahoma"/>
              </a:rPr>
              <a:t>     </a:t>
            </a:r>
            <a:endParaRPr lang="en-GB" dirty="0" smtClean="0">
              <a:solidFill>
                <a:schemeClr val="tx1">
                  <a:lumMod val="75000"/>
                  <a:lumOff val="25000"/>
                </a:schemeClr>
              </a:solidFill>
              <a:latin typeface="Tahoma"/>
              <a:cs typeface="Tahoma"/>
            </a:endParaRPr>
          </a:p>
        </p:txBody>
      </p:sp>
      <p:pic>
        <p:nvPicPr>
          <p:cNvPr id="7" name="Picture 6"/>
          <p:cNvPicPr/>
          <p:nvPr/>
        </p:nvPicPr>
        <p:blipFill>
          <a:blip r:embed="rId2">
            <a:extLst>
              <a:ext uri="{28A0092B-C50C-407E-A947-70E740481C1C}">
                <a14:useLocalDpi xmlns:a14="http://schemas.microsoft.com/office/drawing/2010/main" xmlns="" val="0"/>
              </a:ext>
            </a:extLst>
          </a:blip>
          <a:srcRect/>
          <a:stretch>
            <a:fillRect/>
          </a:stretch>
        </p:blipFill>
        <p:spPr bwMode="auto">
          <a:xfrm>
            <a:off x="3594100" y="1841500"/>
            <a:ext cx="3606800" cy="4627720"/>
          </a:xfrm>
          <a:prstGeom prst="rect">
            <a:avLst/>
          </a:prstGeom>
          <a:noFill/>
          <a:ln>
            <a:noFill/>
          </a:ln>
        </p:spPr>
      </p:pic>
    </p:spTree>
    <p:extLst>
      <p:ext uri="{BB962C8B-B14F-4D97-AF65-F5344CB8AC3E}">
        <p14:creationId xmlns:p14="http://schemas.microsoft.com/office/powerpoint/2010/main" xmlns="" val="1363427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xmlns="" val="0"/>
              </a:ext>
            </a:extLst>
          </a:blip>
          <a:srcRect t="7519" b="7519"/>
          <a:stretch>
            <a:fillRect/>
          </a:stretch>
        </p:blipFill>
        <p:spPr bwMode="auto">
          <a:xfrm>
            <a:off x="7689850" y="5524500"/>
            <a:ext cx="1035050" cy="685800"/>
          </a:xfrm>
          <a:prstGeom prst="rect">
            <a:avLst/>
          </a:prstGeom>
          <a:noFill/>
          <a:ln>
            <a:noFill/>
          </a:ln>
        </p:spPr>
      </p:pic>
      <p:sp>
        <p:nvSpPr>
          <p:cNvPr id="6" name="TextBox 5"/>
          <p:cNvSpPr txBox="1"/>
          <p:nvPr/>
        </p:nvSpPr>
        <p:spPr>
          <a:xfrm>
            <a:off x="5715000" y="6210300"/>
            <a:ext cx="3289300" cy="338554"/>
          </a:xfrm>
          <a:prstGeom prst="rect">
            <a:avLst/>
          </a:prstGeom>
          <a:noFill/>
        </p:spPr>
        <p:txBody>
          <a:bodyPr wrap="square" rtlCol="0">
            <a:spAutoFit/>
          </a:bodyPr>
          <a:lstStyle/>
          <a:p>
            <a:r>
              <a:rPr lang="en-US" sz="1600" dirty="0" smtClean="0">
                <a:solidFill>
                  <a:srgbClr val="FF0000"/>
                </a:solidFill>
                <a:latin typeface="Helvetica"/>
                <a:cs typeface="Helvetica"/>
              </a:rPr>
              <a:t>                </a:t>
            </a:r>
            <a:r>
              <a:rPr lang="en-US" sz="1200" dirty="0" smtClean="0">
                <a:solidFill>
                  <a:srgbClr val="FF0000"/>
                </a:solidFill>
                <a:latin typeface="Helvetica"/>
                <a:cs typeface="Helvetica"/>
              </a:rPr>
              <a:t>G e o f f r e y  </a:t>
            </a:r>
            <a:r>
              <a:rPr lang="en-US" sz="1200" b="1" dirty="0" smtClean="0">
                <a:solidFill>
                  <a:srgbClr val="FF0000"/>
                </a:solidFill>
                <a:latin typeface="Helvetica"/>
                <a:cs typeface="Helvetica"/>
              </a:rPr>
              <a:t>M o n a g h a n </a:t>
            </a:r>
            <a:endParaRPr lang="en-US" sz="1200" b="1" dirty="0">
              <a:solidFill>
                <a:srgbClr val="FF0000"/>
              </a:solidFill>
              <a:latin typeface="Helvetica"/>
              <a:cs typeface="Helvetica"/>
            </a:endParaRPr>
          </a:p>
        </p:txBody>
      </p:sp>
    </p:spTree>
    <p:extLst>
      <p:ext uri="{BB962C8B-B14F-4D97-AF65-F5344CB8AC3E}">
        <p14:creationId xmlns:p14="http://schemas.microsoft.com/office/powerpoint/2010/main" xmlns="" val="3522997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393700"/>
            <a:ext cx="5219700" cy="1041400"/>
          </a:xfrm>
        </p:spPr>
        <p:txBody>
          <a:bodyPr>
            <a:normAutofit/>
          </a:bodyPr>
          <a:lstStyle/>
          <a:p>
            <a:pPr algn="l">
              <a:spcBef>
                <a:spcPts val="0"/>
              </a:spcBef>
            </a:pPr>
            <a:r>
              <a:rPr lang="en-US" sz="2700" b="1" dirty="0" smtClean="0">
                <a:solidFill>
                  <a:srgbClr val="FF0000"/>
                </a:solidFill>
              </a:rPr>
              <a:t/>
            </a:r>
            <a:br>
              <a:rPr lang="en-US" sz="2700" b="1" dirty="0" smtClean="0">
                <a:solidFill>
                  <a:srgbClr val="FF0000"/>
                </a:solidFill>
              </a:rPr>
            </a:br>
            <a:r>
              <a:rPr lang="en-US" sz="2800" b="1" dirty="0" smtClean="0">
                <a:solidFill>
                  <a:srgbClr val="FF0000"/>
                </a:solidFill>
                <a:latin typeface="Tahoma"/>
                <a:cs typeface="Tahoma"/>
              </a:rPr>
              <a:t>definition of theft</a:t>
            </a:r>
            <a:endParaRPr lang="en-US" sz="2800" dirty="0">
              <a:solidFill>
                <a:srgbClr val="FF0000"/>
              </a:solidFill>
              <a:latin typeface="Tahoma"/>
              <a:cs typeface="Tahoma"/>
            </a:endParaRPr>
          </a:p>
        </p:txBody>
      </p:sp>
      <p:sp>
        <p:nvSpPr>
          <p:cNvPr id="305" name="TextBox 304"/>
          <p:cNvSpPr txBox="1"/>
          <p:nvPr/>
        </p:nvSpPr>
        <p:spPr>
          <a:xfrm>
            <a:off x="5778500" y="6489700"/>
            <a:ext cx="3225800" cy="338554"/>
          </a:xfrm>
          <a:prstGeom prst="rect">
            <a:avLst/>
          </a:prstGeom>
          <a:noFill/>
        </p:spPr>
        <p:txBody>
          <a:bodyPr wrap="square" rtlCol="0">
            <a:spAutoFit/>
          </a:bodyPr>
          <a:lstStyle/>
          <a:p>
            <a:r>
              <a:rPr lang="en-US" sz="1600" dirty="0" smtClean="0">
                <a:solidFill>
                  <a:srgbClr val="FF0000"/>
                </a:solidFill>
                <a:latin typeface="Helvetica"/>
                <a:cs typeface="Helvetica"/>
              </a:rPr>
              <a:t> </a:t>
            </a:r>
            <a:r>
              <a:rPr lang="en-US" sz="1500" dirty="0" smtClean="0">
                <a:solidFill>
                  <a:srgbClr val="FF0000"/>
                </a:solidFill>
                <a:latin typeface="Tahoma"/>
                <a:cs typeface="Tahoma"/>
              </a:rPr>
              <a:t>G e o f f r e y  </a:t>
            </a:r>
            <a:r>
              <a:rPr lang="en-US" sz="1500" b="1" dirty="0" smtClean="0">
                <a:solidFill>
                  <a:srgbClr val="FF0000"/>
                </a:solidFill>
                <a:latin typeface="Tahoma"/>
                <a:cs typeface="Tahoma"/>
              </a:rPr>
              <a:t>M O N A G H A N  </a:t>
            </a:r>
            <a:endParaRPr lang="en-US" sz="1500" b="1" dirty="0">
              <a:solidFill>
                <a:srgbClr val="FF0000"/>
              </a:solidFill>
              <a:latin typeface="Tahoma"/>
              <a:cs typeface="Tahoma"/>
            </a:endParaRPr>
          </a:p>
        </p:txBody>
      </p:sp>
      <p:sp>
        <p:nvSpPr>
          <p:cNvPr id="307" name="TextBox 306"/>
          <p:cNvSpPr txBox="1"/>
          <p:nvPr/>
        </p:nvSpPr>
        <p:spPr>
          <a:xfrm rot="16200000" flipH="1">
            <a:off x="-2622552" y="3247996"/>
            <a:ext cx="6311903" cy="400110"/>
          </a:xfrm>
          <a:prstGeom prst="rect">
            <a:avLst/>
          </a:prstGeom>
          <a:noFill/>
        </p:spPr>
        <p:txBody>
          <a:bodyPr wrap="square" rtlCol="0">
            <a:spAutoFit/>
          </a:bodyPr>
          <a:lstStyle/>
          <a:p>
            <a:r>
              <a:rPr lang="en-US" sz="1000" b="1" dirty="0" smtClean="0">
                <a:solidFill>
                  <a:srgbClr val="7F7F7F"/>
                </a:solidFill>
                <a:latin typeface="Tahoma"/>
                <a:cs typeface="Tahoma"/>
              </a:rPr>
              <a:t>Police Leadership in Public Health</a:t>
            </a:r>
            <a:r>
              <a:rPr lang="en-US" sz="1000" b="1" i="1" dirty="0" smtClean="0">
                <a:solidFill>
                  <a:srgbClr val="7F7F7F"/>
                </a:solidFill>
                <a:latin typeface="Tahoma"/>
                <a:cs typeface="Tahoma"/>
              </a:rPr>
              <a:t> </a:t>
            </a:r>
            <a:r>
              <a:rPr lang="en-US" sz="1000" dirty="0" smtClean="0">
                <a:solidFill>
                  <a:srgbClr val="7F7F7F"/>
                </a:solidFill>
                <a:latin typeface="Tahoma"/>
                <a:cs typeface="Tahoma"/>
              </a:rPr>
              <a:t>Seminar December</a:t>
            </a:r>
            <a:r>
              <a:rPr lang="en-US" sz="1000" dirty="0" smtClean="0">
                <a:solidFill>
                  <a:schemeClr val="tx1">
                    <a:lumMod val="50000"/>
                    <a:lumOff val="50000"/>
                  </a:schemeClr>
                </a:solidFill>
                <a:latin typeface="Tahoma"/>
                <a:cs typeface="Tahoma"/>
              </a:rPr>
              <a:t> </a:t>
            </a:r>
            <a:r>
              <a:rPr lang="en-US" sz="1000" dirty="0">
                <a:solidFill>
                  <a:schemeClr val="tx1">
                    <a:lumMod val="50000"/>
                    <a:lumOff val="50000"/>
                  </a:schemeClr>
                </a:solidFill>
                <a:latin typeface="Tahoma"/>
                <a:cs typeface="Tahoma"/>
              </a:rPr>
              <a:t>2013 </a:t>
            </a:r>
            <a:endParaRPr lang="en-US" sz="1000" dirty="0" smtClean="0">
              <a:solidFill>
                <a:schemeClr val="tx1">
                  <a:lumMod val="50000"/>
                  <a:lumOff val="50000"/>
                </a:schemeClr>
              </a:solidFill>
              <a:latin typeface="Tahoma"/>
              <a:cs typeface="Tahoma"/>
            </a:endParaRPr>
          </a:p>
          <a:p>
            <a:r>
              <a:rPr lang="en-US" sz="1000" dirty="0" smtClean="0">
                <a:solidFill>
                  <a:srgbClr val="FF0000"/>
                </a:solidFill>
                <a:latin typeface="Tahoma"/>
                <a:cs typeface="Tahoma"/>
              </a:rPr>
              <a:t> </a:t>
            </a:r>
            <a:endParaRPr lang="en-US" sz="1000" dirty="0">
              <a:solidFill>
                <a:srgbClr val="FF0000"/>
              </a:solidFill>
              <a:latin typeface="Tahoma"/>
              <a:cs typeface="Tahoma"/>
            </a:endParaRPr>
          </a:p>
        </p:txBody>
      </p:sp>
      <p:sp>
        <p:nvSpPr>
          <p:cNvPr id="308" name="TextBox 307"/>
          <p:cNvSpPr txBox="1"/>
          <p:nvPr/>
        </p:nvSpPr>
        <p:spPr>
          <a:xfrm rot="16200000">
            <a:off x="1892849" y="2764971"/>
            <a:ext cx="3009901" cy="172355"/>
          </a:xfrm>
          <a:prstGeom prst="rect">
            <a:avLst/>
          </a:prstGeom>
          <a:noFill/>
        </p:spPr>
        <p:txBody>
          <a:bodyPr wrap="square" rtlCol="0">
            <a:spAutoFit/>
          </a:bodyPr>
          <a:lstStyle/>
          <a:p>
            <a:r>
              <a:rPr lang="en-GB" sz="520" dirty="0" smtClean="0">
                <a:solidFill>
                  <a:srgbClr val="FF0000"/>
                </a:solidFill>
                <a:latin typeface="Helvetica"/>
                <a:cs typeface="Helvetica"/>
              </a:rPr>
              <a:t>   </a:t>
            </a:r>
            <a:endParaRPr lang="en-US" sz="520" dirty="0">
              <a:solidFill>
                <a:srgbClr val="FF0000"/>
              </a:solidFill>
              <a:latin typeface="Helvetica"/>
              <a:cs typeface="Helvetica"/>
            </a:endParaRPr>
          </a:p>
        </p:txBody>
      </p:sp>
      <p:sp>
        <p:nvSpPr>
          <p:cNvPr id="6" name="Rectangle 5"/>
          <p:cNvSpPr/>
          <p:nvPr/>
        </p:nvSpPr>
        <p:spPr>
          <a:xfrm>
            <a:off x="3505200" y="2413338"/>
            <a:ext cx="5219700" cy="1800493"/>
          </a:xfrm>
          <a:prstGeom prst="rect">
            <a:avLst/>
          </a:prstGeom>
        </p:spPr>
        <p:txBody>
          <a:bodyPr wrap="square">
            <a:spAutoFit/>
          </a:bodyPr>
          <a:lstStyle/>
          <a:p>
            <a:pPr marL="285750" indent="-285750">
              <a:buFont typeface="Wingdings" charset="2"/>
              <a:buChar char="§"/>
            </a:pPr>
            <a:r>
              <a:rPr lang="en-US" dirty="0" smtClean="0">
                <a:solidFill>
                  <a:schemeClr val="tx1">
                    <a:lumMod val="65000"/>
                    <a:lumOff val="35000"/>
                  </a:schemeClr>
                </a:solidFill>
                <a:latin typeface="Tahoma"/>
                <a:cs typeface="Tahoma"/>
              </a:rPr>
              <a:t>What’s the definition of theft? </a:t>
            </a:r>
          </a:p>
          <a:p>
            <a:pPr marL="285750" indent="-285750">
              <a:buFont typeface="Wingdings" charset="2"/>
              <a:buChar char="§"/>
            </a:pPr>
            <a:endParaRPr lang="en-US" dirty="0">
              <a:solidFill>
                <a:schemeClr val="tx1">
                  <a:lumMod val="65000"/>
                  <a:lumOff val="35000"/>
                </a:schemeClr>
              </a:solidFill>
              <a:latin typeface="Tahoma"/>
              <a:cs typeface="Tahoma"/>
            </a:endParaRPr>
          </a:p>
          <a:p>
            <a:pPr marL="285750" indent="-285750">
              <a:buFont typeface="Wingdings" charset="2"/>
              <a:buChar char="§"/>
            </a:pPr>
            <a:endParaRPr lang="en-US" dirty="0" smtClean="0">
              <a:solidFill>
                <a:schemeClr val="tx1">
                  <a:lumMod val="65000"/>
                  <a:lumOff val="35000"/>
                </a:schemeClr>
              </a:solidFill>
              <a:latin typeface="Tahoma"/>
              <a:cs typeface="Tahoma"/>
            </a:endParaRPr>
          </a:p>
          <a:p>
            <a:r>
              <a:rPr lang="en-US" sz="1000" dirty="0">
                <a:solidFill>
                  <a:schemeClr val="tx1">
                    <a:lumMod val="65000"/>
                    <a:lumOff val="35000"/>
                  </a:schemeClr>
                </a:solidFill>
                <a:latin typeface="Tahoma"/>
                <a:cs typeface="Tahoma"/>
              </a:rPr>
              <a:t> </a:t>
            </a:r>
            <a:r>
              <a:rPr lang="en-US" sz="1000" dirty="0" smtClean="0">
                <a:solidFill>
                  <a:schemeClr val="tx1">
                    <a:lumMod val="65000"/>
                    <a:lumOff val="35000"/>
                  </a:schemeClr>
                </a:solidFill>
                <a:latin typeface="Tahoma"/>
                <a:cs typeface="Tahoma"/>
              </a:rPr>
              <a:t>     </a:t>
            </a:r>
            <a:endParaRPr lang="en-GB" sz="1100" dirty="0">
              <a:solidFill>
                <a:srgbClr val="595959"/>
              </a:solidFill>
              <a:latin typeface="Tahoma"/>
              <a:cs typeface="Tahoma"/>
            </a:endParaRPr>
          </a:p>
          <a:p>
            <a:pPr marL="285750" lvl="0" indent="-285750">
              <a:buFont typeface="Arial"/>
              <a:buChar char="•"/>
            </a:pPr>
            <a:endParaRPr lang="en-GB" sz="1700" dirty="0">
              <a:solidFill>
                <a:schemeClr val="tx1">
                  <a:lumMod val="65000"/>
                  <a:lumOff val="35000"/>
                </a:schemeClr>
              </a:solidFill>
              <a:latin typeface="Tahoma"/>
              <a:cs typeface="Tahoma"/>
            </a:endParaRPr>
          </a:p>
          <a:p>
            <a:endParaRPr lang="en-US" sz="1000" dirty="0">
              <a:solidFill>
                <a:schemeClr val="tx1">
                  <a:lumMod val="65000"/>
                  <a:lumOff val="35000"/>
                </a:schemeClr>
              </a:solidFill>
              <a:latin typeface="Tahoma"/>
              <a:cs typeface="Tahoma"/>
            </a:endParaRPr>
          </a:p>
          <a:p>
            <a:r>
              <a:rPr lang="en-US" sz="1000" b="1" dirty="0">
                <a:solidFill>
                  <a:schemeClr val="tx1">
                    <a:lumMod val="50000"/>
                    <a:lumOff val="50000"/>
                  </a:schemeClr>
                </a:solidFill>
                <a:latin typeface="Tahoma"/>
                <a:cs typeface="Tahoma"/>
              </a:rPr>
              <a:t>    </a:t>
            </a:r>
            <a:endParaRPr lang="en-US" sz="1000" b="1" dirty="0" smtClean="0">
              <a:solidFill>
                <a:schemeClr val="tx1">
                  <a:lumMod val="50000"/>
                  <a:lumOff val="50000"/>
                </a:schemeClr>
              </a:solidFill>
              <a:latin typeface="Tahoma"/>
              <a:cs typeface="Tahoma"/>
            </a:endParaRPr>
          </a:p>
          <a:p>
            <a:r>
              <a:rPr lang="en-US" sz="1000" b="1" dirty="0">
                <a:solidFill>
                  <a:schemeClr val="tx1">
                    <a:lumMod val="50000"/>
                    <a:lumOff val="50000"/>
                  </a:schemeClr>
                </a:solidFill>
                <a:latin typeface="Tahoma"/>
                <a:cs typeface="Tahoma"/>
              </a:rPr>
              <a:t> </a:t>
            </a:r>
            <a:r>
              <a:rPr lang="en-US" sz="1000" b="1" dirty="0" smtClean="0">
                <a:solidFill>
                  <a:schemeClr val="tx1">
                    <a:lumMod val="50000"/>
                    <a:lumOff val="50000"/>
                  </a:schemeClr>
                </a:solidFill>
                <a:latin typeface="Tahoma"/>
                <a:cs typeface="Tahoma"/>
              </a:rPr>
              <a:t> </a:t>
            </a:r>
            <a:r>
              <a:rPr lang="en-US" sz="1000" dirty="0" smtClean="0">
                <a:solidFill>
                  <a:schemeClr val="tx1">
                    <a:lumMod val="65000"/>
                    <a:lumOff val="35000"/>
                  </a:schemeClr>
                </a:solidFill>
                <a:latin typeface="Tahoma"/>
                <a:cs typeface="Tahoma"/>
              </a:rPr>
              <a:t>     </a:t>
            </a:r>
            <a:endParaRPr lang="en-GB" dirty="0" smtClean="0">
              <a:solidFill>
                <a:schemeClr val="tx1">
                  <a:lumMod val="75000"/>
                  <a:lumOff val="25000"/>
                </a:schemeClr>
              </a:solidFill>
              <a:latin typeface="Tahoma"/>
              <a:cs typeface="Tahoma"/>
            </a:endParaRPr>
          </a:p>
        </p:txBody>
      </p:sp>
    </p:spTree>
    <p:extLst>
      <p:ext uri="{BB962C8B-B14F-4D97-AF65-F5344CB8AC3E}">
        <p14:creationId xmlns:p14="http://schemas.microsoft.com/office/powerpoint/2010/main" xmlns="" val="30625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393700"/>
            <a:ext cx="5219700" cy="1041400"/>
          </a:xfrm>
        </p:spPr>
        <p:txBody>
          <a:bodyPr>
            <a:normAutofit/>
          </a:bodyPr>
          <a:lstStyle/>
          <a:p>
            <a:pPr algn="l">
              <a:spcBef>
                <a:spcPts val="0"/>
              </a:spcBef>
            </a:pPr>
            <a:r>
              <a:rPr lang="en-US" sz="2700" b="1" dirty="0" smtClean="0">
                <a:solidFill>
                  <a:srgbClr val="FF0000"/>
                </a:solidFill>
              </a:rPr>
              <a:t/>
            </a:r>
            <a:br>
              <a:rPr lang="en-US" sz="2700" b="1" dirty="0" smtClean="0">
                <a:solidFill>
                  <a:srgbClr val="FF0000"/>
                </a:solidFill>
              </a:rPr>
            </a:br>
            <a:r>
              <a:rPr lang="en-US" sz="2800" b="1" dirty="0" smtClean="0">
                <a:solidFill>
                  <a:srgbClr val="FF0000"/>
                </a:solidFill>
                <a:latin typeface="Tahoma"/>
                <a:cs typeface="Tahoma"/>
              </a:rPr>
              <a:t>definition of public health</a:t>
            </a:r>
            <a:endParaRPr lang="en-US" sz="2800" dirty="0">
              <a:solidFill>
                <a:srgbClr val="FF0000"/>
              </a:solidFill>
              <a:latin typeface="Tahoma"/>
              <a:cs typeface="Tahoma"/>
            </a:endParaRPr>
          </a:p>
        </p:txBody>
      </p:sp>
      <p:sp>
        <p:nvSpPr>
          <p:cNvPr id="305" name="TextBox 304"/>
          <p:cNvSpPr txBox="1"/>
          <p:nvPr/>
        </p:nvSpPr>
        <p:spPr>
          <a:xfrm>
            <a:off x="5778500" y="6489700"/>
            <a:ext cx="3225800" cy="338554"/>
          </a:xfrm>
          <a:prstGeom prst="rect">
            <a:avLst/>
          </a:prstGeom>
          <a:noFill/>
        </p:spPr>
        <p:txBody>
          <a:bodyPr wrap="square" rtlCol="0">
            <a:spAutoFit/>
          </a:bodyPr>
          <a:lstStyle/>
          <a:p>
            <a:r>
              <a:rPr lang="en-US" sz="1600" dirty="0" smtClean="0">
                <a:solidFill>
                  <a:srgbClr val="FF0000"/>
                </a:solidFill>
                <a:latin typeface="Helvetica"/>
                <a:cs typeface="Helvetica"/>
              </a:rPr>
              <a:t> </a:t>
            </a:r>
            <a:r>
              <a:rPr lang="en-US" sz="1500" dirty="0" smtClean="0">
                <a:solidFill>
                  <a:srgbClr val="FF0000"/>
                </a:solidFill>
                <a:latin typeface="Tahoma"/>
                <a:cs typeface="Tahoma"/>
              </a:rPr>
              <a:t>G e o f f r e y  </a:t>
            </a:r>
            <a:r>
              <a:rPr lang="en-US" sz="1500" b="1" dirty="0" smtClean="0">
                <a:solidFill>
                  <a:srgbClr val="FF0000"/>
                </a:solidFill>
                <a:latin typeface="Tahoma"/>
                <a:cs typeface="Tahoma"/>
              </a:rPr>
              <a:t>M O N A G H A N  </a:t>
            </a:r>
            <a:endParaRPr lang="en-US" sz="1500" b="1" dirty="0">
              <a:solidFill>
                <a:srgbClr val="FF0000"/>
              </a:solidFill>
              <a:latin typeface="Tahoma"/>
              <a:cs typeface="Tahoma"/>
            </a:endParaRPr>
          </a:p>
        </p:txBody>
      </p:sp>
      <p:sp>
        <p:nvSpPr>
          <p:cNvPr id="307" name="TextBox 306"/>
          <p:cNvSpPr txBox="1"/>
          <p:nvPr/>
        </p:nvSpPr>
        <p:spPr>
          <a:xfrm rot="16200000" flipH="1">
            <a:off x="-2622552" y="3247996"/>
            <a:ext cx="6311903" cy="400110"/>
          </a:xfrm>
          <a:prstGeom prst="rect">
            <a:avLst/>
          </a:prstGeom>
          <a:noFill/>
        </p:spPr>
        <p:txBody>
          <a:bodyPr wrap="square" rtlCol="0">
            <a:spAutoFit/>
          </a:bodyPr>
          <a:lstStyle/>
          <a:p>
            <a:r>
              <a:rPr lang="en-US" sz="1000" b="1" dirty="0" smtClean="0">
                <a:solidFill>
                  <a:srgbClr val="7F7F7F"/>
                </a:solidFill>
                <a:latin typeface="Tahoma"/>
                <a:cs typeface="Tahoma"/>
              </a:rPr>
              <a:t>Police Leadership in Public Health</a:t>
            </a:r>
            <a:r>
              <a:rPr lang="en-US" sz="1000" b="1" i="1" dirty="0" smtClean="0">
                <a:solidFill>
                  <a:srgbClr val="7F7F7F"/>
                </a:solidFill>
                <a:latin typeface="Tahoma"/>
                <a:cs typeface="Tahoma"/>
              </a:rPr>
              <a:t> </a:t>
            </a:r>
            <a:r>
              <a:rPr lang="en-US" sz="1000" dirty="0" smtClean="0">
                <a:solidFill>
                  <a:srgbClr val="7F7F7F"/>
                </a:solidFill>
                <a:latin typeface="Tahoma"/>
                <a:cs typeface="Tahoma"/>
              </a:rPr>
              <a:t>Seminar December</a:t>
            </a:r>
            <a:r>
              <a:rPr lang="en-US" sz="1000" dirty="0" smtClean="0">
                <a:solidFill>
                  <a:schemeClr val="tx1">
                    <a:lumMod val="50000"/>
                    <a:lumOff val="50000"/>
                  </a:schemeClr>
                </a:solidFill>
                <a:latin typeface="Tahoma"/>
                <a:cs typeface="Tahoma"/>
              </a:rPr>
              <a:t> </a:t>
            </a:r>
            <a:r>
              <a:rPr lang="en-US" sz="1000" dirty="0">
                <a:solidFill>
                  <a:schemeClr val="tx1">
                    <a:lumMod val="50000"/>
                    <a:lumOff val="50000"/>
                  </a:schemeClr>
                </a:solidFill>
                <a:latin typeface="Tahoma"/>
                <a:cs typeface="Tahoma"/>
              </a:rPr>
              <a:t>2013 </a:t>
            </a:r>
            <a:endParaRPr lang="en-US" sz="1000" dirty="0" smtClean="0">
              <a:solidFill>
                <a:schemeClr val="tx1">
                  <a:lumMod val="50000"/>
                  <a:lumOff val="50000"/>
                </a:schemeClr>
              </a:solidFill>
              <a:latin typeface="Tahoma"/>
              <a:cs typeface="Tahoma"/>
            </a:endParaRPr>
          </a:p>
          <a:p>
            <a:r>
              <a:rPr lang="en-US" sz="1000" dirty="0" smtClean="0">
                <a:solidFill>
                  <a:srgbClr val="FF0000"/>
                </a:solidFill>
                <a:latin typeface="Tahoma"/>
                <a:cs typeface="Tahoma"/>
              </a:rPr>
              <a:t> </a:t>
            </a:r>
            <a:endParaRPr lang="en-US" sz="1000" dirty="0">
              <a:solidFill>
                <a:srgbClr val="FF0000"/>
              </a:solidFill>
              <a:latin typeface="Tahoma"/>
              <a:cs typeface="Tahoma"/>
            </a:endParaRPr>
          </a:p>
        </p:txBody>
      </p:sp>
      <p:sp>
        <p:nvSpPr>
          <p:cNvPr id="308" name="TextBox 307"/>
          <p:cNvSpPr txBox="1"/>
          <p:nvPr/>
        </p:nvSpPr>
        <p:spPr>
          <a:xfrm rot="16200000">
            <a:off x="1892849" y="2764971"/>
            <a:ext cx="3009901" cy="172355"/>
          </a:xfrm>
          <a:prstGeom prst="rect">
            <a:avLst/>
          </a:prstGeom>
          <a:noFill/>
        </p:spPr>
        <p:txBody>
          <a:bodyPr wrap="square" rtlCol="0">
            <a:spAutoFit/>
          </a:bodyPr>
          <a:lstStyle/>
          <a:p>
            <a:r>
              <a:rPr lang="en-GB" sz="520" dirty="0" smtClean="0">
                <a:solidFill>
                  <a:srgbClr val="FF0000"/>
                </a:solidFill>
                <a:latin typeface="Helvetica"/>
                <a:cs typeface="Helvetica"/>
              </a:rPr>
              <a:t>   </a:t>
            </a:r>
            <a:endParaRPr lang="en-US" sz="520" dirty="0">
              <a:solidFill>
                <a:srgbClr val="FF0000"/>
              </a:solidFill>
              <a:latin typeface="Helvetica"/>
              <a:cs typeface="Helvetica"/>
            </a:endParaRPr>
          </a:p>
        </p:txBody>
      </p:sp>
      <p:sp>
        <p:nvSpPr>
          <p:cNvPr id="6" name="Rectangle 5"/>
          <p:cNvSpPr/>
          <p:nvPr/>
        </p:nvSpPr>
        <p:spPr>
          <a:xfrm>
            <a:off x="3505200" y="2413338"/>
            <a:ext cx="5219700" cy="1800493"/>
          </a:xfrm>
          <a:prstGeom prst="rect">
            <a:avLst/>
          </a:prstGeom>
        </p:spPr>
        <p:txBody>
          <a:bodyPr wrap="square">
            <a:spAutoFit/>
          </a:bodyPr>
          <a:lstStyle/>
          <a:p>
            <a:pPr marL="285750" indent="-285750">
              <a:buFont typeface="Wingdings" charset="2"/>
              <a:buChar char="§"/>
            </a:pPr>
            <a:r>
              <a:rPr lang="en-US" dirty="0" smtClean="0">
                <a:solidFill>
                  <a:srgbClr val="595959"/>
                </a:solidFill>
                <a:latin typeface="Tahoma"/>
                <a:cs typeface="Tahoma"/>
              </a:rPr>
              <a:t>What’s the definition of public health? </a:t>
            </a:r>
          </a:p>
          <a:p>
            <a:pPr marL="285750" indent="-285750">
              <a:buFont typeface="Wingdings" charset="2"/>
              <a:buChar char="§"/>
            </a:pPr>
            <a:endParaRPr lang="en-US" dirty="0">
              <a:solidFill>
                <a:srgbClr val="595959"/>
              </a:solidFill>
              <a:latin typeface="Tahoma"/>
              <a:cs typeface="Tahoma"/>
            </a:endParaRPr>
          </a:p>
          <a:p>
            <a:pPr marL="285750" indent="-285750">
              <a:buFont typeface="Wingdings" charset="2"/>
              <a:buChar char="§"/>
            </a:pPr>
            <a:endParaRPr lang="en-US" dirty="0" smtClean="0">
              <a:solidFill>
                <a:schemeClr val="tx1">
                  <a:lumMod val="65000"/>
                  <a:lumOff val="35000"/>
                </a:schemeClr>
              </a:solidFill>
              <a:latin typeface="Tahoma"/>
              <a:cs typeface="Tahoma"/>
            </a:endParaRPr>
          </a:p>
          <a:p>
            <a:r>
              <a:rPr lang="en-US" sz="1000" dirty="0">
                <a:solidFill>
                  <a:schemeClr val="tx1">
                    <a:lumMod val="65000"/>
                    <a:lumOff val="35000"/>
                  </a:schemeClr>
                </a:solidFill>
                <a:latin typeface="Tahoma"/>
                <a:cs typeface="Tahoma"/>
              </a:rPr>
              <a:t> </a:t>
            </a:r>
            <a:r>
              <a:rPr lang="en-US" sz="1000" dirty="0" smtClean="0">
                <a:solidFill>
                  <a:schemeClr val="tx1">
                    <a:lumMod val="65000"/>
                    <a:lumOff val="35000"/>
                  </a:schemeClr>
                </a:solidFill>
                <a:latin typeface="Tahoma"/>
                <a:cs typeface="Tahoma"/>
              </a:rPr>
              <a:t>     </a:t>
            </a:r>
            <a:endParaRPr lang="en-GB" sz="1100" dirty="0">
              <a:solidFill>
                <a:srgbClr val="595959"/>
              </a:solidFill>
              <a:latin typeface="Tahoma"/>
              <a:cs typeface="Tahoma"/>
            </a:endParaRPr>
          </a:p>
          <a:p>
            <a:pPr marL="285750" lvl="0" indent="-285750">
              <a:buFont typeface="Arial"/>
              <a:buChar char="•"/>
            </a:pPr>
            <a:endParaRPr lang="en-GB" sz="1700" dirty="0">
              <a:solidFill>
                <a:schemeClr val="tx1">
                  <a:lumMod val="65000"/>
                  <a:lumOff val="35000"/>
                </a:schemeClr>
              </a:solidFill>
              <a:latin typeface="Tahoma"/>
              <a:cs typeface="Tahoma"/>
            </a:endParaRPr>
          </a:p>
          <a:p>
            <a:endParaRPr lang="en-US" sz="1000" dirty="0">
              <a:solidFill>
                <a:schemeClr val="tx1">
                  <a:lumMod val="65000"/>
                  <a:lumOff val="35000"/>
                </a:schemeClr>
              </a:solidFill>
              <a:latin typeface="Tahoma"/>
              <a:cs typeface="Tahoma"/>
            </a:endParaRPr>
          </a:p>
          <a:p>
            <a:r>
              <a:rPr lang="en-US" sz="1000" b="1" dirty="0">
                <a:solidFill>
                  <a:schemeClr val="tx1">
                    <a:lumMod val="50000"/>
                    <a:lumOff val="50000"/>
                  </a:schemeClr>
                </a:solidFill>
                <a:latin typeface="Tahoma"/>
                <a:cs typeface="Tahoma"/>
              </a:rPr>
              <a:t>    </a:t>
            </a:r>
            <a:endParaRPr lang="en-US" sz="1000" b="1" dirty="0" smtClean="0">
              <a:solidFill>
                <a:schemeClr val="tx1">
                  <a:lumMod val="50000"/>
                  <a:lumOff val="50000"/>
                </a:schemeClr>
              </a:solidFill>
              <a:latin typeface="Tahoma"/>
              <a:cs typeface="Tahoma"/>
            </a:endParaRPr>
          </a:p>
          <a:p>
            <a:r>
              <a:rPr lang="en-US" sz="1000" b="1" dirty="0">
                <a:solidFill>
                  <a:schemeClr val="tx1">
                    <a:lumMod val="50000"/>
                    <a:lumOff val="50000"/>
                  </a:schemeClr>
                </a:solidFill>
                <a:latin typeface="Tahoma"/>
                <a:cs typeface="Tahoma"/>
              </a:rPr>
              <a:t> </a:t>
            </a:r>
            <a:r>
              <a:rPr lang="en-US" sz="1000" b="1" dirty="0" smtClean="0">
                <a:solidFill>
                  <a:schemeClr val="tx1">
                    <a:lumMod val="50000"/>
                    <a:lumOff val="50000"/>
                  </a:schemeClr>
                </a:solidFill>
                <a:latin typeface="Tahoma"/>
                <a:cs typeface="Tahoma"/>
              </a:rPr>
              <a:t> </a:t>
            </a:r>
            <a:r>
              <a:rPr lang="en-US" sz="1000" dirty="0" smtClean="0">
                <a:solidFill>
                  <a:schemeClr val="tx1">
                    <a:lumMod val="65000"/>
                    <a:lumOff val="35000"/>
                  </a:schemeClr>
                </a:solidFill>
                <a:latin typeface="Tahoma"/>
                <a:cs typeface="Tahoma"/>
              </a:rPr>
              <a:t>     </a:t>
            </a:r>
            <a:endParaRPr lang="en-GB" dirty="0" smtClean="0">
              <a:solidFill>
                <a:schemeClr val="tx1">
                  <a:lumMod val="75000"/>
                  <a:lumOff val="25000"/>
                </a:schemeClr>
              </a:solidFill>
              <a:latin typeface="Tahoma"/>
              <a:cs typeface="Tahoma"/>
            </a:endParaRPr>
          </a:p>
        </p:txBody>
      </p:sp>
    </p:spTree>
    <p:extLst>
      <p:ext uri="{BB962C8B-B14F-4D97-AF65-F5344CB8AC3E}">
        <p14:creationId xmlns:p14="http://schemas.microsoft.com/office/powerpoint/2010/main" xmlns="" val="198817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393700"/>
            <a:ext cx="5219700" cy="1041400"/>
          </a:xfrm>
        </p:spPr>
        <p:txBody>
          <a:bodyPr>
            <a:normAutofit/>
          </a:bodyPr>
          <a:lstStyle/>
          <a:p>
            <a:pPr algn="l">
              <a:spcBef>
                <a:spcPts val="0"/>
              </a:spcBef>
            </a:pPr>
            <a:r>
              <a:rPr lang="en-US" sz="2700" b="1" dirty="0" smtClean="0">
                <a:solidFill>
                  <a:srgbClr val="FF0000"/>
                </a:solidFill>
              </a:rPr>
              <a:t/>
            </a:r>
            <a:br>
              <a:rPr lang="en-US" sz="2700" b="1" dirty="0" smtClean="0">
                <a:solidFill>
                  <a:srgbClr val="FF0000"/>
                </a:solidFill>
              </a:rPr>
            </a:br>
            <a:r>
              <a:rPr lang="en-US" sz="2800" b="1" dirty="0" smtClean="0">
                <a:solidFill>
                  <a:srgbClr val="FF0000"/>
                </a:solidFill>
                <a:latin typeface="Tahoma"/>
                <a:cs typeface="Tahoma"/>
              </a:rPr>
              <a:t>leadership: definition </a:t>
            </a:r>
            <a:endParaRPr lang="en-US" sz="2800" dirty="0">
              <a:solidFill>
                <a:srgbClr val="FF0000"/>
              </a:solidFill>
              <a:latin typeface="Tahoma"/>
              <a:cs typeface="Tahoma"/>
            </a:endParaRPr>
          </a:p>
        </p:txBody>
      </p:sp>
      <p:sp>
        <p:nvSpPr>
          <p:cNvPr id="305" name="TextBox 304"/>
          <p:cNvSpPr txBox="1"/>
          <p:nvPr/>
        </p:nvSpPr>
        <p:spPr>
          <a:xfrm>
            <a:off x="5778500" y="6489700"/>
            <a:ext cx="3225800" cy="338554"/>
          </a:xfrm>
          <a:prstGeom prst="rect">
            <a:avLst/>
          </a:prstGeom>
          <a:noFill/>
        </p:spPr>
        <p:txBody>
          <a:bodyPr wrap="square" rtlCol="0">
            <a:spAutoFit/>
          </a:bodyPr>
          <a:lstStyle/>
          <a:p>
            <a:r>
              <a:rPr lang="en-US" sz="1600" dirty="0" smtClean="0">
                <a:solidFill>
                  <a:srgbClr val="FF0000"/>
                </a:solidFill>
                <a:latin typeface="Helvetica"/>
                <a:cs typeface="Helvetica"/>
              </a:rPr>
              <a:t> </a:t>
            </a:r>
            <a:r>
              <a:rPr lang="en-US" sz="1500" dirty="0" smtClean="0">
                <a:solidFill>
                  <a:srgbClr val="FF0000"/>
                </a:solidFill>
                <a:latin typeface="Tahoma"/>
                <a:cs typeface="Tahoma"/>
              </a:rPr>
              <a:t>G e o f f r e y  </a:t>
            </a:r>
            <a:r>
              <a:rPr lang="en-US" sz="1500" b="1" dirty="0" smtClean="0">
                <a:solidFill>
                  <a:srgbClr val="FF0000"/>
                </a:solidFill>
                <a:latin typeface="Tahoma"/>
                <a:cs typeface="Tahoma"/>
              </a:rPr>
              <a:t>M O N A G H A N  </a:t>
            </a:r>
            <a:endParaRPr lang="en-US" sz="1500" b="1" dirty="0">
              <a:solidFill>
                <a:srgbClr val="FF0000"/>
              </a:solidFill>
              <a:latin typeface="Tahoma"/>
              <a:cs typeface="Tahoma"/>
            </a:endParaRPr>
          </a:p>
        </p:txBody>
      </p:sp>
      <p:sp>
        <p:nvSpPr>
          <p:cNvPr id="307" name="TextBox 306"/>
          <p:cNvSpPr txBox="1"/>
          <p:nvPr/>
        </p:nvSpPr>
        <p:spPr>
          <a:xfrm rot="16200000" flipH="1">
            <a:off x="-2622552" y="3247996"/>
            <a:ext cx="6311903" cy="400110"/>
          </a:xfrm>
          <a:prstGeom prst="rect">
            <a:avLst/>
          </a:prstGeom>
          <a:noFill/>
        </p:spPr>
        <p:txBody>
          <a:bodyPr wrap="square" rtlCol="0">
            <a:spAutoFit/>
          </a:bodyPr>
          <a:lstStyle/>
          <a:p>
            <a:r>
              <a:rPr lang="en-US" sz="1000" b="1" dirty="0" smtClean="0">
                <a:solidFill>
                  <a:srgbClr val="7F7F7F"/>
                </a:solidFill>
                <a:latin typeface="Tahoma"/>
                <a:cs typeface="Tahoma"/>
              </a:rPr>
              <a:t>Police Leadership in Public Health</a:t>
            </a:r>
            <a:r>
              <a:rPr lang="en-US" sz="1000" b="1" i="1" dirty="0" smtClean="0">
                <a:solidFill>
                  <a:srgbClr val="7F7F7F"/>
                </a:solidFill>
                <a:latin typeface="Tahoma"/>
                <a:cs typeface="Tahoma"/>
              </a:rPr>
              <a:t> </a:t>
            </a:r>
            <a:r>
              <a:rPr lang="en-US" sz="1000" dirty="0" smtClean="0">
                <a:solidFill>
                  <a:srgbClr val="7F7F7F"/>
                </a:solidFill>
                <a:latin typeface="Tahoma"/>
                <a:cs typeface="Tahoma"/>
              </a:rPr>
              <a:t>Seminar December</a:t>
            </a:r>
            <a:r>
              <a:rPr lang="en-US" sz="1000" dirty="0" smtClean="0">
                <a:solidFill>
                  <a:schemeClr val="tx1">
                    <a:lumMod val="50000"/>
                    <a:lumOff val="50000"/>
                  </a:schemeClr>
                </a:solidFill>
                <a:latin typeface="Tahoma"/>
                <a:cs typeface="Tahoma"/>
              </a:rPr>
              <a:t> </a:t>
            </a:r>
            <a:r>
              <a:rPr lang="en-US" sz="1000" dirty="0">
                <a:solidFill>
                  <a:schemeClr val="tx1">
                    <a:lumMod val="50000"/>
                    <a:lumOff val="50000"/>
                  </a:schemeClr>
                </a:solidFill>
                <a:latin typeface="Tahoma"/>
                <a:cs typeface="Tahoma"/>
              </a:rPr>
              <a:t>2013 </a:t>
            </a:r>
            <a:endParaRPr lang="en-US" sz="1000" dirty="0" smtClean="0">
              <a:solidFill>
                <a:schemeClr val="tx1">
                  <a:lumMod val="50000"/>
                  <a:lumOff val="50000"/>
                </a:schemeClr>
              </a:solidFill>
              <a:latin typeface="Tahoma"/>
              <a:cs typeface="Tahoma"/>
            </a:endParaRPr>
          </a:p>
          <a:p>
            <a:r>
              <a:rPr lang="en-US" sz="1000" dirty="0" smtClean="0">
                <a:solidFill>
                  <a:srgbClr val="FF0000"/>
                </a:solidFill>
                <a:latin typeface="Tahoma"/>
                <a:cs typeface="Tahoma"/>
              </a:rPr>
              <a:t> </a:t>
            </a:r>
            <a:endParaRPr lang="en-US" sz="1000" dirty="0">
              <a:solidFill>
                <a:srgbClr val="FF0000"/>
              </a:solidFill>
              <a:latin typeface="Tahoma"/>
              <a:cs typeface="Tahoma"/>
            </a:endParaRPr>
          </a:p>
        </p:txBody>
      </p:sp>
      <p:sp>
        <p:nvSpPr>
          <p:cNvPr id="308" name="TextBox 307"/>
          <p:cNvSpPr txBox="1"/>
          <p:nvPr/>
        </p:nvSpPr>
        <p:spPr>
          <a:xfrm rot="16200000">
            <a:off x="1892849" y="2764971"/>
            <a:ext cx="3009901" cy="172355"/>
          </a:xfrm>
          <a:prstGeom prst="rect">
            <a:avLst/>
          </a:prstGeom>
          <a:noFill/>
        </p:spPr>
        <p:txBody>
          <a:bodyPr wrap="square" rtlCol="0">
            <a:spAutoFit/>
          </a:bodyPr>
          <a:lstStyle/>
          <a:p>
            <a:r>
              <a:rPr lang="en-GB" sz="520" dirty="0" smtClean="0">
                <a:solidFill>
                  <a:srgbClr val="FF0000"/>
                </a:solidFill>
                <a:latin typeface="Helvetica"/>
                <a:cs typeface="Helvetica"/>
              </a:rPr>
              <a:t>   </a:t>
            </a:r>
            <a:endParaRPr lang="en-US" sz="520" dirty="0">
              <a:solidFill>
                <a:srgbClr val="FF0000"/>
              </a:solidFill>
              <a:latin typeface="Helvetica"/>
              <a:cs typeface="Helvetica"/>
            </a:endParaRPr>
          </a:p>
        </p:txBody>
      </p:sp>
      <p:sp>
        <p:nvSpPr>
          <p:cNvPr id="6" name="Rectangle 5"/>
          <p:cNvSpPr/>
          <p:nvPr/>
        </p:nvSpPr>
        <p:spPr>
          <a:xfrm>
            <a:off x="3505200" y="2413338"/>
            <a:ext cx="5219700" cy="2431435"/>
          </a:xfrm>
          <a:prstGeom prst="rect">
            <a:avLst/>
          </a:prstGeom>
        </p:spPr>
        <p:txBody>
          <a:bodyPr wrap="square">
            <a:spAutoFit/>
          </a:bodyPr>
          <a:lstStyle/>
          <a:p>
            <a:pPr marL="285750" indent="-285750">
              <a:buFont typeface="Wingdings" charset="2"/>
              <a:buChar char="§"/>
            </a:pPr>
            <a:r>
              <a:rPr lang="en-US" dirty="0" smtClean="0">
                <a:solidFill>
                  <a:schemeClr val="tx1">
                    <a:lumMod val="65000"/>
                    <a:lumOff val="35000"/>
                  </a:schemeClr>
                </a:solidFill>
                <a:latin typeface="Tahoma"/>
                <a:cs typeface="Tahoma"/>
              </a:rPr>
              <a:t>A </a:t>
            </a:r>
            <a:r>
              <a:rPr lang="en-US" dirty="0">
                <a:solidFill>
                  <a:schemeClr val="tx1">
                    <a:lumMod val="65000"/>
                    <a:lumOff val="35000"/>
                  </a:schemeClr>
                </a:solidFill>
                <a:latin typeface="Tahoma"/>
                <a:cs typeface="Tahoma"/>
              </a:rPr>
              <a:t>process of social influence in which one person can enlist the aid and support of others in the accomplishment of a common task</a:t>
            </a:r>
            <a:r>
              <a:rPr lang="en-US" dirty="0" smtClean="0">
                <a:solidFill>
                  <a:schemeClr val="tx1">
                    <a:lumMod val="65000"/>
                    <a:lumOff val="35000"/>
                  </a:schemeClr>
                </a:solidFill>
                <a:latin typeface="Tahoma"/>
                <a:cs typeface="Tahoma"/>
              </a:rPr>
              <a:t>.</a:t>
            </a:r>
            <a:endParaRPr lang="en-GB" dirty="0">
              <a:solidFill>
                <a:schemeClr val="tx1">
                  <a:lumMod val="65000"/>
                  <a:lumOff val="35000"/>
                </a:schemeClr>
              </a:solidFill>
              <a:latin typeface="Tahoma"/>
              <a:cs typeface="Tahoma"/>
            </a:endParaRPr>
          </a:p>
          <a:p>
            <a:endParaRPr lang="en-US" dirty="0" smtClean="0">
              <a:solidFill>
                <a:schemeClr val="tx1">
                  <a:lumMod val="65000"/>
                  <a:lumOff val="35000"/>
                </a:schemeClr>
              </a:solidFill>
              <a:latin typeface="Tahoma"/>
              <a:cs typeface="Tahoma"/>
            </a:endParaRPr>
          </a:p>
          <a:p>
            <a:r>
              <a:rPr lang="en-US" sz="1000" dirty="0">
                <a:solidFill>
                  <a:schemeClr val="tx1">
                    <a:lumMod val="65000"/>
                    <a:lumOff val="35000"/>
                  </a:schemeClr>
                </a:solidFill>
                <a:latin typeface="Tahoma"/>
                <a:cs typeface="Tahoma"/>
              </a:rPr>
              <a:t> </a:t>
            </a:r>
            <a:r>
              <a:rPr lang="en-US" sz="1000" dirty="0" smtClean="0">
                <a:solidFill>
                  <a:schemeClr val="tx1">
                    <a:lumMod val="65000"/>
                    <a:lumOff val="35000"/>
                  </a:schemeClr>
                </a:solidFill>
                <a:latin typeface="Tahoma"/>
                <a:cs typeface="Tahoma"/>
              </a:rPr>
              <a:t>     </a:t>
            </a:r>
            <a:r>
              <a:rPr lang="en-US" sz="1100" dirty="0" smtClean="0">
                <a:solidFill>
                  <a:schemeClr val="tx1">
                    <a:lumMod val="65000"/>
                    <a:lumOff val="35000"/>
                  </a:schemeClr>
                </a:solidFill>
                <a:latin typeface="Tahoma"/>
                <a:cs typeface="Tahoma"/>
              </a:rPr>
              <a:t> </a:t>
            </a:r>
            <a:r>
              <a:rPr lang="en-US" sz="1100" dirty="0" smtClean="0">
                <a:solidFill>
                  <a:srgbClr val="595959"/>
                </a:solidFill>
              </a:rPr>
              <a:t>Chemers </a:t>
            </a:r>
            <a:r>
              <a:rPr lang="en-US" sz="1100" dirty="0">
                <a:solidFill>
                  <a:srgbClr val="595959"/>
                </a:solidFill>
              </a:rPr>
              <a:t>M. (1997) </a:t>
            </a:r>
            <a:r>
              <a:rPr lang="en-US" sz="1100" i="1" dirty="0">
                <a:solidFill>
                  <a:srgbClr val="595959"/>
                </a:solidFill>
              </a:rPr>
              <a:t>An integrative theory of leadership</a:t>
            </a:r>
            <a:r>
              <a:rPr lang="en-US" sz="1100" dirty="0">
                <a:solidFill>
                  <a:srgbClr val="595959"/>
                </a:solidFill>
              </a:rPr>
              <a:t>. Lawrence Erlbaum </a:t>
            </a:r>
            <a:endParaRPr lang="en-US" sz="1100" dirty="0" smtClean="0">
              <a:solidFill>
                <a:srgbClr val="595959"/>
              </a:solidFill>
            </a:endParaRPr>
          </a:p>
          <a:p>
            <a:r>
              <a:rPr lang="en-US" sz="1100" dirty="0">
                <a:solidFill>
                  <a:srgbClr val="595959"/>
                </a:solidFill>
              </a:rPr>
              <a:t> </a:t>
            </a:r>
            <a:r>
              <a:rPr lang="en-US" sz="1100" dirty="0" smtClean="0">
                <a:solidFill>
                  <a:srgbClr val="595959"/>
                </a:solidFill>
              </a:rPr>
              <a:t>        Associates</a:t>
            </a:r>
            <a:r>
              <a:rPr lang="en-US" sz="1100" dirty="0">
                <a:solidFill>
                  <a:srgbClr val="595959"/>
                </a:solidFill>
              </a:rPr>
              <a:t>, </a:t>
            </a:r>
            <a:r>
              <a:rPr lang="en-US" sz="1100" dirty="0" smtClean="0">
                <a:solidFill>
                  <a:srgbClr val="595959"/>
                </a:solidFill>
              </a:rPr>
              <a:t>Publishers</a:t>
            </a:r>
            <a:endParaRPr lang="en-GB" sz="1100" dirty="0">
              <a:solidFill>
                <a:srgbClr val="595959"/>
              </a:solidFill>
            </a:endParaRPr>
          </a:p>
          <a:p>
            <a:pPr lvl="0"/>
            <a:endParaRPr lang="en-GB" sz="1100" dirty="0">
              <a:solidFill>
                <a:srgbClr val="595959"/>
              </a:solidFill>
              <a:latin typeface="Tahoma"/>
              <a:cs typeface="Tahoma"/>
            </a:endParaRPr>
          </a:p>
          <a:p>
            <a:pPr marL="285750" lvl="0" indent="-285750">
              <a:buFont typeface="Arial"/>
              <a:buChar char="•"/>
            </a:pPr>
            <a:endParaRPr lang="en-GB" sz="1700" dirty="0">
              <a:solidFill>
                <a:schemeClr val="tx1">
                  <a:lumMod val="65000"/>
                  <a:lumOff val="35000"/>
                </a:schemeClr>
              </a:solidFill>
              <a:latin typeface="Tahoma"/>
              <a:cs typeface="Tahoma"/>
            </a:endParaRPr>
          </a:p>
          <a:p>
            <a:endParaRPr lang="en-US" sz="1000" dirty="0">
              <a:solidFill>
                <a:schemeClr val="tx1">
                  <a:lumMod val="65000"/>
                  <a:lumOff val="35000"/>
                </a:schemeClr>
              </a:solidFill>
              <a:latin typeface="Tahoma"/>
              <a:cs typeface="Tahoma"/>
            </a:endParaRPr>
          </a:p>
          <a:p>
            <a:r>
              <a:rPr lang="en-US" sz="1000" b="1" dirty="0">
                <a:solidFill>
                  <a:schemeClr val="tx1">
                    <a:lumMod val="50000"/>
                    <a:lumOff val="50000"/>
                  </a:schemeClr>
                </a:solidFill>
                <a:latin typeface="Tahoma"/>
                <a:cs typeface="Tahoma"/>
              </a:rPr>
              <a:t>    </a:t>
            </a:r>
            <a:endParaRPr lang="en-US" sz="1000" b="1" dirty="0" smtClean="0">
              <a:solidFill>
                <a:schemeClr val="tx1">
                  <a:lumMod val="50000"/>
                  <a:lumOff val="50000"/>
                </a:schemeClr>
              </a:solidFill>
              <a:latin typeface="Tahoma"/>
              <a:cs typeface="Tahoma"/>
            </a:endParaRPr>
          </a:p>
          <a:p>
            <a:r>
              <a:rPr lang="en-US" sz="1000" b="1" dirty="0">
                <a:solidFill>
                  <a:schemeClr val="tx1">
                    <a:lumMod val="50000"/>
                    <a:lumOff val="50000"/>
                  </a:schemeClr>
                </a:solidFill>
                <a:latin typeface="Tahoma"/>
                <a:cs typeface="Tahoma"/>
              </a:rPr>
              <a:t> </a:t>
            </a:r>
            <a:r>
              <a:rPr lang="en-US" sz="1000" b="1" dirty="0" smtClean="0">
                <a:solidFill>
                  <a:schemeClr val="tx1">
                    <a:lumMod val="50000"/>
                    <a:lumOff val="50000"/>
                  </a:schemeClr>
                </a:solidFill>
                <a:latin typeface="Tahoma"/>
                <a:cs typeface="Tahoma"/>
              </a:rPr>
              <a:t> </a:t>
            </a:r>
            <a:r>
              <a:rPr lang="en-US" sz="1000" dirty="0" smtClean="0">
                <a:solidFill>
                  <a:schemeClr val="tx1">
                    <a:lumMod val="65000"/>
                    <a:lumOff val="35000"/>
                  </a:schemeClr>
                </a:solidFill>
                <a:latin typeface="Tahoma"/>
                <a:cs typeface="Tahoma"/>
              </a:rPr>
              <a:t>     </a:t>
            </a:r>
            <a:endParaRPr lang="en-GB" dirty="0" smtClean="0">
              <a:solidFill>
                <a:schemeClr val="tx1">
                  <a:lumMod val="75000"/>
                  <a:lumOff val="25000"/>
                </a:schemeClr>
              </a:solidFill>
              <a:latin typeface="Tahoma"/>
              <a:cs typeface="Tahoma"/>
            </a:endParaRPr>
          </a:p>
        </p:txBody>
      </p:sp>
    </p:spTree>
    <p:extLst>
      <p:ext uri="{BB962C8B-B14F-4D97-AF65-F5344CB8AC3E}">
        <p14:creationId xmlns:p14="http://schemas.microsoft.com/office/powerpoint/2010/main" xmlns="" val="2043327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393700"/>
            <a:ext cx="5219700" cy="1041400"/>
          </a:xfrm>
        </p:spPr>
        <p:txBody>
          <a:bodyPr>
            <a:normAutofit/>
          </a:bodyPr>
          <a:lstStyle/>
          <a:p>
            <a:pPr algn="l">
              <a:spcBef>
                <a:spcPts val="0"/>
              </a:spcBef>
            </a:pPr>
            <a:r>
              <a:rPr lang="en-US" sz="2700" b="1" dirty="0" smtClean="0">
                <a:solidFill>
                  <a:srgbClr val="FF0000"/>
                </a:solidFill>
              </a:rPr>
              <a:t/>
            </a:r>
            <a:br>
              <a:rPr lang="en-US" sz="2700" b="1" dirty="0" smtClean="0">
                <a:solidFill>
                  <a:srgbClr val="FF0000"/>
                </a:solidFill>
              </a:rPr>
            </a:br>
            <a:r>
              <a:rPr lang="en-US" sz="2800" b="1" dirty="0" smtClean="0">
                <a:solidFill>
                  <a:srgbClr val="FF0000"/>
                </a:solidFill>
                <a:latin typeface="Tahoma"/>
                <a:cs typeface="Tahoma"/>
              </a:rPr>
              <a:t>leadership: some insights  </a:t>
            </a:r>
            <a:endParaRPr lang="en-US" sz="2800" dirty="0">
              <a:solidFill>
                <a:srgbClr val="FF0000"/>
              </a:solidFill>
              <a:latin typeface="Tahoma"/>
              <a:cs typeface="Tahoma"/>
            </a:endParaRPr>
          </a:p>
        </p:txBody>
      </p:sp>
      <p:sp>
        <p:nvSpPr>
          <p:cNvPr id="305" name="TextBox 304"/>
          <p:cNvSpPr txBox="1"/>
          <p:nvPr/>
        </p:nvSpPr>
        <p:spPr>
          <a:xfrm>
            <a:off x="5778500" y="6489700"/>
            <a:ext cx="3225800" cy="338554"/>
          </a:xfrm>
          <a:prstGeom prst="rect">
            <a:avLst/>
          </a:prstGeom>
          <a:noFill/>
        </p:spPr>
        <p:txBody>
          <a:bodyPr wrap="square" rtlCol="0">
            <a:spAutoFit/>
          </a:bodyPr>
          <a:lstStyle/>
          <a:p>
            <a:r>
              <a:rPr lang="en-US" sz="1600" dirty="0" smtClean="0">
                <a:solidFill>
                  <a:srgbClr val="FF0000"/>
                </a:solidFill>
                <a:latin typeface="Helvetica"/>
                <a:cs typeface="Helvetica"/>
              </a:rPr>
              <a:t> </a:t>
            </a:r>
            <a:r>
              <a:rPr lang="en-US" sz="1500" dirty="0" smtClean="0">
                <a:solidFill>
                  <a:srgbClr val="FF0000"/>
                </a:solidFill>
                <a:latin typeface="Tahoma"/>
                <a:cs typeface="Tahoma"/>
              </a:rPr>
              <a:t>G e o f f r e y  </a:t>
            </a:r>
            <a:r>
              <a:rPr lang="en-US" sz="1500" b="1" dirty="0" smtClean="0">
                <a:solidFill>
                  <a:srgbClr val="FF0000"/>
                </a:solidFill>
                <a:latin typeface="Tahoma"/>
                <a:cs typeface="Tahoma"/>
              </a:rPr>
              <a:t>M O N A G H A N  </a:t>
            </a:r>
            <a:endParaRPr lang="en-US" sz="1500" b="1" dirty="0">
              <a:solidFill>
                <a:srgbClr val="FF0000"/>
              </a:solidFill>
              <a:latin typeface="Tahoma"/>
              <a:cs typeface="Tahoma"/>
            </a:endParaRPr>
          </a:p>
        </p:txBody>
      </p:sp>
      <p:sp>
        <p:nvSpPr>
          <p:cNvPr id="307" name="TextBox 306"/>
          <p:cNvSpPr txBox="1"/>
          <p:nvPr/>
        </p:nvSpPr>
        <p:spPr>
          <a:xfrm rot="16200000" flipH="1">
            <a:off x="-2622552" y="3247996"/>
            <a:ext cx="6311903" cy="400110"/>
          </a:xfrm>
          <a:prstGeom prst="rect">
            <a:avLst/>
          </a:prstGeom>
          <a:noFill/>
        </p:spPr>
        <p:txBody>
          <a:bodyPr wrap="square" rtlCol="0">
            <a:spAutoFit/>
          </a:bodyPr>
          <a:lstStyle/>
          <a:p>
            <a:r>
              <a:rPr lang="en-US" sz="1000" b="1" dirty="0" smtClean="0">
                <a:solidFill>
                  <a:srgbClr val="7F7F7F"/>
                </a:solidFill>
                <a:latin typeface="Tahoma"/>
                <a:cs typeface="Tahoma"/>
              </a:rPr>
              <a:t>Police Leadership in Public Health</a:t>
            </a:r>
            <a:r>
              <a:rPr lang="en-US" sz="1000" b="1" i="1" dirty="0" smtClean="0">
                <a:solidFill>
                  <a:srgbClr val="7F7F7F"/>
                </a:solidFill>
                <a:latin typeface="Tahoma"/>
                <a:cs typeface="Tahoma"/>
              </a:rPr>
              <a:t> </a:t>
            </a:r>
            <a:r>
              <a:rPr lang="en-US" sz="1000" dirty="0" smtClean="0">
                <a:solidFill>
                  <a:srgbClr val="7F7F7F"/>
                </a:solidFill>
                <a:latin typeface="Tahoma"/>
                <a:cs typeface="Tahoma"/>
              </a:rPr>
              <a:t>Seminar December</a:t>
            </a:r>
            <a:r>
              <a:rPr lang="en-US" sz="1000" dirty="0" smtClean="0">
                <a:solidFill>
                  <a:schemeClr val="tx1">
                    <a:lumMod val="50000"/>
                    <a:lumOff val="50000"/>
                  </a:schemeClr>
                </a:solidFill>
                <a:latin typeface="Tahoma"/>
                <a:cs typeface="Tahoma"/>
              </a:rPr>
              <a:t> </a:t>
            </a:r>
            <a:r>
              <a:rPr lang="en-US" sz="1000" dirty="0">
                <a:solidFill>
                  <a:schemeClr val="tx1">
                    <a:lumMod val="50000"/>
                    <a:lumOff val="50000"/>
                  </a:schemeClr>
                </a:solidFill>
                <a:latin typeface="Tahoma"/>
                <a:cs typeface="Tahoma"/>
              </a:rPr>
              <a:t>2013 </a:t>
            </a:r>
            <a:endParaRPr lang="en-US" sz="1000" dirty="0" smtClean="0">
              <a:solidFill>
                <a:schemeClr val="tx1">
                  <a:lumMod val="50000"/>
                  <a:lumOff val="50000"/>
                </a:schemeClr>
              </a:solidFill>
              <a:latin typeface="Tahoma"/>
              <a:cs typeface="Tahoma"/>
            </a:endParaRPr>
          </a:p>
          <a:p>
            <a:r>
              <a:rPr lang="en-US" sz="1000" dirty="0" smtClean="0">
                <a:solidFill>
                  <a:srgbClr val="FF0000"/>
                </a:solidFill>
                <a:latin typeface="Tahoma"/>
                <a:cs typeface="Tahoma"/>
              </a:rPr>
              <a:t> </a:t>
            </a:r>
            <a:endParaRPr lang="en-US" sz="1000" dirty="0">
              <a:solidFill>
                <a:srgbClr val="FF0000"/>
              </a:solidFill>
              <a:latin typeface="Tahoma"/>
              <a:cs typeface="Tahoma"/>
            </a:endParaRPr>
          </a:p>
        </p:txBody>
      </p:sp>
      <p:sp>
        <p:nvSpPr>
          <p:cNvPr id="308" name="TextBox 307"/>
          <p:cNvSpPr txBox="1"/>
          <p:nvPr/>
        </p:nvSpPr>
        <p:spPr>
          <a:xfrm rot="16200000">
            <a:off x="1892849" y="2764971"/>
            <a:ext cx="3009901" cy="172355"/>
          </a:xfrm>
          <a:prstGeom prst="rect">
            <a:avLst/>
          </a:prstGeom>
          <a:noFill/>
        </p:spPr>
        <p:txBody>
          <a:bodyPr wrap="square" rtlCol="0">
            <a:spAutoFit/>
          </a:bodyPr>
          <a:lstStyle/>
          <a:p>
            <a:r>
              <a:rPr lang="en-GB" sz="520" dirty="0" smtClean="0">
                <a:solidFill>
                  <a:srgbClr val="FF0000"/>
                </a:solidFill>
                <a:latin typeface="Helvetica"/>
                <a:cs typeface="Helvetica"/>
              </a:rPr>
              <a:t>   </a:t>
            </a:r>
            <a:endParaRPr lang="en-US" sz="520" dirty="0">
              <a:solidFill>
                <a:srgbClr val="FF0000"/>
              </a:solidFill>
              <a:latin typeface="Helvetica"/>
              <a:cs typeface="Helvetica"/>
            </a:endParaRPr>
          </a:p>
        </p:txBody>
      </p:sp>
      <p:sp>
        <p:nvSpPr>
          <p:cNvPr id="6" name="Rectangle 5"/>
          <p:cNvSpPr/>
          <p:nvPr/>
        </p:nvSpPr>
        <p:spPr>
          <a:xfrm>
            <a:off x="3505200" y="2413338"/>
            <a:ext cx="5219700" cy="4416594"/>
          </a:xfrm>
          <a:prstGeom prst="rect">
            <a:avLst/>
          </a:prstGeom>
        </p:spPr>
        <p:txBody>
          <a:bodyPr wrap="square">
            <a:spAutoFit/>
          </a:bodyPr>
          <a:lstStyle/>
          <a:p>
            <a:pPr marL="285750" indent="-285750">
              <a:buFont typeface="Wingdings" charset="2"/>
              <a:buChar char="§"/>
            </a:pPr>
            <a:r>
              <a:rPr lang="en-GB" dirty="0" smtClean="0">
                <a:solidFill>
                  <a:schemeClr val="tx1">
                    <a:lumMod val="65000"/>
                    <a:lumOff val="35000"/>
                  </a:schemeClr>
                </a:solidFill>
                <a:latin typeface="Tahoma"/>
                <a:cs typeface="Tahoma"/>
              </a:rPr>
              <a:t>I </a:t>
            </a:r>
            <a:r>
              <a:rPr lang="en-GB" dirty="0">
                <a:solidFill>
                  <a:schemeClr val="tx1">
                    <a:lumMod val="65000"/>
                    <a:lumOff val="35000"/>
                  </a:schemeClr>
                </a:solidFill>
                <a:latin typeface="Tahoma"/>
                <a:cs typeface="Tahoma"/>
              </a:rPr>
              <a:t>must follow the people. Am I not their leader</a:t>
            </a:r>
            <a:r>
              <a:rPr lang="en-GB" dirty="0" smtClean="0">
                <a:solidFill>
                  <a:schemeClr val="tx1">
                    <a:lumMod val="65000"/>
                    <a:lumOff val="35000"/>
                  </a:schemeClr>
                </a:solidFill>
                <a:latin typeface="Tahoma"/>
                <a:cs typeface="Tahoma"/>
              </a:rPr>
              <a:t>? </a:t>
            </a:r>
            <a:r>
              <a:rPr lang="en-GB" dirty="0" smtClean="0">
                <a:solidFill>
                  <a:schemeClr val="bg1">
                    <a:lumMod val="50000"/>
                  </a:schemeClr>
                </a:solidFill>
                <a:latin typeface="Tahoma"/>
                <a:cs typeface="Tahoma"/>
              </a:rPr>
              <a:t>Benjamin </a:t>
            </a:r>
            <a:r>
              <a:rPr lang="en-GB" dirty="0">
                <a:solidFill>
                  <a:schemeClr val="bg1">
                    <a:lumMod val="50000"/>
                  </a:schemeClr>
                </a:solidFill>
                <a:latin typeface="Tahoma"/>
                <a:cs typeface="Tahoma"/>
              </a:rPr>
              <a:t>Disraeli</a:t>
            </a:r>
          </a:p>
          <a:p>
            <a:pPr marL="285750" indent="-285750">
              <a:buFont typeface="Wingdings" charset="2"/>
              <a:buChar char="§"/>
            </a:pPr>
            <a:endParaRPr lang="en-GB" dirty="0">
              <a:solidFill>
                <a:schemeClr val="tx1">
                  <a:lumMod val="65000"/>
                  <a:lumOff val="35000"/>
                </a:schemeClr>
              </a:solidFill>
              <a:latin typeface="Tahoma"/>
              <a:cs typeface="Tahoma"/>
            </a:endParaRPr>
          </a:p>
          <a:p>
            <a:pPr marL="285750" indent="-285750">
              <a:buFont typeface="Wingdings" charset="2"/>
              <a:buChar char="§"/>
            </a:pPr>
            <a:r>
              <a:rPr lang="en-GB" dirty="0">
                <a:solidFill>
                  <a:schemeClr val="tx1">
                    <a:lumMod val="65000"/>
                    <a:lumOff val="35000"/>
                  </a:schemeClr>
                </a:solidFill>
                <a:latin typeface="Tahoma"/>
                <a:cs typeface="Tahoma"/>
              </a:rPr>
              <a:t>Leaders think and talk about the solutions. Followers think and talk about the problems. </a:t>
            </a:r>
            <a:r>
              <a:rPr lang="en-GB" dirty="0" smtClean="0">
                <a:solidFill>
                  <a:schemeClr val="tx1">
                    <a:lumMod val="65000"/>
                    <a:lumOff val="35000"/>
                  </a:schemeClr>
                </a:solidFill>
                <a:latin typeface="Tahoma"/>
                <a:cs typeface="Tahoma"/>
              </a:rPr>
              <a:t>     </a:t>
            </a:r>
            <a:r>
              <a:rPr lang="en-GB" dirty="0" smtClean="0">
                <a:solidFill>
                  <a:srgbClr val="7F7F7F"/>
                </a:solidFill>
                <a:latin typeface="Tahoma"/>
                <a:cs typeface="Tahoma"/>
              </a:rPr>
              <a:t>Brian Tracy</a:t>
            </a:r>
            <a:endParaRPr lang="en-US" dirty="0">
              <a:solidFill>
                <a:srgbClr val="7F7F7F"/>
              </a:solidFill>
              <a:latin typeface="Tahoma"/>
              <a:cs typeface="Tahoma"/>
            </a:endParaRPr>
          </a:p>
          <a:p>
            <a:endParaRPr lang="en-GB" dirty="0" smtClean="0">
              <a:solidFill>
                <a:schemeClr val="tx1">
                  <a:lumMod val="65000"/>
                  <a:lumOff val="35000"/>
                </a:schemeClr>
              </a:solidFill>
              <a:latin typeface="Tahoma"/>
              <a:cs typeface="Tahoma"/>
            </a:endParaRPr>
          </a:p>
          <a:p>
            <a:pPr marL="285750" indent="-285750">
              <a:buFont typeface="Wingdings" charset="2"/>
              <a:buChar char="§"/>
            </a:pPr>
            <a:r>
              <a:rPr lang="en-GB" dirty="0">
                <a:solidFill>
                  <a:schemeClr val="tx1">
                    <a:lumMod val="65000"/>
                    <a:lumOff val="35000"/>
                  </a:schemeClr>
                </a:solidFill>
                <a:latin typeface="Tahoma"/>
                <a:cs typeface="Tahoma"/>
              </a:rPr>
              <a:t>Leadership does not always wear the harness of compromise. </a:t>
            </a:r>
            <a:r>
              <a:rPr lang="en-GB" dirty="0" smtClean="0">
                <a:solidFill>
                  <a:srgbClr val="7F7F7F"/>
                </a:solidFill>
                <a:latin typeface="Tahoma"/>
                <a:cs typeface="Tahoma"/>
              </a:rPr>
              <a:t>Woodrow Wilson </a:t>
            </a:r>
            <a:endParaRPr lang="en-US" dirty="0" smtClean="0">
              <a:solidFill>
                <a:srgbClr val="7F7F7F"/>
              </a:solidFill>
              <a:latin typeface="Tahoma"/>
              <a:cs typeface="Tahoma"/>
            </a:endParaRPr>
          </a:p>
          <a:p>
            <a:r>
              <a:rPr lang="en-US" dirty="0">
                <a:solidFill>
                  <a:srgbClr val="7F7F7F"/>
                </a:solidFill>
                <a:latin typeface="Tahoma"/>
                <a:cs typeface="Tahoma"/>
              </a:rPr>
              <a:t> </a:t>
            </a:r>
            <a:endParaRPr lang="en-GB" dirty="0">
              <a:solidFill>
                <a:srgbClr val="7F7F7F"/>
              </a:solidFill>
              <a:latin typeface="Tahoma"/>
              <a:cs typeface="Tahoma"/>
            </a:endParaRPr>
          </a:p>
          <a:p>
            <a:pPr marL="285750" indent="-285750">
              <a:buFont typeface="Wingdings" charset="2"/>
              <a:buChar char="§"/>
            </a:pPr>
            <a:r>
              <a:rPr lang="en-GB" dirty="0">
                <a:solidFill>
                  <a:schemeClr val="tx1">
                    <a:lumMod val="65000"/>
                    <a:lumOff val="35000"/>
                  </a:schemeClr>
                </a:solidFill>
                <a:latin typeface="Tahoma"/>
                <a:cs typeface="Tahoma"/>
              </a:rPr>
              <a:t>The supreme quality of leadership is integrity. </a:t>
            </a:r>
            <a:r>
              <a:rPr lang="en-GB" dirty="0" smtClean="0">
                <a:solidFill>
                  <a:srgbClr val="7F7F7F"/>
                </a:solidFill>
                <a:latin typeface="Tahoma"/>
                <a:cs typeface="Tahoma"/>
              </a:rPr>
              <a:t>Dwight </a:t>
            </a:r>
            <a:r>
              <a:rPr lang="en-GB" dirty="0">
                <a:solidFill>
                  <a:srgbClr val="7F7F7F"/>
                </a:solidFill>
                <a:latin typeface="Tahoma"/>
                <a:cs typeface="Tahoma"/>
              </a:rPr>
              <a:t>Eisenhower</a:t>
            </a:r>
          </a:p>
          <a:p>
            <a:pPr lvl="0"/>
            <a:endParaRPr lang="en-GB" dirty="0">
              <a:solidFill>
                <a:srgbClr val="595959"/>
              </a:solidFill>
              <a:latin typeface="Tahoma"/>
              <a:cs typeface="Tahoma"/>
            </a:endParaRPr>
          </a:p>
          <a:p>
            <a:pPr marL="285750" lvl="0" indent="-285750">
              <a:buFont typeface="Arial"/>
              <a:buChar char="•"/>
            </a:pPr>
            <a:endParaRPr lang="en-GB" sz="1700" dirty="0">
              <a:solidFill>
                <a:schemeClr val="tx1">
                  <a:lumMod val="65000"/>
                  <a:lumOff val="35000"/>
                </a:schemeClr>
              </a:solidFill>
              <a:latin typeface="Tahoma"/>
              <a:cs typeface="Tahoma"/>
            </a:endParaRPr>
          </a:p>
          <a:p>
            <a:endParaRPr lang="en-US" sz="1000" dirty="0">
              <a:solidFill>
                <a:schemeClr val="tx1">
                  <a:lumMod val="65000"/>
                  <a:lumOff val="35000"/>
                </a:schemeClr>
              </a:solidFill>
              <a:latin typeface="Tahoma"/>
              <a:cs typeface="Tahoma"/>
            </a:endParaRPr>
          </a:p>
          <a:p>
            <a:r>
              <a:rPr lang="en-US" sz="1000" b="1" dirty="0">
                <a:solidFill>
                  <a:schemeClr val="tx1">
                    <a:lumMod val="50000"/>
                    <a:lumOff val="50000"/>
                  </a:schemeClr>
                </a:solidFill>
                <a:latin typeface="Tahoma"/>
                <a:cs typeface="Tahoma"/>
              </a:rPr>
              <a:t>    </a:t>
            </a:r>
            <a:endParaRPr lang="en-US" sz="1000" b="1" dirty="0" smtClean="0">
              <a:solidFill>
                <a:schemeClr val="tx1">
                  <a:lumMod val="50000"/>
                  <a:lumOff val="50000"/>
                </a:schemeClr>
              </a:solidFill>
              <a:latin typeface="Tahoma"/>
              <a:cs typeface="Tahoma"/>
            </a:endParaRPr>
          </a:p>
          <a:p>
            <a:r>
              <a:rPr lang="en-US" sz="1000" b="1" dirty="0">
                <a:solidFill>
                  <a:schemeClr val="tx1">
                    <a:lumMod val="50000"/>
                    <a:lumOff val="50000"/>
                  </a:schemeClr>
                </a:solidFill>
                <a:latin typeface="Tahoma"/>
                <a:cs typeface="Tahoma"/>
              </a:rPr>
              <a:t> </a:t>
            </a:r>
            <a:r>
              <a:rPr lang="en-US" sz="1000" b="1" dirty="0" smtClean="0">
                <a:solidFill>
                  <a:schemeClr val="tx1">
                    <a:lumMod val="50000"/>
                    <a:lumOff val="50000"/>
                  </a:schemeClr>
                </a:solidFill>
                <a:latin typeface="Tahoma"/>
                <a:cs typeface="Tahoma"/>
              </a:rPr>
              <a:t> </a:t>
            </a:r>
            <a:r>
              <a:rPr lang="en-US" sz="1000" dirty="0" smtClean="0">
                <a:solidFill>
                  <a:schemeClr val="tx1">
                    <a:lumMod val="65000"/>
                    <a:lumOff val="35000"/>
                  </a:schemeClr>
                </a:solidFill>
                <a:latin typeface="Tahoma"/>
                <a:cs typeface="Tahoma"/>
              </a:rPr>
              <a:t>     </a:t>
            </a:r>
            <a:endParaRPr lang="en-GB" dirty="0" smtClean="0">
              <a:solidFill>
                <a:schemeClr val="tx1">
                  <a:lumMod val="75000"/>
                  <a:lumOff val="25000"/>
                </a:schemeClr>
              </a:solidFill>
              <a:latin typeface="Tahoma"/>
              <a:cs typeface="Tahoma"/>
            </a:endParaRPr>
          </a:p>
        </p:txBody>
      </p:sp>
    </p:spTree>
    <p:extLst>
      <p:ext uri="{BB962C8B-B14F-4D97-AF65-F5344CB8AC3E}">
        <p14:creationId xmlns:p14="http://schemas.microsoft.com/office/powerpoint/2010/main" xmlns="" val="358430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393700"/>
            <a:ext cx="5219700" cy="1041400"/>
          </a:xfrm>
        </p:spPr>
        <p:txBody>
          <a:bodyPr>
            <a:normAutofit/>
          </a:bodyPr>
          <a:lstStyle/>
          <a:p>
            <a:pPr algn="l">
              <a:spcBef>
                <a:spcPts val="0"/>
              </a:spcBef>
            </a:pPr>
            <a:r>
              <a:rPr lang="en-US" sz="2700" b="1" dirty="0" smtClean="0">
                <a:solidFill>
                  <a:srgbClr val="FF0000"/>
                </a:solidFill>
              </a:rPr>
              <a:t/>
            </a:r>
            <a:br>
              <a:rPr lang="en-US" sz="2700" b="1" dirty="0" smtClean="0">
                <a:solidFill>
                  <a:srgbClr val="FF0000"/>
                </a:solidFill>
              </a:rPr>
            </a:br>
            <a:r>
              <a:rPr lang="en-US" sz="2800" b="1" dirty="0" smtClean="0">
                <a:solidFill>
                  <a:srgbClr val="FF0000"/>
                </a:solidFill>
                <a:latin typeface="Tahoma"/>
                <a:cs typeface="Tahoma"/>
              </a:rPr>
              <a:t>public health: definition  </a:t>
            </a:r>
            <a:endParaRPr lang="en-US" sz="2800" dirty="0">
              <a:solidFill>
                <a:srgbClr val="FF0000"/>
              </a:solidFill>
              <a:latin typeface="Tahoma"/>
              <a:cs typeface="Tahoma"/>
            </a:endParaRPr>
          </a:p>
        </p:txBody>
      </p:sp>
      <p:sp>
        <p:nvSpPr>
          <p:cNvPr id="305" name="TextBox 304"/>
          <p:cNvSpPr txBox="1"/>
          <p:nvPr/>
        </p:nvSpPr>
        <p:spPr>
          <a:xfrm>
            <a:off x="5778500" y="6489700"/>
            <a:ext cx="3225800" cy="338554"/>
          </a:xfrm>
          <a:prstGeom prst="rect">
            <a:avLst/>
          </a:prstGeom>
          <a:noFill/>
        </p:spPr>
        <p:txBody>
          <a:bodyPr wrap="square" rtlCol="0">
            <a:spAutoFit/>
          </a:bodyPr>
          <a:lstStyle/>
          <a:p>
            <a:r>
              <a:rPr lang="en-US" sz="1600" dirty="0" smtClean="0">
                <a:solidFill>
                  <a:srgbClr val="FF0000"/>
                </a:solidFill>
                <a:latin typeface="Helvetica"/>
                <a:cs typeface="Helvetica"/>
              </a:rPr>
              <a:t> </a:t>
            </a:r>
            <a:r>
              <a:rPr lang="en-US" sz="1500" dirty="0" smtClean="0">
                <a:solidFill>
                  <a:srgbClr val="FF0000"/>
                </a:solidFill>
                <a:latin typeface="Tahoma"/>
                <a:cs typeface="Tahoma"/>
              </a:rPr>
              <a:t>G e o f f r e y  </a:t>
            </a:r>
            <a:r>
              <a:rPr lang="en-US" sz="1500" b="1" dirty="0" smtClean="0">
                <a:solidFill>
                  <a:srgbClr val="FF0000"/>
                </a:solidFill>
                <a:latin typeface="Tahoma"/>
                <a:cs typeface="Tahoma"/>
              </a:rPr>
              <a:t>M O N A G H A N  </a:t>
            </a:r>
            <a:endParaRPr lang="en-US" sz="1500" b="1" dirty="0">
              <a:solidFill>
                <a:srgbClr val="FF0000"/>
              </a:solidFill>
              <a:latin typeface="Tahoma"/>
              <a:cs typeface="Tahoma"/>
            </a:endParaRPr>
          </a:p>
        </p:txBody>
      </p:sp>
      <p:sp>
        <p:nvSpPr>
          <p:cNvPr id="307" name="TextBox 306"/>
          <p:cNvSpPr txBox="1"/>
          <p:nvPr/>
        </p:nvSpPr>
        <p:spPr>
          <a:xfrm rot="16200000" flipH="1">
            <a:off x="-2622552" y="3247996"/>
            <a:ext cx="6311903" cy="400110"/>
          </a:xfrm>
          <a:prstGeom prst="rect">
            <a:avLst/>
          </a:prstGeom>
          <a:noFill/>
        </p:spPr>
        <p:txBody>
          <a:bodyPr wrap="square" rtlCol="0">
            <a:spAutoFit/>
          </a:bodyPr>
          <a:lstStyle/>
          <a:p>
            <a:r>
              <a:rPr lang="en-US" sz="1000" b="1" dirty="0" smtClean="0">
                <a:solidFill>
                  <a:srgbClr val="7F7F7F"/>
                </a:solidFill>
                <a:latin typeface="Tahoma"/>
                <a:cs typeface="Tahoma"/>
              </a:rPr>
              <a:t>Police Leadership in Public Health</a:t>
            </a:r>
            <a:r>
              <a:rPr lang="en-US" sz="1000" b="1" i="1" dirty="0" smtClean="0">
                <a:solidFill>
                  <a:srgbClr val="7F7F7F"/>
                </a:solidFill>
                <a:latin typeface="Tahoma"/>
                <a:cs typeface="Tahoma"/>
              </a:rPr>
              <a:t> </a:t>
            </a:r>
            <a:r>
              <a:rPr lang="en-US" sz="1000" dirty="0" smtClean="0">
                <a:solidFill>
                  <a:srgbClr val="7F7F7F"/>
                </a:solidFill>
                <a:latin typeface="Tahoma"/>
                <a:cs typeface="Tahoma"/>
              </a:rPr>
              <a:t>Seminar December</a:t>
            </a:r>
            <a:r>
              <a:rPr lang="en-US" sz="1000" dirty="0" smtClean="0">
                <a:solidFill>
                  <a:schemeClr val="tx1">
                    <a:lumMod val="50000"/>
                    <a:lumOff val="50000"/>
                  </a:schemeClr>
                </a:solidFill>
                <a:latin typeface="Tahoma"/>
                <a:cs typeface="Tahoma"/>
              </a:rPr>
              <a:t> </a:t>
            </a:r>
            <a:r>
              <a:rPr lang="en-US" sz="1000" dirty="0">
                <a:solidFill>
                  <a:schemeClr val="tx1">
                    <a:lumMod val="50000"/>
                    <a:lumOff val="50000"/>
                  </a:schemeClr>
                </a:solidFill>
                <a:latin typeface="Tahoma"/>
                <a:cs typeface="Tahoma"/>
              </a:rPr>
              <a:t>2013 </a:t>
            </a:r>
            <a:endParaRPr lang="en-US" sz="1000" dirty="0" smtClean="0">
              <a:solidFill>
                <a:schemeClr val="tx1">
                  <a:lumMod val="50000"/>
                  <a:lumOff val="50000"/>
                </a:schemeClr>
              </a:solidFill>
              <a:latin typeface="Tahoma"/>
              <a:cs typeface="Tahoma"/>
            </a:endParaRPr>
          </a:p>
          <a:p>
            <a:r>
              <a:rPr lang="en-US" sz="1000" dirty="0" smtClean="0">
                <a:solidFill>
                  <a:srgbClr val="FF0000"/>
                </a:solidFill>
                <a:latin typeface="Tahoma"/>
                <a:cs typeface="Tahoma"/>
              </a:rPr>
              <a:t> </a:t>
            </a:r>
            <a:endParaRPr lang="en-US" sz="1000" dirty="0">
              <a:solidFill>
                <a:srgbClr val="FF0000"/>
              </a:solidFill>
              <a:latin typeface="Tahoma"/>
              <a:cs typeface="Tahoma"/>
            </a:endParaRPr>
          </a:p>
        </p:txBody>
      </p:sp>
      <p:sp>
        <p:nvSpPr>
          <p:cNvPr id="308" name="TextBox 307"/>
          <p:cNvSpPr txBox="1"/>
          <p:nvPr/>
        </p:nvSpPr>
        <p:spPr>
          <a:xfrm rot="16200000">
            <a:off x="1892849" y="2764971"/>
            <a:ext cx="3009901" cy="172355"/>
          </a:xfrm>
          <a:prstGeom prst="rect">
            <a:avLst/>
          </a:prstGeom>
          <a:noFill/>
        </p:spPr>
        <p:txBody>
          <a:bodyPr wrap="square" rtlCol="0">
            <a:spAutoFit/>
          </a:bodyPr>
          <a:lstStyle/>
          <a:p>
            <a:r>
              <a:rPr lang="en-GB" sz="520" dirty="0" smtClean="0">
                <a:solidFill>
                  <a:srgbClr val="FF0000"/>
                </a:solidFill>
                <a:latin typeface="Helvetica"/>
                <a:cs typeface="Helvetica"/>
              </a:rPr>
              <a:t>   </a:t>
            </a:r>
            <a:endParaRPr lang="en-US" sz="520" dirty="0">
              <a:solidFill>
                <a:srgbClr val="FF0000"/>
              </a:solidFill>
              <a:latin typeface="Helvetica"/>
              <a:cs typeface="Helvetica"/>
            </a:endParaRPr>
          </a:p>
        </p:txBody>
      </p:sp>
      <p:sp>
        <p:nvSpPr>
          <p:cNvPr id="6" name="Rectangle 5"/>
          <p:cNvSpPr/>
          <p:nvPr/>
        </p:nvSpPr>
        <p:spPr>
          <a:xfrm>
            <a:off x="3505200" y="2413338"/>
            <a:ext cx="5219700" cy="4062650"/>
          </a:xfrm>
          <a:prstGeom prst="rect">
            <a:avLst/>
          </a:prstGeom>
        </p:spPr>
        <p:txBody>
          <a:bodyPr wrap="square">
            <a:spAutoFit/>
          </a:bodyPr>
          <a:lstStyle/>
          <a:p>
            <a:pPr marL="285750" indent="-285750">
              <a:buFont typeface="Wingdings" charset="2"/>
              <a:buChar char="§"/>
            </a:pPr>
            <a:r>
              <a:rPr lang="en-US" dirty="0">
                <a:solidFill>
                  <a:srgbClr val="595959"/>
                </a:solidFill>
                <a:latin typeface="Tahoma"/>
                <a:cs typeface="Tahoma"/>
              </a:rPr>
              <a:t>The science and art of promoting and protecting health and wellbeing, preventing ill-health and prolonging life through the organised efforts of society.</a:t>
            </a:r>
            <a:endParaRPr lang="en-GB" dirty="0">
              <a:solidFill>
                <a:srgbClr val="595959"/>
              </a:solidFill>
              <a:latin typeface="Tahoma"/>
              <a:cs typeface="Tahoma"/>
            </a:endParaRPr>
          </a:p>
          <a:p>
            <a:endParaRPr lang="en-US" dirty="0" smtClean="0">
              <a:solidFill>
                <a:schemeClr val="tx1">
                  <a:lumMod val="65000"/>
                  <a:lumOff val="35000"/>
                </a:schemeClr>
              </a:solidFill>
              <a:latin typeface="Tahoma"/>
              <a:cs typeface="Tahoma"/>
            </a:endParaRPr>
          </a:p>
          <a:p>
            <a:r>
              <a:rPr lang="en-US" sz="1000" dirty="0">
                <a:solidFill>
                  <a:schemeClr val="tx1">
                    <a:lumMod val="65000"/>
                    <a:lumOff val="35000"/>
                  </a:schemeClr>
                </a:solidFill>
                <a:latin typeface="Tahoma"/>
                <a:cs typeface="Tahoma"/>
              </a:rPr>
              <a:t> </a:t>
            </a:r>
            <a:r>
              <a:rPr lang="en-US" sz="1000" dirty="0" smtClean="0">
                <a:solidFill>
                  <a:schemeClr val="tx1">
                    <a:lumMod val="65000"/>
                    <a:lumOff val="35000"/>
                  </a:schemeClr>
                </a:solidFill>
                <a:latin typeface="Tahoma"/>
                <a:cs typeface="Tahoma"/>
              </a:rPr>
              <a:t>    </a:t>
            </a:r>
            <a:r>
              <a:rPr lang="en-US" sz="1000" dirty="0" smtClean="0">
                <a:solidFill>
                  <a:srgbClr val="595959"/>
                </a:solidFill>
                <a:latin typeface="Tahoma"/>
                <a:cs typeface="Tahoma"/>
              </a:rPr>
              <a:t> </a:t>
            </a:r>
            <a:r>
              <a:rPr lang="en-US" sz="1100" dirty="0" smtClean="0">
                <a:solidFill>
                  <a:srgbClr val="595959"/>
                </a:solidFill>
                <a:latin typeface="Tahoma"/>
                <a:cs typeface="Tahoma"/>
              </a:rPr>
              <a:t> </a:t>
            </a:r>
            <a:r>
              <a:rPr lang="en-US" sz="1100" dirty="0">
                <a:solidFill>
                  <a:srgbClr val="595959"/>
                </a:solidFill>
                <a:latin typeface="Tahoma"/>
                <a:cs typeface="Tahoma"/>
              </a:rPr>
              <a:t>Adapted from the original definition in the Public Health in England report by </a:t>
            </a:r>
            <a:endParaRPr lang="en-US" sz="1100" dirty="0" smtClean="0">
              <a:solidFill>
                <a:srgbClr val="595959"/>
              </a:solidFill>
              <a:latin typeface="Tahoma"/>
              <a:cs typeface="Tahoma"/>
            </a:endParaRPr>
          </a:p>
          <a:p>
            <a:r>
              <a:rPr lang="en-US" sz="1100" dirty="0" smtClean="0">
                <a:solidFill>
                  <a:srgbClr val="595959"/>
                </a:solidFill>
                <a:latin typeface="Tahoma"/>
                <a:cs typeface="Tahoma"/>
              </a:rPr>
              <a:t>      Sir </a:t>
            </a:r>
            <a:r>
              <a:rPr lang="en-US" sz="1100" dirty="0">
                <a:solidFill>
                  <a:srgbClr val="595959"/>
                </a:solidFill>
                <a:latin typeface="Tahoma"/>
                <a:cs typeface="Tahoma"/>
              </a:rPr>
              <a:t>Donald Acheson, </a:t>
            </a:r>
            <a:r>
              <a:rPr lang="en-US" sz="1100" dirty="0" smtClean="0">
                <a:solidFill>
                  <a:srgbClr val="595959"/>
                </a:solidFill>
                <a:latin typeface="Tahoma"/>
                <a:cs typeface="Tahoma"/>
              </a:rPr>
              <a:t>1988 in </a:t>
            </a:r>
            <a:r>
              <a:rPr lang="en-US" sz="1100" b="1" i="1" dirty="0" smtClean="0">
                <a:solidFill>
                  <a:srgbClr val="595959"/>
                </a:solidFill>
                <a:latin typeface="Tahoma"/>
                <a:cs typeface="Tahoma"/>
              </a:rPr>
              <a:t>Professional </a:t>
            </a:r>
            <a:r>
              <a:rPr lang="en-US" sz="1100" b="1" i="1" dirty="0">
                <a:solidFill>
                  <a:srgbClr val="595959"/>
                </a:solidFill>
                <a:latin typeface="Tahoma"/>
                <a:cs typeface="Tahoma"/>
              </a:rPr>
              <a:t>Standards </a:t>
            </a:r>
            <a:r>
              <a:rPr lang="en-US" sz="1100" b="1" i="1" dirty="0" smtClean="0">
                <a:solidFill>
                  <a:srgbClr val="595959"/>
                </a:solidFill>
                <a:latin typeface="Tahoma"/>
                <a:cs typeface="Tahoma"/>
              </a:rPr>
              <a:t>for Public Health </a:t>
            </a:r>
          </a:p>
          <a:p>
            <a:r>
              <a:rPr lang="en-US" sz="1100" b="1" i="1" dirty="0" smtClean="0">
                <a:solidFill>
                  <a:srgbClr val="595959"/>
                </a:solidFill>
                <a:latin typeface="Tahoma"/>
                <a:cs typeface="Tahoma"/>
              </a:rPr>
              <a:t>       Practice </a:t>
            </a:r>
            <a:r>
              <a:rPr lang="en-US" sz="1100" b="1" i="1" dirty="0">
                <a:solidFill>
                  <a:srgbClr val="595959"/>
                </a:solidFill>
                <a:latin typeface="Tahoma"/>
                <a:cs typeface="Tahoma"/>
              </a:rPr>
              <a:t>for </a:t>
            </a:r>
            <a:r>
              <a:rPr lang="en-US" sz="1100" b="1" i="1" dirty="0" smtClean="0">
                <a:solidFill>
                  <a:srgbClr val="595959"/>
                </a:solidFill>
                <a:latin typeface="Tahoma"/>
                <a:cs typeface="Tahoma"/>
              </a:rPr>
              <a:t>Pharmacy</a:t>
            </a:r>
            <a:r>
              <a:rPr lang="en-US" sz="1100" b="1" dirty="0" smtClean="0">
                <a:solidFill>
                  <a:srgbClr val="595959"/>
                </a:solidFill>
                <a:latin typeface="Tahoma"/>
                <a:cs typeface="Tahoma"/>
              </a:rPr>
              <a:t> </a:t>
            </a:r>
            <a:r>
              <a:rPr lang="en-US" sz="1100" i="1" dirty="0" smtClean="0">
                <a:solidFill>
                  <a:srgbClr val="595959"/>
                </a:solidFill>
                <a:latin typeface="Tahoma"/>
                <a:cs typeface="Tahoma"/>
              </a:rPr>
              <a:t>For </a:t>
            </a:r>
            <a:r>
              <a:rPr lang="en-US" sz="1100" i="1" dirty="0">
                <a:solidFill>
                  <a:srgbClr val="595959"/>
                </a:solidFill>
                <a:latin typeface="Tahoma"/>
                <a:cs typeface="Tahoma"/>
              </a:rPr>
              <a:t>pharmacists </a:t>
            </a:r>
            <a:r>
              <a:rPr lang="en-US" sz="1100" i="1" dirty="0" smtClean="0">
                <a:solidFill>
                  <a:srgbClr val="595959"/>
                </a:solidFill>
                <a:latin typeface="Tahoma"/>
                <a:cs typeface="Tahoma"/>
              </a:rPr>
              <a:t>and </a:t>
            </a:r>
            <a:r>
              <a:rPr lang="en-US" sz="1100" i="1" dirty="0">
                <a:solidFill>
                  <a:srgbClr val="595959"/>
                </a:solidFill>
                <a:latin typeface="Tahoma"/>
                <a:cs typeface="Tahoma"/>
              </a:rPr>
              <a:t>pharmacy teams </a:t>
            </a:r>
            <a:endParaRPr lang="en-US" sz="1100" i="1" dirty="0" smtClean="0">
              <a:solidFill>
                <a:srgbClr val="595959"/>
              </a:solidFill>
              <a:latin typeface="Tahoma"/>
              <a:cs typeface="Tahoma"/>
            </a:endParaRPr>
          </a:p>
          <a:p>
            <a:r>
              <a:rPr lang="en-US" sz="1100" dirty="0" smtClean="0">
                <a:solidFill>
                  <a:srgbClr val="595959"/>
                </a:solidFill>
                <a:latin typeface="Tahoma"/>
                <a:cs typeface="Tahoma"/>
              </a:rPr>
              <a:t>      Royal Pharmaceutical Society of Great Britain, August </a:t>
            </a:r>
            <a:r>
              <a:rPr lang="en-US" sz="1100" dirty="0">
                <a:solidFill>
                  <a:srgbClr val="595959"/>
                </a:solidFill>
                <a:latin typeface="Tahoma"/>
                <a:cs typeface="Tahoma"/>
              </a:rPr>
              <a:t>2013</a:t>
            </a:r>
            <a:endParaRPr lang="en-GB" sz="1100" dirty="0">
              <a:solidFill>
                <a:srgbClr val="595959"/>
              </a:solidFill>
              <a:latin typeface="Tahoma"/>
              <a:cs typeface="Tahoma"/>
            </a:endParaRPr>
          </a:p>
          <a:p>
            <a:endParaRPr lang="en-US" sz="1100" dirty="0" smtClean="0">
              <a:latin typeface="Tahoma"/>
              <a:cs typeface="Tahoma"/>
            </a:endParaRPr>
          </a:p>
          <a:p>
            <a:r>
              <a:rPr lang="en-US" sz="1100" dirty="0">
                <a:latin typeface="Tahoma"/>
                <a:cs typeface="Tahoma"/>
              </a:rPr>
              <a:t> </a:t>
            </a:r>
            <a:r>
              <a:rPr lang="en-US" sz="1100" dirty="0" smtClean="0">
                <a:latin typeface="Tahoma"/>
                <a:cs typeface="Tahoma"/>
              </a:rPr>
              <a:t>      </a:t>
            </a:r>
            <a:endParaRPr lang="en-GB" sz="1100" dirty="0"/>
          </a:p>
          <a:p>
            <a:endParaRPr lang="en-GB" sz="1100" dirty="0"/>
          </a:p>
          <a:p>
            <a:endParaRPr lang="en-US" sz="1100" dirty="0" smtClean="0">
              <a:latin typeface="Tahoma"/>
              <a:cs typeface="Tahoma"/>
            </a:endParaRPr>
          </a:p>
          <a:p>
            <a:r>
              <a:rPr lang="en-US" sz="1100" dirty="0"/>
              <a:t> </a:t>
            </a:r>
            <a:endParaRPr lang="en-GB" sz="1100" dirty="0"/>
          </a:p>
          <a:p>
            <a:endParaRPr lang="en-GB" sz="1100" dirty="0">
              <a:solidFill>
                <a:srgbClr val="595959"/>
              </a:solidFill>
            </a:endParaRPr>
          </a:p>
          <a:p>
            <a:pPr lvl="0"/>
            <a:endParaRPr lang="en-GB" sz="1100" dirty="0">
              <a:solidFill>
                <a:srgbClr val="595959"/>
              </a:solidFill>
              <a:latin typeface="Tahoma"/>
              <a:cs typeface="Tahoma"/>
            </a:endParaRPr>
          </a:p>
          <a:p>
            <a:pPr marL="285750" lvl="0" indent="-285750">
              <a:buFont typeface="Arial"/>
              <a:buChar char="•"/>
            </a:pPr>
            <a:endParaRPr lang="en-GB" sz="1700" dirty="0">
              <a:solidFill>
                <a:schemeClr val="tx1">
                  <a:lumMod val="65000"/>
                  <a:lumOff val="35000"/>
                </a:schemeClr>
              </a:solidFill>
              <a:latin typeface="Tahoma"/>
              <a:cs typeface="Tahoma"/>
            </a:endParaRPr>
          </a:p>
          <a:p>
            <a:endParaRPr lang="en-US" sz="1000" dirty="0">
              <a:solidFill>
                <a:schemeClr val="tx1">
                  <a:lumMod val="65000"/>
                  <a:lumOff val="35000"/>
                </a:schemeClr>
              </a:solidFill>
              <a:latin typeface="Tahoma"/>
              <a:cs typeface="Tahoma"/>
            </a:endParaRPr>
          </a:p>
          <a:p>
            <a:r>
              <a:rPr lang="en-US" sz="1000" b="1" dirty="0">
                <a:solidFill>
                  <a:schemeClr val="tx1">
                    <a:lumMod val="50000"/>
                    <a:lumOff val="50000"/>
                  </a:schemeClr>
                </a:solidFill>
                <a:latin typeface="Tahoma"/>
                <a:cs typeface="Tahoma"/>
              </a:rPr>
              <a:t>    </a:t>
            </a:r>
            <a:endParaRPr lang="en-US" sz="1000" b="1" dirty="0" smtClean="0">
              <a:solidFill>
                <a:schemeClr val="tx1">
                  <a:lumMod val="50000"/>
                  <a:lumOff val="50000"/>
                </a:schemeClr>
              </a:solidFill>
              <a:latin typeface="Tahoma"/>
              <a:cs typeface="Tahoma"/>
            </a:endParaRPr>
          </a:p>
          <a:p>
            <a:r>
              <a:rPr lang="en-US" sz="1000" b="1" dirty="0">
                <a:solidFill>
                  <a:schemeClr val="tx1">
                    <a:lumMod val="50000"/>
                    <a:lumOff val="50000"/>
                  </a:schemeClr>
                </a:solidFill>
                <a:latin typeface="Tahoma"/>
                <a:cs typeface="Tahoma"/>
              </a:rPr>
              <a:t> </a:t>
            </a:r>
            <a:r>
              <a:rPr lang="en-US" sz="1000" b="1" dirty="0" smtClean="0">
                <a:solidFill>
                  <a:schemeClr val="tx1">
                    <a:lumMod val="50000"/>
                    <a:lumOff val="50000"/>
                  </a:schemeClr>
                </a:solidFill>
                <a:latin typeface="Tahoma"/>
                <a:cs typeface="Tahoma"/>
              </a:rPr>
              <a:t> </a:t>
            </a:r>
            <a:r>
              <a:rPr lang="en-US" sz="1000" dirty="0" smtClean="0">
                <a:solidFill>
                  <a:schemeClr val="tx1">
                    <a:lumMod val="65000"/>
                    <a:lumOff val="35000"/>
                  </a:schemeClr>
                </a:solidFill>
                <a:latin typeface="Tahoma"/>
                <a:cs typeface="Tahoma"/>
              </a:rPr>
              <a:t>     </a:t>
            </a:r>
            <a:endParaRPr lang="en-GB" dirty="0" smtClean="0">
              <a:solidFill>
                <a:schemeClr val="tx1">
                  <a:lumMod val="75000"/>
                  <a:lumOff val="25000"/>
                </a:schemeClr>
              </a:solidFill>
              <a:latin typeface="Tahoma"/>
              <a:cs typeface="Tahoma"/>
            </a:endParaRPr>
          </a:p>
        </p:txBody>
      </p:sp>
    </p:spTree>
    <p:extLst>
      <p:ext uri="{BB962C8B-B14F-4D97-AF65-F5344CB8AC3E}">
        <p14:creationId xmlns:p14="http://schemas.microsoft.com/office/powerpoint/2010/main" xmlns="" val="665844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393700"/>
            <a:ext cx="5219700" cy="1041400"/>
          </a:xfrm>
        </p:spPr>
        <p:txBody>
          <a:bodyPr>
            <a:normAutofit/>
          </a:bodyPr>
          <a:lstStyle/>
          <a:p>
            <a:pPr algn="l">
              <a:spcBef>
                <a:spcPts val="0"/>
              </a:spcBef>
            </a:pPr>
            <a:r>
              <a:rPr lang="en-US" sz="2700" b="1" dirty="0" smtClean="0">
                <a:solidFill>
                  <a:srgbClr val="FF0000"/>
                </a:solidFill>
              </a:rPr>
              <a:t/>
            </a:r>
            <a:br>
              <a:rPr lang="en-US" sz="2700" b="1" dirty="0" smtClean="0">
                <a:solidFill>
                  <a:srgbClr val="FF0000"/>
                </a:solidFill>
              </a:rPr>
            </a:br>
            <a:r>
              <a:rPr lang="en-US" sz="2800" b="1" dirty="0" smtClean="0">
                <a:solidFill>
                  <a:srgbClr val="FF0000"/>
                </a:solidFill>
                <a:latin typeface="Tahoma"/>
                <a:cs typeface="Tahoma"/>
              </a:rPr>
              <a:t>public health</a:t>
            </a:r>
            <a:endParaRPr lang="en-US" sz="2800" dirty="0">
              <a:solidFill>
                <a:srgbClr val="FF0000"/>
              </a:solidFill>
              <a:latin typeface="Tahoma"/>
              <a:cs typeface="Tahoma"/>
            </a:endParaRPr>
          </a:p>
        </p:txBody>
      </p:sp>
      <p:sp>
        <p:nvSpPr>
          <p:cNvPr id="305" name="TextBox 304"/>
          <p:cNvSpPr txBox="1"/>
          <p:nvPr/>
        </p:nvSpPr>
        <p:spPr>
          <a:xfrm>
            <a:off x="5778500" y="6489700"/>
            <a:ext cx="3225800" cy="338554"/>
          </a:xfrm>
          <a:prstGeom prst="rect">
            <a:avLst/>
          </a:prstGeom>
          <a:noFill/>
        </p:spPr>
        <p:txBody>
          <a:bodyPr wrap="square" rtlCol="0">
            <a:spAutoFit/>
          </a:bodyPr>
          <a:lstStyle/>
          <a:p>
            <a:r>
              <a:rPr lang="en-US" sz="1600" dirty="0" smtClean="0">
                <a:solidFill>
                  <a:srgbClr val="FF0000"/>
                </a:solidFill>
                <a:latin typeface="Helvetica"/>
                <a:cs typeface="Helvetica"/>
              </a:rPr>
              <a:t> </a:t>
            </a:r>
            <a:r>
              <a:rPr lang="en-US" sz="1500" dirty="0" smtClean="0">
                <a:solidFill>
                  <a:srgbClr val="FF0000"/>
                </a:solidFill>
                <a:latin typeface="Tahoma"/>
                <a:cs typeface="Tahoma"/>
              </a:rPr>
              <a:t>G e o f f r e y  </a:t>
            </a:r>
            <a:r>
              <a:rPr lang="en-US" sz="1500" b="1" dirty="0" smtClean="0">
                <a:solidFill>
                  <a:srgbClr val="FF0000"/>
                </a:solidFill>
                <a:latin typeface="Tahoma"/>
                <a:cs typeface="Tahoma"/>
              </a:rPr>
              <a:t>M O N A G H A N  </a:t>
            </a:r>
            <a:endParaRPr lang="en-US" sz="1500" b="1" dirty="0">
              <a:solidFill>
                <a:srgbClr val="FF0000"/>
              </a:solidFill>
              <a:latin typeface="Tahoma"/>
              <a:cs typeface="Tahoma"/>
            </a:endParaRPr>
          </a:p>
        </p:txBody>
      </p:sp>
      <p:sp>
        <p:nvSpPr>
          <p:cNvPr id="307" name="TextBox 306"/>
          <p:cNvSpPr txBox="1"/>
          <p:nvPr/>
        </p:nvSpPr>
        <p:spPr>
          <a:xfrm rot="16200000" flipH="1">
            <a:off x="-2622552" y="3247996"/>
            <a:ext cx="6311903" cy="400110"/>
          </a:xfrm>
          <a:prstGeom prst="rect">
            <a:avLst/>
          </a:prstGeom>
          <a:noFill/>
        </p:spPr>
        <p:txBody>
          <a:bodyPr wrap="square" rtlCol="0">
            <a:spAutoFit/>
          </a:bodyPr>
          <a:lstStyle/>
          <a:p>
            <a:r>
              <a:rPr lang="en-US" sz="1000" b="1" dirty="0" smtClean="0">
                <a:solidFill>
                  <a:srgbClr val="7F7F7F"/>
                </a:solidFill>
                <a:latin typeface="Tahoma"/>
                <a:cs typeface="Tahoma"/>
              </a:rPr>
              <a:t>Police Leadership in Public Health</a:t>
            </a:r>
            <a:r>
              <a:rPr lang="en-US" sz="1000" b="1" i="1" dirty="0" smtClean="0">
                <a:solidFill>
                  <a:srgbClr val="7F7F7F"/>
                </a:solidFill>
                <a:latin typeface="Tahoma"/>
                <a:cs typeface="Tahoma"/>
              </a:rPr>
              <a:t> </a:t>
            </a:r>
            <a:r>
              <a:rPr lang="en-US" sz="1000" dirty="0" smtClean="0">
                <a:solidFill>
                  <a:srgbClr val="7F7F7F"/>
                </a:solidFill>
                <a:latin typeface="Tahoma"/>
                <a:cs typeface="Tahoma"/>
              </a:rPr>
              <a:t>Seminar December</a:t>
            </a:r>
            <a:r>
              <a:rPr lang="en-US" sz="1000" dirty="0" smtClean="0">
                <a:solidFill>
                  <a:schemeClr val="tx1">
                    <a:lumMod val="50000"/>
                    <a:lumOff val="50000"/>
                  </a:schemeClr>
                </a:solidFill>
                <a:latin typeface="Tahoma"/>
                <a:cs typeface="Tahoma"/>
              </a:rPr>
              <a:t> </a:t>
            </a:r>
            <a:r>
              <a:rPr lang="en-US" sz="1000" dirty="0">
                <a:solidFill>
                  <a:schemeClr val="tx1">
                    <a:lumMod val="50000"/>
                    <a:lumOff val="50000"/>
                  </a:schemeClr>
                </a:solidFill>
                <a:latin typeface="Tahoma"/>
                <a:cs typeface="Tahoma"/>
              </a:rPr>
              <a:t>2013 </a:t>
            </a:r>
            <a:endParaRPr lang="en-US" sz="1000" dirty="0" smtClean="0">
              <a:solidFill>
                <a:schemeClr val="tx1">
                  <a:lumMod val="50000"/>
                  <a:lumOff val="50000"/>
                </a:schemeClr>
              </a:solidFill>
              <a:latin typeface="Tahoma"/>
              <a:cs typeface="Tahoma"/>
            </a:endParaRPr>
          </a:p>
          <a:p>
            <a:r>
              <a:rPr lang="en-US" sz="1000" dirty="0" smtClean="0">
                <a:solidFill>
                  <a:srgbClr val="FF0000"/>
                </a:solidFill>
                <a:latin typeface="Tahoma"/>
                <a:cs typeface="Tahoma"/>
              </a:rPr>
              <a:t> </a:t>
            </a:r>
            <a:endParaRPr lang="en-US" sz="1000" dirty="0">
              <a:solidFill>
                <a:srgbClr val="FF0000"/>
              </a:solidFill>
              <a:latin typeface="Tahoma"/>
              <a:cs typeface="Tahoma"/>
            </a:endParaRPr>
          </a:p>
        </p:txBody>
      </p:sp>
      <p:sp>
        <p:nvSpPr>
          <p:cNvPr id="308" name="TextBox 307"/>
          <p:cNvSpPr txBox="1"/>
          <p:nvPr/>
        </p:nvSpPr>
        <p:spPr>
          <a:xfrm rot="16200000">
            <a:off x="1892849" y="2764971"/>
            <a:ext cx="3009901" cy="172355"/>
          </a:xfrm>
          <a:prstGeom prst="rect">
            <a:avLst/>
          </a:prstGeom>
          <a:noFill/>
        </p:spPr>
        <p:txBody>
          <a:bodyPr wrap="square" rtlCol="0">
            <a:spAutoFit/>
          </a:bodyPr>
          <a:lstStyle/>
          <a:p>
            <a:r>
              <a:rPr lang="en-GB" sz="520" dirty="0" smtClean="0">
                <a:solidFill>
                  <a:srgbClr val="FF0000"/>
                </a:solidFill>
                <a:latin typeface="Helvetica"/>
                <a:cs typeface="Helvetica"/>
              </a:rPr>
              <a:t>   </a:t>
            </a:r>
            <a:endParaRPr lang="en-US" sz="520" dirty="0">
              <a:solidFill>
                <a:srgbClr val="FF0000"/>
              </a:solidFill>
              <a:latin typeface="Helvetica"/>
              <a:cs typeface="Helvetica"/>
            </a:endParaRPr>
          </a:p>
        </p:txBody>
      </p:sp>
      <p:sp>
        <p:nvSpPr>
          <p:cNvPr id="6" name="Rectangle 5"/>
          <p:cNvSpPr/>
          <p:nvPr/>
        </p:nvSpPr>
        <p:spPr>
          <a:xfrm>
            <a:off x="3505200" y="2413338"/>
            <a:ext cx="5219700" cy="2554545"/>
          </a:xfrm>
          <a:prstGeom prst="rect">
            <a:avLst/>
          </a:prstGeom>
        </p:spPr>
        <p:txBody>
          <a:bodyPr wrap="square">
            <a:spAutoFit/>
          </a:bodyPr>
          <a:lstStyle/>
          <a:p>
            <a:pPr marL="285750" indent="-285750">
              <a:buFont typeface="Wingdings" charset="2"/>
              <a:buChar char="§"/>
            </a:pPr>
            <a:r>
              <a:rPr lang="en-US" dirty="0" smtClean="0">
                <a:solidFill>
                  <a:srgbClr val="595959"/>
                </a:solidFill>
                <a:latin typeface="Tahoma"/>
                <a:cs typeface="Tahoma"/>
              </a:rPr>
              <a:t>Public Health is Public Wealth! </a:t>
            </a:r>
          </a:p>
          <a:p>
            <a:pPr marL="285750" indent="-285750">
              <a:buFont typeface="Wingdings" charset="2"/>
              <a:buChar char="§"/>
            </a:pPr>
            <a:endParaRPr lang="en-US" dirty="0" smtClean="0">
              <a:solidFill>
                <a:schemeClr val="tx1">
                  <a:lumMod val="65000"/>
                  <a:lumOff val="35000"/>
                </a:schemeClr>
              </a:solidFill>
              <a:latin typeface="Tahoma"/>
              <a:cs typeface="Tahoma"/>
            </a:endParaRPr>
          </a:p>
          <a:p>
            <a:r>
              <a:rPr lang="en-US" sz="1000" dirty="0">
                <a:solidFill>
                  <a:schemeClr val="tx1">
                    <a:lumMod val="65000"/>
                    <a:lumOff val="35000"/>
                  </a:schemeClr>
                </a:solidFill>
                <a:latin typeface="Tahoma"/>
                <a:cs typeface="Tahoma"/>
              </a:rPr>
              <a:t> </a:t>
            </a:r>
            <a:r>
              <a:rPr lang="en-US" sz="1000" dirty="0" smtClean="0">
                <a:solidFill>
                  <a:schemeClr val="tx1">
                    <a:lumMod val="65000"/>
                    <a:lumOff val="35000"/>
                  </a:schemeClr>
                </a:solidFill>
                <a:latin typeface="Tahoma"/>
                <a:cs typeface="Tahoma"/>
              </a:rPr>
              <a:t>    </a:t>
            </a:r>
            <a:r>
              <a:rPr lang="en-US" sz="1000" dirty="0" smtClean="0">
                <a:solidFill>
                  <a:srgbClr val="595959"/>
                </a:solidFill>
                <a:latin typeface="Tahoma"/>
                <a:cs typeface="Tahoma"/>
              </a:rPr>
              <a:t> </a:t>
            </a:r>
            <a:r>
              <a:rPr lang="en-US" sz="1100" dirty="0" smtClean="0">
                <a:solidFill>
                  <a:srgbClr val="595959"/>
                </a:solidFill>
                <a:latin typeface="Tahoma"/>
                <a:cs typeface="Tahoma"/>
              </a:rPr>
              <a:t> </a:t>
            </a:r>
            <a:endParaRPr lang="en-US" sz="1100" dirty="0" smtClean="0">
              <a:latin typeface="Tahoma"/>
              <a:cs typeface="Tahoma"/>
            </a:endParaRPr>
          </a:p>
          <a:p>
            <a:r>
              <a:rPr lang="en-US" sz="1100" dirty="0">
                <a:latin typeface="Tahoma"/>
                <a:cs typeface="Tahoma"/>
              </a:rPr>
              <a:t> </a:t>
            </a:r>
            <a:r>
              <a:rPr lang="en-US" sz="1100" dirty="0" smtClean="0">
                <a:latin typeface="Tahoma"/>
                <a:cs typeface="Tahoma"/>
              </a:rPr>
              <a:t>      </a:t>
            </a:r>
            <a:endParaRPr lang="en-GB" sz="1100" dirty="0"/>
          </a:p>
          <a:p>
            <a:endParaRPr lang="en-GB" sz="1100" dirty="0"/>
          </a:p>
          <a:p>
            <a:endParaRPr lang="en-US" sz="1100" dirty="0" smtClean="0">
              <a:latin typeface="Tahoma"/>
              <a:cs typeface="Tahoma"/>
            </a:endParaRPr>
          </a:p>
          <a:p>
            <a:r>
              <a:rPr lang="en-US" sz="1100" dirty="0"/>
              <a:t> </a:t>
            </a:r>
            <a:endParaRPr lang="en-GB" sz="1100" dirty="0"/>
          </a:p>
          <a:p>
            <a:endParaRPr lang="en-GB" sz="1100" dirty="0">
              <a:solidFill>
                <a:srgbClr val="595959"/>
              </a:solidFill>
            </a:endParaRPr>
          </a:p>
          <a:p>
            <a:pPr lvl="0"/>
            <a:endParaRPr lang="en-GB" sz="1100" dirty="0">
              <a:solidFill>
                <a:srgbClr val="595959"/>
              </a:solidFill>
              <a:latin typeface="Tahoma"/>
              <a:cs typeface="Tahoma"/>
            </a:endParaRPr>
          </a:p>
          <a:p>
            <a:pPr marL="285750" lvl="0" indent="-285750">
              <a:buFont typeface="Arial"/>
              <a:buChar char="•"/>
            </a:pPr>
            <a:endParaRPr lang="en-GB" sz="1700" dirty="0">
              <a:solidFill>
                <a:schemeClr val="tx1">
                  <a:lumMod val="65000"/>
                  <a:lumOff val="35000"/>
                </a:schemeClr>
              </a:solidFill>
              <a:latin typeface="Tahoma"/>
              <a:cs typeface="Tahoma"/>
            </a:endParaRPr>
          </a:p>
          <a:p>
            <a:endParaRPr lang="en-US" sz="1000" dirty="0">
              <a:solidFill>
                <a:schemeClr val="tx1">
                  <a:lumMod val="65000"/>
                  <a:lumOff val="35000"/>
                </a:schemeClr>
              </a:solidFill>
              <a:latin typeface="Tahoma"/>
              <a:cs typeface="Tahoma"/>
            </a:endParaRPr>
          </a:p>
          <a:p>
            <a:r>
              <a:rPr lang="en-US" sz="1000" b="1" dirty="0">
                <a:solidFill>
                  <a:schemeClr val="tx1">
                    <a:lumMod val="50000"/>
                    <a:lumOff val="50000"/>
                  </a:schemeClr>
                </a:solidFill>
                <a:latin typeface="Tahoma"/>
                <a:cs typeface="Tahoma"/>
              </a:rPr>
              <a:t>    </a:t>
            </a:r>
            <a:endParaRPr lang="en-US" sz="1000" b="1" dirty="0" smtClean="0">
              <a:solidFill>
                <a:schemeClr val="tx1">
                  <a:lumMod val="50000"/>
                  <a:lumOff val="50000"/>
                </a:schemeClr>
              </a:solidFill>
              <a:latin typeface="Tahoma"/>
              <a:cs typeface="Tahoma"/>
            </a:endParaRPr>
          </a:p>
          <a:p>
            <a:r>
              <a:rPr lang="en-US" sz="1000" b="1" dirty="0">
                <a:solidFill>
                  <a:schemeClr val="tx1">
                    <a:lumMod val="50000"/>
                    <a:lumOff val="50000"/>
                  </a:schemeClr>
                </a:solidFill>
                <a:latin typeface="Tahoma"/>
                <a:cs typeface="Tahoma"/>
              </a:rPr>
              <a:t> </a:t>
            </a:r>
            <a:r>
              <a:rPr lang="en-US" sz="1000" b="1" dirty="0" smtClean="0">
                <a:solidFill>
                  <a:schemeClr val="tx1">
                    <a:lumMod val="50000"/>
                    <a:lumOff val="50000"/>
                  </a:schemeClr>
                </a:solidFill>
                <a:latin typeface="Tahoma"/>
                <a:cs typeface="Tahoma"/>
              </a:rPr>
              <a:t> </a:t>
            </a:r>
            <a:r>
              <a:rPr lang="en-US" sz="1000" dirty="0" smtClean="0">
                <a:solidFill>
                  <a:schemeClr val="tx1">
                    <a:lumMod val="65000"/>
                    <a:lumOff val="35000"/>
                  </a:schemeClr>
                </a:solidFill>
                <a:latin typeface="Tahoma"/>
                <a:cs typeface="Tahoma"/>
              </a:rPr>
              <a:t>     </a:t>
            </a:r>
            <a:endParaRPr lang="en-GB" dirty="0" smtClean="0">
              <a:solidFill>
                <a:schemeClr val="tx1">
                  <a:lumMod val="75000"/>
                  <a:lumOff val="25000"/>
                </a:schemeClr>
              </a:solidFill>
              <a:latin typeface="Tahoma"/>
              <a:cs typeface="Tahoma"/>
            </a:endParaRPr>
          </a:p>
        </p:txBody>
      </p:sp>
    </p:spTree>
    <p:extLst>
      <p:ext uri="{BB962C8B-B14F-4D97-AF65-F5344CB8AC3E}">
        <p14:creationId xmlns:p14="http://schemas.microsoft.com/office/powerpoint/2010/main" xmlns="" val="3026500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393700"/>
            <a:ext cx="5219700" cy="1041400"/>
          </a:xfrm>
        </p:spPr>
        <p:txBody>
          <a:bodyPr>
            <a:normAutofit/>
          </a:bodyPr>
          <a:lstStyle/>
          <a:p>
            <a:pPr algn="l">
              <a:spcBef>
                <a:spcPts val="0"/>
              </a:spcBef>
            </a:pPr>
            <a:r>
              <a:rPr lang="en-US" sz="2700" b="1" dirty="0" smtClean="0">
                <a:solidFill>
                  <a:srgbClr val="FF0000"/>
                </a:solidFill>
              </a:rPr>
              <a:t/>
            </a:r>
            <a:br>
              <a:rPr lang="en-US" sz="2700" b="1" dirty="0" smtClean="0">
                <a:solidFill>
                  <a:srgbClr val="FF0000"/>
                </a:solidFill>
              </a:rPr>
            </a:br>
            <a:r>
              <a:rPr lang="en-US" sz="2800" b="1" dirty="0" smtClean="0">
                <a:solidFill>
                  <a:srgbClr val="FF0000"/>
                </a:solidFill>
                <a:latin typeface="Tahoma"/>
                <a:cs typeface="Tahoma"/>
              </a:rPr>
              <a:t>historical context</a:t>
            </a:r>
            <a:endParaRPr lang="en-US" sz="2800" dirty="0">
              <a:solidFill>
                <a:srgbClr val="FF0000"/>
              </a:solidFill>
              <a:latin typeface="Tahoma"/>
              <a:cs typeface="Tahoma"/>
            </a:endParaRPr>
          </a:p>
        </p:txBody>
      </p:sp>
      <p:sp>
        <p:nvSpPr>
          <p:cNvPr id="305" name="TextBox 304"/>
          <p:cNvSpPr txBox="1"/>
          <p:nvPr/>
        </p:nvSpPr>
        <p:spPr>
          <a:xfrm>
            <a:off x="5778500" y="6489700"/>
            <a:ext cx="3225800" cy="338554"/>
          </a:xfrm>
          <a:prstGeom prst="rect">
            <a:avLst/>
          </a:prstGeom>
          <a:noFill/>
        </p:spPr>
        <p:txBody>
          <a:bodyPr wrap="square" rtlCol="0">
            <a:spAutoFit/>
          </a:bodyPr>
          <a:lstStyle/>
          <a:p>
            <a:r>
              <a:rPr lang="en-US" sz="1600" dirty="0" smtClean="0">
                <a:solidFill>
                  <a:srgbClr val="FF0000"/>
                </a:solidFill>
                <a:latin typeface="Helvetica"/>
                <a:cs typeface="Helvetica"/>
              </a:rPr>
              <a:t> </a:t>
            </a:r>
            <a:r>
              <a:rPr lang="en-US" sz="1500" dirty="0" smtClean="0">
                <a:solidFill>
                  <a:srgbClr val="FF0000"/>
                </a:solidFill>
                <a:latin typeface="Tahoma"/>
                <a:cs typeface="Tahoma"/>
              </a:rPr>
              <a:t>G e o f f r e y  </a:t>
            </a:r>
            <a:r>
              <a:rPr lang="en-US" sz="1500" b="1" dirty="0" smtClean="0">
                <a:solidFill>
                  <a:srgbClr val="FF0000"/>
                </a:solidFill>
                <a:latin typeface="Tahoma"/>
                <a:cs typeface="Tahoma"/>
              </a:rPr>
              <a:t>M O N A G H A N  </a:t>
            </a:r>
            <a:endParaRPr lang="en-US" sz="1500" b="1" dirty="0">
              <a:solidFill>
                <a:srgbClr val="FF0000"/>
              </a:solidFill>
              <a:latin typeface="Tahoma"/>
              <a:cs typeface="Tahoma"/>
            </a:endParaRPr>
          </a:p>
        </p:txBody>
      </p:sp>
      <p:sp>
        <p:nvSpPr>
          <p:cNvPr id="307" name="TextBox 306"/>
          <p:cNvSpPr txBox="1"/>
          <p:nvPr/>
        </p:nvSpPr>
        <p:spPr>
          <a:xfrm rot="16200000" flipH="1">
            <a:off x="-2622552" y="3247996"/>
            <a:ext cx="6311903" cy="400110"/>
          </a:xfrm>
          <a:prstGeom prst="rect">
            <a:avLst/>
          </a:prstGeom>
          <a:noFill/>
        </p:spPr>
        <p:txBody>
          <a:bodyPr wrap="square" rtlCol="0">
            <a:spAutoFit/>
          </a:bodyPr>
          <a:lstStyle/>
          <a:p>
            <a:r>
              <a:rPr lang="en-US" sz="1000" b="1" dirty="0" smtClean="0">
                <a:solidFill>
                  <a:srgbClr val="7F7F7F"/>
                </a:solidFill>
                <a:latin typeface="Tahoma"/>
                <a:cs typeface="Tahoma"/>
              </a:rPr>
              <a:t>Police Leadership in Public Health</a:t>
            </a:r>
            <a:r>
              <a:rPr lang="en-US" sz="1000" b="1" i="1" dirty="0" smtClean="0">
                <a:solidFill>
                  <a:srgbClr val="7F7F7F"/>
                </a:solidFill>
                <a:latin typeface="Tahoma"/>
                <a:cs typeface="Tahoma"/>
              </a:rPr>
              <a:t> </a:t>
            </a:r>
            <a:r>
              <a:rPr lang="en-US" sz="1000" dirty="0" smtClean="0">
                <a:solidFill>
                  <a:srgbClr val="7F7F7F"/>
                </a:solidFill>
                <a:latin typeface="Tahoma"/>
                <a:cs typeface="Tahoma"/>
              </a:rPr>
              <a:t>Seminar December</a:t>
            </a:r>
            <a:r>
              <a:rPr lang="en-US" sz="1000" dirty="0" smtClean="0">
                <a:solidFill>
                  <a:schemeClr val="tx1">
                    <a:lumMod val="50000"/>
                    <a:lumOff val="50000"/>
                  </a:schemeClr>
                </a:solidFill>
                <a:latin typeface="Tahoma"/>
                <a:cs typeface="Tahoma"/>
              </a:rPr>
              <a:t> </a:t>
            </a:r>
            <a:r>
              <a:rPr lang="en-US" sz="1000" dirty="0">
                <a:solidFill>
                  <a:schemeClr val="tx1">
                    <a:lumMod val="50000"/>
                    <a:lumOff val="50000"/>
                  </a:schemeClr>
                </a:solidFill>
                <a:latin typeface="Tahoma"/>
                <a:cs typeface="Tahoma"/>
              </a:rPr>
              <a:t>2013 </a:t>
            </a:r>
            <a:endParaRPr lang="en-US" sz="1000" dirty="0" smtClean="0">
              <a:solidFill>
                <a:schemeClr val="tx1">
                  <a:lumMod val="50000"/>
                  <a:lumOff val="50000"/>
                </a:schemeClr>
              </a:solidFill>
              <a:latin typeface="Tahoma"/>
              <a:cs typeface="Tahoma"/>
            </a:endParaRPr>
          </a:p>
          <a:p>
            <a:r>
              <a:rPr lang="en-US" sz="1000" dirty="0" smtClean="0">
                <a:solidFill>
                  <a:srgbClr val="FF0000"/>
                </a:solidFill>
                <a:latin typeface="Tahoma"/>
                <a:cs typeface="Tahoma"/>
              </a:rPr>
              <a:t> </a:t>
            </a:r>
            <a:endParaRPr lang="en-US" sz="1000" dirty="0">
              <a:solidFill>
                <a:srgbClr val="FF0000"/>
              </a:solidFill>
              <a:latin typeface="Tahoma"/>
              <a:cs typeface="Tahoma"/>
            </a:endParaRPr>
          </a:p>
        </p:txBody>
      </p:sp>
      <p:sp>
        <p:nvSpPr>
          <p:cNvPr id="308" name="TextBox 307"/>
          <p:cNvSpPr txBox="1"/>
          <p:nvPr/>
        </p:nvSpPr>
        <p:spPr>
          <a:xfrm rot="16200000">
            <a:off x="1892849" y="2764971"/>
            <a:ext cx="3009901" cy="172355"/>
          </a:xfrm>
          <a:prstGeom prst="rect">
            <a:avLst/>
          </a:prstGeom>
          <a:noFill/>
        </p:spPr>
        <p:txBody>
          <a:bodyPr wrap="square" rtlCol="0">
            <a:spAutoFit/>
          </a:bodyPr>
          <a:lstStyle/>
          <a:p>
            <a:r>
              <a:rPr lang="en-GB" sz="520" dirty="0" smtClean="0">
                <a:solidFill>
                  <a:srgbClr val="FF0000"/>
                </a:solidFill>
                <a:latin typeface="Helvetica"/>
                <a:cs typeface="Helvetica"/>
              </a:rPr>
              <a:t>   </a:t>
            </a:r>
            <a:endParaRPr lang="en-US" sz="520" dirty="0">
              <a:solidFill>
                <a:srgbClr val="FF0000"/>
              </a:solidFill>
              <a:latin typeface="Helvetica"/>
              <a:cs typeface="Helvetica"/>
            </a:endParaRPr>
          </a:p>
        </p:txBody>
      </p:sp>
      <p:sp>
        <p:nvSpPr>
          <p:cNvPr id="6" name="Rectangle 5"/>
          <p:cNvSpPr/>
          <p:nvPr/>
        </p:nvSpPr>
        <p:spPr>
          <a:xfrm>
            <a:off x="3505200" y="2413338"/>
            <a:ext cx="5219700" cy="4508927"/>
          </a:xfrm>
          <a:prstGeom prst="rect">
            <a:avLst/>
          </a:prstGeom>
        </p:spPr>
        <p:txBody>
          <a:bodyPr wrap="square">
            <a:spAutoFit/>
          </a:bodyPr>
          <a:lstStyle/>
          <a:p>
            <a:pPr marL="285750" indent="-285750">
              <a:buFont typeface="Wingdings" charset="2"/>
              <a:buChar char="§"/>
            </a:pPr>
            <a:r>
              <a:rPr lang="en-US" dirty="0" smtClean="0">
                <a:solidFill>
                  <a:schemeClr val="tx1">
                    <a:lumMod val="65000"/>
                    <a:lumOff val="35000"/>
                  </a:schemeClr>
                </a:solidFill>
                <a:latin typeface="Tahoma"/>
                <a:cs typeface="Tahoma"/>
              </a:rPr>
              <a:t>Many </a:t>
            </a:r>
            <a:r>
              <a:rPr lang="en-US" dirty="0">
                <a:solidFill>
                  <a:schemeClr val="tx1">
                    <a:lumMod val="65000"/>
                    <a:lumOff val="35000"/>
                  </a:schemeClr>
                </a:solidFill>
                <a:latin typeface="Tahoma"/>
                <a:cs typeface="Tahoma"/>
              </a:rPr>
              <a:t>police services have long played an important role in the protection and promotion of various aspects of public health – the primary role of police officers is to protect </a:t>
            </a:r>
            <a:r>
              <a:rPr lang="en-US" i="1" dirty="0">
                <a:solidFill>
                  <a:schemeClr val="tx1">
                    <a:lumMod val="65000"/>
                    <a:lumOff val="35000"/>
                  </a:schemeClr>
                </a:solidFill>
                <a:latin typeface="Tahoma"/>
                <a:cs typeface="Tahoma"/>
              </a:rPr>
              <a:t>life </a:t>
            </a:r>
            <a:r>
              <a:rPr lang="en-US" dirty="0">
                <a:solidFill>
                  <a:schemeClr val="tx1">
                    <a:lumMod val="65000"/>
                    <a:lumOff val="35000"/>
                  </a:schemeClr>
                </a:solidFill>
                <a:latin typeface="Tahoma"/>
                <a:cs typeface="Tahoma"/>
              </a:rPr>
              <a:t>and property </a:t>
            </a:r>
            <a:endParaRPr lang="en-US" dirty="0" smtClean="0">
              <a:solidFill>
                <a:srgbClr val="595959"/>
              </a:solidFill>
              <a:latin typeface="Tahoma"/>
              <a:cs typeface="Tahoma"/>
            </a:endParaRPr>
          </a:p>
          <a:p>
            <a:pPr marL="285750" indent="-285750">
              <a:buFont typeface="Wingdings" charset="2"/>
              <a:buChar char="§"/>
            </a:pPr>
            <a:endParaRPr lang="en-US" dirty="0" smtClean="0">
              <a:solidFill>
                <a:schemeClr val="tx1">
                  <a:lumMod val="65000"/>
                  <a:lumOff val="35000"/>
                </a:schemeClr>
              </a:solidFill>
              <a:latin typeface="Tahoma"/>
              <a:cs typeface="Tahoma"/>
            </a:endParaRPr>
          </a:p>
          <a:p>
            <a:r>
              <a:rPr lang="en-US" sz="1000" dirty="0">
                <a:solidFill>
                  <a:schemeClr val="tx1">
                    <a:lumMod val="65000"/>
                    <a:lumOff val="35000"/>
                  </a:schemeClr>
                </a:solidFill>
                <a:latin typeface="Tahoma"/>
                <a:cs typeface="Tahoma"/>
              </a:rPr>
              <a:t> </a:t>
            </a:r>
            <a:r>
              <a:rPr lang="en-US" sz="1000" dirty="0" smtClean="0">
                <a:solidFill>
                  <a:schemeClr val="tx1">
                    <a:lumMod val="65000"/>
                    <a:lumOff val="35000"/>
                  </a:schemeClr>
                </a:solidFill>
                <a:latin typeface="Tahoma"/>
                <a:cs typeface="Tahoma"/>
              </a:rPr>
              <a:t>   </a:t>
            </a:r>
            <a:r>
              <a:rPr lang="en-US" sz="1100" dirty="0" smtClean="0">
                <a:solidFill>
                  <a:schemeClr val="tx1">
                    <a:lumMod val="65000"/>
                    <a:lumOff val="35000"/>
                  </a:schemeClr>
                </a:solidFill>
                <a:latin typeface="Tahoma"/>
                <a:cs typeface="Tahoma"/>
              </a:rPr>
              <a:t>  </a:t>
            </a:r>
            <a:r>
              <a:rPr lang="en-US" sz="1100" dirty="0" smtClean="0">
                <a:solidFill>
                  <a:srgbClr val="595959"/>
                </a:solidFill>
                <a:latin typeface="Tahoma"/>
                <a:cs typeface="Tahoma"/>
              </a:rPr>
              <a:t>Monaghan</a:t>
            </a:r>
            <a:r>
              <a:rPr lang="en-US" sz="1100" dirty="0">
                <a:solidFill>
                  <a:srgbClr val="595959"/>
                </a:solidFill>
                <a:latin typeface="Tahoma"/>
                <a:cs typeface="Tahoma"/>
              </a:rPr>
              <a:t>, G. and Bewley-Taylor, D. (2013) </a:t>
            </a:r>
            <a:r>
              <a:rPr lang="en-US" sz="1100" i="1" dirty="0">
                <a:solidFill>
                  <a:srgbClr val="595959"/>
                </a:solidFill>
                <a:latin typeface="Tahoma"/>
                <a:cs typeface="Tahoma"/>
              </a:rPr>
              <a:t>Police support for harm </a:t>
            </a:r>
            <a:endParaRPr lang="en-US" sz="1100" i="1" dirty="0" smtClean="0">
              <a:solidFill>
                <a:srgbClr val="595959"/>
              </a:solidFill>
              <a:latin typeface="Tahoma"/>
              <a:cs typeface="Tahoma"/>
            </a:endParaRPr>
          </a:p>
          <a:p>
            <a:r>
              <a:rPr lang="en-US" sz="1100" i="1" dirty="0">
                <a:solidFill>
                  <a:srgbClr val="595959"/>
                </a:solidFill>
                <a:latin typeface="Tahoma"/>
                <a:cs typeface="Tahoma"/>
              </a:rPr>
              <a:t> </a:t>
            </a:r>
            <a:r>
              <a:rPr lang="en-US" sz="1100" i="1" dirty="0" smtClean="0">
                <a:solidFill>
                  <a:srgbClr val="595959"/>
                </a:solidFill>
                <a:latin typeface="Tahoma"/>
                <a:cs typeface="Tahoma"/>
              </a:rPr>
              <a:t>    reduction policies </a:t>
            </a:r>
            <a:r>
              <a:rPr lang="en-US" sz="1100" i="1" dirty="0">
                <a:solidFill>
                  <a:srgbClr val="595959"/>
                </a:solidFill>
                <a:latin typeface="Tahoma"/>
                <a:cs typeface="Tahoma"/>
              </a:rPr>
              <a:t>and practices towards people who inject </a:t>
            </a:r>
            <a:r>
              <a:rPr lang="en-US" sz="1100" i="1" dirty="0" smtClean="0">
                <a:solidFill>
                  <a:srgbClr val="595959"/>
                </a:solidFill>
                <a:latin typeface="Tahoma"/>
                <a:cs typeface="Tahoma"/>
              </a:rPr>
              <a:t>drugs</a:t>
            </a:r>
          </a:p>
          <a:p>
            <a:r>
              <a:rPr lang="en-US" sz="1100" i="1" dirty="0">
                <a:solidFill>
                  <a:srgbClr val="595959"/>
                </a:solidFill>
                <a:latin typeface="Tahoma"/>
                <a:cs typeface="Tahoma"/>
              </a:rPr>
              <a:t> </a:t>
            </a:r>
            <a:r>
              <a:rPr lang="en-US" sz="1100" i="1" dirty="0" smtClean="0">
                <a:solidFill>
                  <a:srgbClr val="595959"/>
                </a:solidFill>
                <a:latin typeface="Tahoma"/>
                <a:cs typeface="Tahoma"/>
              </a:rPr>
              <a:t>   </a:t>
            </a:r>
            <a:r>
              <a:rPr lang="en-US" sz="1100" dirty="0" smtClean="0">
                <a:solidFill>
                  <a:srgbClr val="595959"/>
                </a:solidFill>
                <a:latin typeface="Tahoma"/>
                <a:cs typeface="Tahoma"/>
              </a:rPr>
              <a:t> </a:t>
            </a:r>
            <a:r>
              <a:rPr lang="en-US" sz="1100" dirty="0">
                <a:solidFill>
                  <a:srgbClr val="595959"/>
                </a:solidFill>
                <a:latin typeface="Tahoma"/>
                <a:cs typeface="Tahoma"/>
              </a:rPr>
              <a:t>Modernising Drug Law Enforcement Report 1, International Drug Policy </a:t>
            </a:r>
            <a:endParaRPr lang="en-US" sz="1100" dirty="0" smtClean="0">
              <a:solidFill>
                <a:srgbClr val="595959"/>
              </a:solidFill>
              <a:latin typeface="Tahoma"/>
              <a:cs typeface="Tahoma"/>
            </a:endParaRPr>
          </a:p>
          <a:p>
            <a:r>
              <a:rPr lang="en-US" sz="1100" dirty="0">
                <a:solidFill>
                  <a:srgbClr val="595959"/>
                </a:solidFill>
                <a:latin typeface="Tahoma"/>
                <a:cs typeface="Tahoma"/>
              </a:rPr>
              <a:t> </a:t>
            </a:r>
            <a:r>
              <a:rPr lang="en-US" sz="1100" dirty="0" smtClean="0">
                <a:solidFill>
                  <a:srgbClr val="595959"/>
                </a:solidFill>
                <a:latin typeface="Tahoma"/>
                <a:cs typeface="Tahoma"/>
              </a:rPr>
              <a:t>    Consortium</a:t>
            </a:r>
            <a:r>
              <a:rPr lang="en-US" sz="1100" dirty="0">
                <a:solidFill>
                  <a:srgbClr val="595959"/>
                </a:solidFill>
                <a:latin typeface="Tahoma"/>
                <a:cs typeface="Tahoma"/>
              </a:rPr>
              <a:t>, London</a:t>
            </a:r>
            <a:endParaRPr lang="en-GB" sz="1100" dirty="0">
              <a:solidFill>
                <a:srgbClr val="595959"/>
              </a:solidFill>
              <a:latin typeface="Tahoma"/>
              <a:cs typeface="Tahoma"/>
            </a:endParaRPr>
          </a:p>
          <a:p>
            <a:endParaRPr lang="en-US" sz="1100" dirty="0">
              <a:latin typeface="Tahoma"/>
              <a:cs typeface="Tahoma"/>
            </a:endParaRPr>
          </a:p>
          <a:p>
            <a:endParaRPr lang="en-US" sz="1100" i="1" dirty="0" smtClean="0">
              <a:latin typeface="Tahoma"/>
              <a:cs typeface="Tahoma"/>
            </a:endParaRPr>
          </a:p>
          <a:p>
            <a:r>
              <a:rPr lang="en-US" sz="1100" i="1" dirty="0">
                <a:latin typeface="Tahoma"/>
                <a:cs typeface="Tahoma"/>
              </a:rPr>
              <a:t> 	</a:t>
            </a:r>
            <a:r>
              <a:rPr lang="en-US" sz="1100" dirty="0">
                <a:latin typeface="Tahoma"/>
                <a:cs typeface="Tahoma"/>
              </a:rPr>
              <a:t>	</a:t>
            </a:r>
            <a:endParaRPr lang="en-GB" sz="1100" dirty="0">
              <a:latin typeface="Tahoma"/>
              <a:cs typeface="Tahoma"/>
            </a:endParaRPr>
          </a:p>
          <a:p>
            <a:endParaRPr lang="en-GB" sz="1100" dirty="0"/>
          </a:p>
          <a:p>
            <a:endParaRPr lang="en-US" sz="1100" dirty="0" smtClean="0">
              <a:latin typeface="Tahoma"/>
              <a:cs typeface="Tahoma"/>
            </a:endParaRPr>
          </a:p>
          <a:p>
            <a:r>
              <a:rPr lang="en-US" sz="1100" dirty="0"/>
              <a:t> </a:t>
            </a:r>
            <a:endParaRPr lang="en-GB" sz="1100" dirty="0"/>
          </a:p>
          <a:p>
            <a:endParaRPr lang="en-GB" sz="1100" dirty="0">
              <a:solidFill>
                <a:srgbClr val="595959"/>
              </a:solidFill>
            </a:endParaRPr>
          </a:p>
          <a:p>
            <a:pPr lvl="0"/>
            <a:endParaRPr lang="en-GB" sz="1100" dirty="0">
              <a:solidFill>
                <a:srgbClr val="595959"/>
              </a:solidFill>
              <a:latin typeface="Tahoma"/>
              <a:cs typeface="Tahoma"/>
            </a:endParaRPr>
          </a:p>
          <a:p>
            <a:pPr marL="285750" lvl="0" indent="-285750">
              <a:buFont typeface="Arial"/>
              <a:buChar char="•"/>
            </a:pPr>
            <a:endParaRPr lang="en-GB" sz="1700" dirty="0">
              <a:solidFill>
                <a:schemeClr val="tx1">
                  <a:lumMod val="65000"/>
                  <a:lumOff val="35000"/>
                </a:schemeClr>
              </a:solidFill>
              <a:latin typeface="Tahoma"/>
              <a:cs typeface="Tahoma"/>
            </a:endParaRPr>
          </a:p>
          <a:p>
            <a:endParaRPr lang="en-US" sz="1000" dirty="0">
              <a:solidFill>
                <a:schemeClr val="tx1">
                  <a:lumMod val="65000"/>
                  <a:lumOff val="35000"/>
                </a:schemeClr>
              </a:solidFill>
              <a:latin typeface="Tahoma"/>
              <a:cs typeface="Tahoma"/>
            </a:endParaRPr>
          </a:p>
          <a:p>
            <a:r>
              <a:rPr lang="en-US" sz="1000" b="1" dirty="0">
                <a:solidFill>
                  <a:schemeClr val="tx1">
                    <a:lumMod val="50000"/>
                    <a:lumOff val="50000"/>
                  </a:schemeClr>
                </a:solidFill>
                <a:latin typeface="Tahoma"/>
                <a:cs typeface="Tahoma"/>
              </a:rPr>
              <a:t>    </a:t>
            </a:r>
            <a:endParaRPr lang="en-US" sz="1000" b="1" dirty="0" smtClean="0">
              <a:solidFill>
                <a:schemeClr val="tx1">
                  <a:lumMod val="50000"/>
                  <a:lumOff val="50000"/>
                </a:schemeClr>
              </a:solidFill>
              <a:latin typeface="Tahoma"/>
              <a:cs typeface="Tahoma"/>
            </a:endParaRPr>
          </a:p>
          <a:p>
            <a:r>
              <a:rPr lang="en-US" sz="1000" b="1" dirty="0">
                <a:solidFill>
                  <a:schemeClr val="tx1">
                    <a:lumMod val="50000"/>
                    <a:lumOff val="50000"/>
                  </a:schemeClr>
                </a:solidFill>
                <a:latin typeface="Tahoma"/>
                <a:cs typeface="Tahoma"/>
              </a:rPr>
              <a:t> </a:t>
            </a:r>
            <a:r>
              <a:rPr lang="en-US" sz="1000" b="1" dirty="0" smtClean="0">
                <a:solidFill>
                  <a:schemeClr val="tx1">
                    <a:lumMod val="50000"/>
                    <a:lumOff val="50000"/>
                  </a:schemeClr>
                </a:solidFill>
                <a:latin typeface="Tahoma"/>
                <a:cs typeface="Tahoma"/>
              </a:rPr>
              <a:t> </a:t>
            </a:r>
            <a:r>
              <a:rPr lang="en-US" sz="1000" dirty="0" smtClean="0">
                <a:solidFill>
                  <a:schemeClr val="tx1">
                    <a:lumMod val="65000"/>
                    <a:lumOff val="35000"/>
                  </a:schemeClr>
                </a:solidFill>
                <a:latin typeface="Tahoma"/>
                <a:cs typeface="Tahoma"/>
              </a:rPr>
              <a:t>     </a:t>
            </a:r>
            <a:endParaRPr lang="en-GB" dirty="0" smtClean="0">
              <a:solidFill>
                <a:schemeClr val="tx1">
                  <a:lumMod val="75000"/>
                  <a:lumOff val="25000"/>
                </a:schemeClr>
              </a:solidFill>
              <a:latin typeface="Tahoma"/>
              <a:cs typeface="Tahoma"/>
            </a:endParaRPr>
          </a:p>
        </p:txBody>
      </p:sp>
    </p:spTree>
    <p:extLst>
      <p:ext uri="{BB962C8B-B14F-4D97-AF65-F5344CB8AC3E}">
        <p14:creationId xmlns:p14="http://schemas.microsoft.com/office/powerpoint/2010/main" xmlns="" val="270399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393700"/>
            <a:ext cx="5219700" cy="1041400"/>
          </a:xfrm>
        </p:spPr>
        <p:txBody>
          <a:bodyPr>
            <a:normAutofit/>
          </a:bodyPr>
          <a:lstStyle/>
          <a:p>
            <a:pPr algn="l">
              <a:spcBef>
                <a:spcPts val="0"/>
              </a:spcBef>
            </a:pPr>
            <a:r>
              <a:rPr lang="en-US" sz="2700" b="1" dirty="0" smtClean="0">
                <a:solidFill>
                  <a:srgbClr val="FF0000"/>
                </a:solidFill>
              </a:rPr>
              <a:t/>
            </a:r>
            <a:br>
              <a:rPr lang="en-US" sz="2700" b="1" dirty="0" smtClean="0">
                <a:solidFill>
                  <a:srgbClr val="FF0000"/>
                </a:solidFill>
              </a:rPr>
            </a:br>
            <a:r>
              <a:rPr lang="en-US" sz="2800" b="1" dirty="0" smtClean="0">
                <a:solidFill>
                  <a:srgbClr val="FF0000"/>
                </a:solidFill>
                <a:latin typeface="Tahoma"/>
                <a:cs typeface="Tahoma"/>
              </a:rPr>
              <a:t>historical context</a:t>
            </a:r>
            <a:endParaRPr lang="en-US" sz="2800" dirty="0">
              <a:solidFill>
                <a:srgbClr val="FF0000"/>
              </a:solidFill>
              <a:latin typeface="Tahoma"/>
              <a:cs typeface="Tahoma"/>
            </a:endParaRPr>
          </a:p>
        </p:txBody>
      </p:sp>
      <p:sp>
        <p:nvSpPr>
          <p:cNvPr id="305" name="TextBox 304"/>
          <p:cNvSpPr txBox="1"/>
          <p:nvPr/>
        </p:nvSpPr>
        <p:spPr>
          <a:xfrm>
            <a:off x="5778500" y="6489700"/>
            <a:ext cx="3225800" cy="338554"/>
          </a:xfrm>
          <a:prstGeom prst="rect">
            <a:avLst/>
          </a:prstGeom>
          <a:noFill/>
        </p:spPr>
        <p:txBody>
          <a:bodyPr wrap="square" rtlCol="0">
            <a:spAutoFit/>
          </a:bodyPr>
          <a:lstStyle/>
          <a:p>
            <a:r>
              <a:rPr lang="en-US" sz="1600" dirty="0" smtClean="0">
                <a:solidFill>
                  <a:srgbClr val="FF0000"/>
                </a:solidFill>
                <a:latin typeface="Helvetica"/>
                <a:cs typeface="Helvetica"/>
              </a:rPr>
              <a:t> </a:t>
            </a:r>
            <a:r>
              <a:rPr lang="en-US" sz="1500" dirty="0" smtClean="0">
                <a:solidFill>
                  <a:srgbClr val="FF0000"/>
                </a:solidFill>
                <a:latin typeface="Tahoma"/>
                <a:cs typeface="Tahoma"/>
              </a:rPr>
              <a:t>G e o f f r e y  </a:t>
            </a:r>
            <a:r>
              <a:rPr lang="en-US" sz="1500" b="1" dirty="0" smtClean="0">
                <a:solidFill>
                  <a:srgbClr val="FF0000"/>
                </a:solidFill>
                <a:latin typeface="Tahoma"/>
                <a:cs typeface="Tahoma"/>
              </a:rPr>
              <a:t>M O N A G H A N  </a:t>
            </a:r>
            <a:endParaRPr lang="en-US" sz="1500" b="1" dirty="0">
              <a:solidFill>
                <a:srgbClr val="FF0000"/>
              </a:solidFill>
              <a:latin typeface="Tahoma"/>
              <a:cs typeface="Tahoma"/>
            </a:endParaRPr>
          </a:p>
        </p:txBody>
      </p:sp>
      <p:sp>
        <p:nvSpPr>
          <p:cNvPr id="307" name="TextBox 306"/>
          <p:cNvSpPr txBox="1"/>
          <p:nvPr/>
        </p:nvSpPr>
        <p:spPr>
          <a:xfrm rot="16200000" flipH="1">
            <a:off x="-2622552" y="3247996"/>
            <a:ext cx="6311903" cy="400110"/>
          </a:xfrm>
          <a:prstGeom prst="rect">
            <a:avLst/>
          </a:prstGeom>
          <a:noFill/>
        </p:spPr>
        <p:txBody>
          <a:bodyPr wrap="square" rtlCol="0">
            <a:spAutoFit/>
          </a:bodyPr>
          <a:lstStyle/>
          <a:p>
            <a:r>
              <a:rPr lang="en-US" sz="1000" b="1" dirty="0" smtClean="0">
                <a:solidFill>
                  <a:srgbClr val="7F7F7F"/>
                </a:solidFill>
                <a:latin typeface="Tahoma"/>
                <a:cs typeface="Tahoma"/>
              </a:rPr>
              <a:t>Police Leadership in Public Health</a:t>
            </a:r>
            <a:r>
              <a:rPr lang="en-US" sz="1000" b="1" i="1" dirty="0" smtClean="0">
                <a:solidFill>
                  <a:srgbClr val="7F7F7F"/>
                </a:solidFill>
                <a:latin typeface="Tahoma"/>
                <a:cs typeface="Tahoma"/>
              </a:rPr>
              <a:t> </a:t>
            </a:r>
            <a:r>
              <a:rPr lang="en-US" sz="1000" dirty="0" smtClean="0">
                <a:solidFill>
                  <a:srgbClr val="7F7F7F"/>
                </a:solidFill>
                <a:latin typeface="Tahoma"/>
                <a:cs typeface="Tahoma"/>
              </a:rPr>
              <a:t>Seminar December</a:t>
            </a:r>
            <a:r>
              <a:rPr lang="en-US" sz="1000" dirty="0" smtClean="0">
                <a:solidFill>
                  <a:schemeClr val="tx1">
                    <a:lumMod val="50000"/>
                    <a:lumOff val="50000"/>
                  </a:schemeClr>
                </a:solidFill>
                <a:latin typeface="Tahoma"/>
                <a:cs typeface="Tahoma"/>
              </a:rPr>
              <a:t> </a:t>
            </a:r>
            <a:r>
              <a:rPr lang="en-US" sz="1000" dirty="0">
                <a:solidFill>
                  <a:schemeClr val="tx1">
                    <a:lumMod val="50000"/>
                    <a:lumOff val="50000"/>
                  </a:schemeClr>
                </a:solidFill>
                <a:latin typeface="Tahoma"/>
                <a:cs typeface="Tahoma"/>
              </a:rPr>
              <a:t>2013 </a:t>
            </a:r>
            <a:endParaRPr lang="en-US" sz="1000" dirty="0" smtClean="0">
              <a:solidFill>
                <a:schemeClr val="tx1">
                  <a:lumMod val="50000"/>
                  <a:lumOff val="50000"/>
                </a:schemeClr>
              </a:solidFill>
              <a:latin typeface="Tahoma"/>
              <a:cs typeface="Tahoma"/>
            </a:endParaRPr>
          </a:p>
          <a:p>
            <a:r>
              <a:rPr lang="en-US" sz="1000" dirty="0" smtClean="0">
                <a:solidFill>
                  <a:srgbClr val="FF0000"/>
                </a:solidFill>
                <a:latin typeface="Tahoma"/>
                <a:cs typeface="Tahoma"/>
              </a:rPr>
              <a:t> </a:t>
            </a:r>
            <a:endParaRPr lang="en-US" sz="1000" dirty="0">
              <a:solidFill>
                <a:srgbClr val="FF0000"/>
              </a:solidFill>
              <a:latin typeface="Tahoma"/>
              <a:cs typeface="Tahoma"/>
            </a:endParaRPr>
          </a:p>
        </p:txBody>
      </p:sp>
      <p:sp>
        <p:nvSpPr>
          <p:cNvPr id="308" name="TextBox 307"/>
          <p:cNvSpPr txBox="1"/>
          <p:nvPr/>
        </p:nvSpPr>
        <p:spPr>
          <a:xfrm rot="16200000">
            <a:off x="1892849" y="2764971"/>
            <a:ext cx="3009901" cy="172355"/>
          </a:xfrm>
          <a:prstGeom prst="rect">
            <a:avLst/>
          </a:prstGeom>
          <a:noFill/>
        </p:spPr>
        <p:txBody>
          <a:bodyPr wrap="square" rtlCol="0">
            <a:spAutoFit/>
          </a:bodyPr>
          <a:lstStyle/>
          <a:p>
            <a:r>
              <a:rPr lang="en-GB" sz="520" dirty="0" smtClean="0">
                <a:solidFill>
                  <a:srgbClr val="FF0000"/>
                </a:solidFill>
                <a:latin typeface="Helvetica"/>
                <a:cs typeface="Helvetica"/>
              </a:rPr>
              <a:t>   </a:t>
            </a:r>
            <a:endParaRPr lang="en-US" sz="520" dirty="0">
              <a:solidFill>
                <a:srgbClr val="FF0000"/>
              </a:solidFill>
              <a:latin typeface="Helvetica"/>
              <a:cs typeface="Helvetica"/>
            </a:endParaRPr>
          </a:p>
        </p:txBody>
      </p:sp>
      <p:sp>
        <p:nvSpPr>
          <p:cNvPr id="6" name="Rectangle 5"/>
          <p:cNvSpPr/>
          <p:nvPr/>
        </p:nvSpPr>
        <p:spPr>
          <a:xfrm>
            <a:off x="3505200" y="2413338"/>
            <a:ext cx="5219700" cy="5509202"/>
          </a:xfrm>
          <a:prstGeom prst="rect">
            <a:avLst/>
          </a:prstGeom>
        </p:spPr>
        <p:txBody>
          <a:bodyPr wrap="square">
            <a:spAutoFit/>
          </a:bodyPr>
          <a:lstStyle/>
          <a:p>
            <a:pPr marL="285750" indent="-285750">
              <a:buFont typeface="Wingdings" charset="2"/>
              <a:buChar char="§"/>
            </a:pPr>
            <a:r>
              <a:rPr lang="en-US" dirty="0">
                <a:solidFill>
                  <a:srgbClr val="595959"/>
                </a:solidFill>
                <a:latin typeface="Tahoma"/>
                <a:cs typeface="Tahoma"/>
              </a:rPr>
              <a:t>I</a:t>
            </a:r>
            <a:r>
              <a:rPr lang="en-US" dirty="0" smtClean="0">
                <a:solidFill>
                  <a:srgbClr val="595959"/>
                </a:solidFill>
                <a:latin typeface="Tahoma"/>
                <a:cs typeface="Tahoma"/>
              </a:rPr>
              <a:t>n </a:t>
            </a:r>
            <a:r>
              <a:rPr lang="en-US" dirty="0">
                <a:solidFill>
                  <a:srgbClr val="595959"/>
                </a:solidFill>
                <a:latin typeface="Tahoma"/>
                <a:cs typeface="Tahoma"/>
              </a:rPr>
              <a:t>late 19th century Britain, police officers were empowered to help enforce laws relating to the sale of adulterated food and </a:t>
            </a:r>
            <a:r>
              <a:rPr lang="en-US" dirty="0" smtClean="0">
                <a:solidFill>
                  <a:srgbClr val="595959"/>
                </a:solidFill>
                <a:latin typeface="Tahoma"/>
                <a:cs typeface="Tahoma"/>
              </a:rPr>
              <a:t>drugs</a:t>
            </a:r>
            <a:endParaRPr lang="en-US" dirty="0">
              <a:solidFill>
                <a:srgbClr val="595959"/>
              </a:solidFill>
              <a:latin typeface="Tahoma"/>
              <a:cs typeface="Tahoma"/>
            </a:endParaRPr>
          </a:p>
          <a:p>
            <a:pPr marL="285750" indent="-285750">
              <a:buFont typeface="Wingdings" charset="2"/>
              <a:buChar char="§"/>
            </a:pPr>
            <a:endParaRPr lang="en-US" sz="1100" dirty="0">
              <a:latin typeface="Tahoma"/>
              <a:cs typeface="Tahoma"/>
            </a:endParaRPr>
          </a:p>
          <a:p>
            <a:r>
              <a:rPr lang="en-US" sz="1100" dirty="0">
                <a:solidFill>
                  <a:srgbClr val="595959"/>
                </a:solidFill>
                <a:latin typeface="Tahoma"/>
                <a:cs typeface="Tahoma"/>
              </a:rPr>
              <a:t> </a:t>
            </a:r>
            <a:r>
              <a:rPr lang="en-US" sz="1100" dirty="0" smtClean="0">
                <a:solidFill>
                  <a:srgbClr val="595959"/>
                </a:solidFill>
                <a:latin typeface="Tahoma"/>
                <a:cs typeface="Tahoma"/>
              </a:rPr>
              <a:t>     Section </a:t>
            </a:r>
            <a:r>
              <a:rPr lang="en-US" sz="1100" dirty="0">
                <a:solidFill>
                  <a:srgbClr val="595959"/>
                </a:solidFill>
                <a:latin typeface="Tahoma"/>
                <a:cs typeface="Tahoma"/>
              </a:rPr>
              <a:t>13 of the Sale of Food and Drugs Act 1874, 38 &amp; 39 Vict. Ch. 63 </a:t>
            </a:r>
            <a:endParaRPr lang="en-US" dirty="0" smtClean="0">
              <a:solidFill>
                <a:schemeClr val="tx1">
                  <a:lumMod val="65000"/>
                  <a:lumOff val="35000"/>
                </a:schemeClr>
              </a:solidFill>
              <a:latin typeface="Tahoma"/>
              <a:cs typeface="Tahoma"/>
            </a:endParaRPr>
          </a:p>
          <a:p>
            <a:r>
              <a:rPr lang="en-US" sz="1000" dirty="0">
                <a:solidFill>
                  <a:schemeClr val="tx1">
                    <a:lumMod val="65000"/>
                    <a:lumOff val="35000"/>
                  </a:schemeClr>
                </a:solidFill>
                <a:latin typeface="Tahoma"/>
                <a:cs typeface="Tahoma"/>
              </a:rPr>
              <a:t> </a:t>
            </a:r>
            <a:r>
              <a:rPr lang="en-US" sz="1000" dirty="0" smtClean="0">
                <a:solidFill>
                  <a:schemeClr val="tx1">
                    <a:lumMod val="65000"/>
                    <a:lumOff val="35000"/>
                  </a:schemeClr>
                </a:solidFill>
                <a:latin typeface="Tahoma"/>
                <a:cs typeface="Tahoma"/>
              </a:rPr>
              <a:t>    </a:t>
            </a:r>
            <a:r>
              <a:rPr lang="en-US" sz="1100" dirty="0" smtClean="0">
                <a:solidFill>
                  <a:schemeClr val="tx1">
                    <a:lumMod val="65000"/>
                    <a:lumOff val="35000"/>
                  </a:schemeClr>
                </a:solidFill>
                <a:latin typeface="Tahoma"/>
                <a:cs typeface="Tahoma"/>
              </a:rPr>
              <a:t> </a:t>
            </a:r>
            <a:endParaRPr lang="en-US" sz="1100" i="1" dirty="0" smtClean="0">
              <a:latin typeface="Tahoma"/>
              <a:cs typeface="Tahoma"/>
            </a:endParaRPr>
          </a:p>
          <a:p>
            <a:r>
              <a:rPr lang="en-US" sz="1100" i="1" dirty="0">
                <a:latin typeface="Tahoma"/>
                <a:cs typeface="Tahoma"/>
              </a:rPr>
              <a:t> 	</a:t>
            </a:r>
            <a:r>
              <a:rPr lang="en-US" sz="1100" dirty="0">
                <a:latin typeface="Tahoma"/>
                <a:cs typeface="Tahoma"/>
              </a:rPr>
              <a:t>	</a:t>
            </a:r>
            <a:endParaRPr lang="en-GB" sz="1100" dirty="0">
              <a:latin typeface="Tahoma"/>
              <a:cs typeface="Tahoma"/>
            </a:endParaRPr>
          </a:p>
          <a:p>
            <a:pPr marL="285750" indent="-285750">
              <a:buFont typeface="Wingdings" charset="2"/>
              <a:buChar char="§"/>
            </a:pPr>
            <a:r>
              <a:rPr lang="en-US" dirty="0">
                <a:solidFill>
                  <a:srgbClr val="595959"/>
                </a:solidFill>
                <a:latin typeface="Tahoma"/>
                <a:cs typeface="Tahoma"/>
              </a:rPr>
              <a:t>In 1878, Russian district police officers were instructed to carry out inspections of market stalls for the purpose of identifying second-hand clothes infected with typhus or other </a:t>
            </a:r>
            <a:r>
              <a:rPr lang="en-US" dirty="0" smtClean="0">
                <a:solidFill>
                  <a:srgbClr val="595959"/>
                </a:solidFill>
                <a:latin typeface="Tahoma"/>
                <a:cs typeface="Tahoma"/>
              </a:rPr>
              <a:t>diseases</a:t>
            </a:r>
            <a:r>
              <a:rPr lang="en-US" dirty="0">
                <a:solidFill>
                  <a:srgbClr val="595959"/>
                </a:solidFill>
                <a:latin typeface="Tahoma"/>
                <a:cs typeface="Tahoma"/>
              </a:rPr>
              <a:t> </a:t>
            </a:r>
            <a:endParaRPr lang="en-US" dirty="0" smtClean="0">
              <a:solidFill>
                <a:srgbClr val="595959"/>
              </a:solidFill>
              <a:latin typeface="Tahoma"/>
              <a:cs typeface="Tahoma"/>
            </a:endParaRPr>
          </a:p>
          <a:p>
            <a:pPr marL="285750" indent="-285750">
              <a:buFont typeface="Wingdings" charset="2"/>
              <a:buChar char="§"/>
            </a:pPr>
            <a:endParaRPr lang="en-US" dirty="0">
              <a:solidFill>
                <a:srgbClr val="595959"/>
              </a:solidFill>
              <a:latin typeface="Tahoma"/>
              <a:cs typeface="Tahoma"/>
            </a:endParaRPr>
          </a:p>
          <a:p>
            <a:r>
              <a:rPr lang="en-US" sz="1100" dirty="0">
                <a:solidFill>
                  <a:srgbClr val="595959"/>
                </a:solidFill>
                <a:latin typeface="Tahoma"/>
                <a:cs typeface="Tahoma"/>
              </a:rPr>
              <a:t> </a:t>
            </a:r>
            <a:r>
              <a:rPr lang="en-US" sz="1100" dirty="0" smtClean="0">
                <a:solidFill>
                  <a:srgbClr val="595959"/>
                </a:solidFill>
                <a:latin typeface="Tahoma"/>
                <a:cs typeface="Tahoma"/>
              </a:rPr>
              <a:t>     Lobanov</a:t>
            </a:r>
            <a:r>
              <a:rPr lang="en-US" sz="1100" dirty="0">
                <a:solidFill>
                  <a:srgbClr val="595959"/>
                </a:solidFill>
                <a:latin typeface="Tahoma"/>
                <a:cs typeface="Tahoma"/>
              </a:rPr>
              <a:t>, A.V. and Kuzenetsov, O.V. (2011) </a:t>
            </a:r>
            <a:r>
              <a:rPr lang="en-US" sz="1100" i="1" dirty="0">
                <a:solidFill>
                  <a:srgbClr val="595959"/>
                </a:solidFill>
                <a:latin typeface="Tahoma"/>
                <a:cs typeface="Tahoma"/>
              </a:rPr>
              <a:t>Activities of law enforcement </a:t>
            </a:r>
            <a:r>
              <a:rPr lang="en-US" sz="1100" i="1" dirty="0" smtClean="0">
                <a:solidFill>
                  <a:srgbClr val="595959"/>
                </a:solidFill>
                <a:latin typeface="Tahoma"/>
                <a:cs typeface="Tahoma"/>
              </a:rPr>
              <a:t>  </a:t>
            </a:r>
          </a:p>
          <a:p>
            <a:r>
              <a:rPr lang="en-US" sz="1100" i="1" dirty="0">
                <a:solidFill>
                  <a:srgbClr val="595959"/>
                </a:solidFill>
                <a:latin typeface="Tahoma"/>
                <a:cs typeface="Tahoma"/>
              </a:rPr>
              <a:t> </a:t>
            </a:r>
            <a:r>
              <a:rPr lang="en-US" sz="1100" i="1" dirty="0" smtClean="0">
                <a:solidFill>
                  <a:srgbClr val="595959"/>
                </a:solidFill>
                <a:latin typeface="Tahoma"/>
                <a:cs typeface="Tahoma"/>
              </a:rPr>
              <a:t>     agencies </a:t>
            </a:r>
            <a:r>
              <a:rPr lang="en-US" sz="1100" i="1" dirty="0">
                <a:solidFill>
                  <a:srgbClr val="595959"/>
                </a:solidFill>
                <a:latin typeface="Tahoma"/>
                <a:cs typeface="Tahoma"/>
              </a:rPr>
              <a:t>in ensuring the epidemiological security of the Russian State</a:t>
            </a:r>
            <a:r>
              <a:rPr lang="en-US" sz="1100" dirty="0">
                <a:solidFill>
                  <a:srgbClr val="595959"/>
                </a:solidFill>
                <a:latin typeface="Tahoma"/>
                <a:cs typeface="Tahoma"/>
              </a:rPr>
              <a:t> in </a:t>
            </a:r>
            <a:endParaRPr lang="en-US" sz="1100" dirty="0" smtClean="0">
              <a:solidFill>
                <a:srgbClr val="595959"/>
              </a:solidFill>
              <a:latin typeface="Tahoma"/>
              <a:cs typeface="Tahoma"/>
            </a:endParaRPr>
          </a:p>
          <a:p>
            <a:r>
              <a:rPr lang="en-US" sz="1100" b="1" dirty="0">
                <a:solidFill>
                  <a:srgbClr val="595959"/>
                </a:solidFill>
                <a:latin typeface="Tahoma"/>
                <a:cs typeface="Tahoma"/>
              </a:rPr>
              <a:t> </a:t>
            </a:r>
            <a:r>
              <a:rPr lang="en-US" sz="1100" b="1" dirty="0" smtClean="0">
                <a:solidFill>
                  <a:srgbClr val="595959"/>
                </a:solidFill>
                <a:latin typeface="Tahoma"/>
                <a:cs typeface="Tahoma"/>
              </a:rPr>
              <a:t>     National </a:t>
            </a:r>
            <a:r>
              <a:rPr lang="en-US" sz="1100" b="1" dirty="0">
                <a:solidFill>
                  <a:srgbClr val="595959"/>
                </a:solidFill>
                <a:latin typeface="Tahoma"/>
                <a:cs typeface="Tahoma"/>
              </a:rPr>
              <a:t>Security: state and legal aspects</a:t>
            </a:r>
            <a:r>
              <a:rPr lang="en-US" sz="1100" dirty="0">
                <a:solidFill>
                  <a:srgbClr val="595959"/>
                </a:solidFill>
                <a:latin typeface="Tahoma"/>
                <a:cs typeface="Tahoma"/>
              </a:rPr>
              <a:t> Eds. Nazarov, V.U. and </a:t>
            </a:r>
            <a:endParaRPr lang="en-US" sz="1100" dirty="0" smtClean="0">
              <a:solidFill>
                <a:srgbClr val="595959"/>
              </a:solidFill>
              <a:latin typeface="Tahoma"/>
              <a:cs typeface="Tahoma"/>
            </a:endParaRPr>
          </a:p>
          <a:p>
            <a:r>
              <a:rPr lang="en-US" sz="1100" dirty="0">
                <a:solidFill>
                  <a:srgbClr val="595959"/>
                </a:solidFill>
                <a:latin typeface="Tahoma"/>
                <a:cs typeface="Tahoma"/>
              </a:rPr>
              <a:t> </a:t>
            </a:r>
            <a:r>
              <a:rPr lang="en-US" sz="1100" dirty="0" smtClean="0">
                <a:solidFill>
                  <a:srgbClr val="595959"/>
                </a:solidFill>
                <a:latin typeface="Tahoma"/>
                <a:cs typeface="Tahoma"/>
              </a:rPr>
              <a:t>     Chenishev</a:t>
            </a:r>
            <a:r>
              <a:rPr lang="en-US" sz="1100" dirty="0">
                <a:solidFill>
                  <a:srgbClr val="595959"/>
                </a:solidFill>
                <a:latin typeface="Tahoma"/>
                <a:cs typeface="Tahoma"/>
              </a:rPr>
              <a:t>, B.V., Saratov Law Institute, Ministry of Interior, Saratov, Russian </a:t>
            </a:r>
            <a:endParaRPr lang="en-US" sz="1100" dirty="0" smtClean="0">
              <a:solidFill>
                <a:srgbClr val="595959"/>
              </a:solidFill>
              <a:latin typeface="Tahoma"/>
              <a:cs typeface="Tahoma"/>
            </a:endParaRPr>
          </a:p>
          <a:p>
            <a:r>
              <a:rPr lang="en-US" sz="1100" dirty="0">
                <a:solidFill>
                  <a:srgbClr val="595959"/>
                </a:solidFill>
                <a:latin typeface="Tahoma"/>
                <a:cs typeface="Tahoma"/>
              </a:rPr>
              <a:t> </a:t>
            </a:r>
            <a:r>
              <a:rPr lang="en-US" sz="1100" dirty="0" smtClean="0">
                <a:solidFill>
                  <a:srgbClr val="595959"/>
                </a:solidFill>
                <a:latin typeface="Tahoma"/>
                <a:cs typeface="Tahoma"/>
              </a:rPr>
              <a:t>     Federation </a:t>
            </a:r>
            <a:endParaRPr lang="en-GB" sz="1100" dirty="0">
              <a:solidFill>
                <a:srgbClr val="595959"/>
              </a:solidFill>
              <a:latin typeface="Tahoma"/>
              <a:cs typeface="Tahoma"/>
            </a:endParaRPr>
          </a:p>
          <a:p>
            <a:pPr marL="171450" indent="-171450">
              <a:buFont typeface="Wingdings" charset="2"/>
              <a:buChar char="§"/>
            </a:pPr>
            <a:endParaRPr lang="en-US" sz="1100" dirty="0" smtClean="0">
              <a:solidFill>
                <a:srgbClr val="595959"/>
              </a:solidFill>
              <a:latin typeface="Tahoma"/>
              <a:cs typeface="Tahoma"/>
            </a:endParaRPr>
          </a:p>
          <a:p>
            <a:r>
              <a:rPr lang="en-US" sz="1100" dirty="0">
                <a:solidFill>
                  <a:srgbClr val="595959"/>
                </a:solidFill>
                <a:latin typeface="Tahoma"/>
                <a:cs typeface="Tahoma"/>
              </a:rPr>
              <a:t> </a:t>
            </a:r>
            <a:endParaRPr lang="en-GB" sz="1100" dirty="0">
              <a:solidFill>
                <a:srgbClr val="595959"/>
              </a:solidFill>
              <a:latin typeface="Tahoma"/>
              <a:cs typeface="Tahoma"/>
            </a:endParaRPr>
          </a:p>
          <a:p>
            <a:endParaRPr lang="en-GB" sz="1100" dirty="0">
              <a:solidFill>
                <a:srgbClr val="595959"/>
              </a:solidFill>
              <a:latin typeface="Tahoma"/>
              <a:cs typeface="Tahoma"/>
            </a:endParaRPr>
          </a:p>
          <a:p>
            <a:pPr lvl="0"/>
            <a:endParaRPr lang="en-GB" sz="1100" dirty="0">
              <a:solidFill>
                <a:srgbClr val="595959"/>
              </a:solidFill>
              <a:latin typeface="Tahoma"/>
              <a:cs typeface="Tahoma"/>
            </a:endParaRPr>
          </a:p>
          <a:p>
            <a:pPr marL="285750" lvl="0" indent="-285750">
              <a:buFont typeface="Arial"/>
              <a:buChar char="•"/>
            </a:pPr>
            <a:endParaRPr lang="en-GB" sz="1700" dirty="0">
              <a:solidFill>
                <a:schemeClr val="tx1">
                  <a:lumMod val="65000"/>
                  <a:lumOff val="35000"/>
                </a:schemeClr>
              </a:solidFill>
              <a:latin typeface="Tahoma"/>
              <a:cs typeface="Tahoma"/>
            </a:endParaRPr>
          </a:p>
          <a:p>
            <a:endParaRPr lang="en-US" sz="1000" dirty="0">
              <a:solidFill>
                <a:schemeClr val="tx1">
                  <a:lumMod val="65000"/>
                  <a:lumOff val="35000"/>
                </a:schemeClr>
              </a:solidFill>
              <a:latin typeface="Tahoma"/>
              <a:cs typeface="Tahoma"/>
            </a:endParaRPr>
          </a:p>
          <a:p>
            <a:r>
              <a:rPr lang="en-US" sz="1000" b="1" dirty="0">
                <a:solidFill>
                  <a:schemeClr val="tx1">
                    <a:lumMod val="50000"/>
                    <a:lumOff val="50000"/>
                  </a:schemeClr>
                </a:solidFill>
                <a:latin typeface="Tahoma"/>
                <a:cs typeface="Tahoma"/>
              </a:rPr>
              <a:t>    </a:t>
            </a:r>
            <a:endParaRPr lang="en-US" sz="1000" b="1" dirty="0" smtClean="0">
              <a:solidFill>
                <a:schemeClr val="tx1">
                  <a:lumMod val="50000"/>
                  <a:lumOff val="50000"/>
                </a:schemeClr>
              </a:solidFill>
              <a:latin typeface="Tahoma"/>
              <a:cs typeface="Tahoma"/>
            </a:endParaRPr>
          </a:p>
          <a:p>
            <a:r>
              <a:rPr lang="en-US" sz="1000" b="1" dirty="0">
                <a:solidFill>
                  <a:schemeClr val="tx1">
                    <a:lumMod val="50000"/>
                    <a:lumOff val="50000"/>
                  </a:schemeClr>
                </a:solidFill>
                <a:latin typeface="Tahoma"/>
                <a:cs typeface="Tahoma"/>
              </a:rPr>
              <a:t> </a:t>
            </a:r>
            <a:r>
              <a:rPr lang="en-US" sz="1000" b="1" dirty="0" smtClean="0">
                <a:solidFill>
                  <a:schemeClr val="tx1">
                    <a:lumMod val="50000"/>
                    <a:lumOff val="50000"/>
                  </a:schemeClr>
                </a:solidFill>
                <a:latin typeface="Tahoma"/>
                <a:cs typeface="Tahoma"/>
              </a:rPr>
              <a:t> </a:t>
            </a:r>
            <a:r>
              <a:rPr lang="en-US" sz="1000" dirty="0" smtClean="0">
                <a:solidFill>
                  <a:schemeClr val="tx1">
                    <a:lumMod val="65000"/>
                    <a:lumOff val="35000"/>
                  </a:schemeClr>
                </a:solidFill>
                <a:latin typeface="Tahoma"/>
                <a:cs typeface="Tahoma"/>
              </a:rPr>
              <a:t>     </a:t>
            </a:r>
            <a:endParaRPr lang="en-GB" dirty="0" smtClean="0">
              <a:solidFill>
                <a:schemeClr val="tx1">
                  <a:lumMod val="75000"/>
                  <a:lumOff val="25000"/>
                </a:schemeClr>
              </a:solidFill>
              <a:latin typeface="Tahoma"/>
              <a:cs typeface="Tahoma"/>
            </a:endParaRPr>
          </a:p>
        </p:txBody>
      </p:sp>
    </p:spTree>
    <p:extLst>
      <p:ext uri="{BB962C8B-B14F-4D97-AF65-F5344CB8AC3E}">
        <p14:creationId xmlns:p14="http://schemas.microsoft.com/office/powerpoint/2010/main" xmlns="" val="378397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6">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6479</TotalTime>
  <Words>1101</Words>
  <Application>Microsoft Office PowerPoint</Application>
  <PresentationFormat>On-screen Show (4:3)</PresentationFormat>
  <Paragraphs>264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   police leadership in     public health     </vt:lpstr>
      <vt:lpstr> definition of theft</vt:lpstr>
      <vt:lpstr> definition of public health</vt:lpstr>
      <vt:lpstr> leadership: definition </vt:lpstr>
      <vt:lpstr> leadership: some insights  </vt:lpstr>
      <vt:lpstr> public health: definition  </vt:lpstr>
      <vt:lpstr> public health</vt:lpstr>
      <vt:lpstr> historical context</vt:lpstr>
      <vt:lpstr> historical context</vt:lpstr>
      <vt:lpstr> legal context  </vt:lpstr>
      <vt:lpstr> legal context</vt:lpstr>
      <vt:lpstr> tone at the top</vt:lpstr>
      <vt:lpstr> tone at the top</vt:lpstr>
      <vt:lpstr> free from ambiguity? </vt:lpstr>
      <vt:lpstr> reassured?   </vt:lpstr>
      <vt:lpstr> unambiguous! pithy!</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 Monaghan</dc:creator>
  <cp:lastModifiedBy>Windows User</cp:lastModifiedBy>
  <cp:revision>293</cp:revision>
  <dcterms:created xsi:type="dcterms:W3CDTF">2013-01-31T09:11:39Z</dcterms:created>
  <dcterms:modified xsi:type="dcterms:W3CDTF">2013-12-17T10:52:13Z</dcterms:modified>
</cp:coreProperties>
</file>