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AA19-7850-4407-B97E-F1F0F2ACD758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40FE-241E-4695-A0D8-EF2D5EC9C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09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AA19-7850-4407-B97E-F1F0F2ACD758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40FE-241E-4695-A0D8-EF2D5EC9C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05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AA19-7850-4407-B97E-F1F0F2ACD758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40FE-241E-4695-A0D8-EF2D5EC9C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44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AA19-7850-4407-B97E-F1F0F2ACD758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40FE-241E-4695-A0D8-EF2D5EC9C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52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AA19-7850-4407-B97E-F1F0F2ACD758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40FE-241E-4695-A0D8-EF2D5EC9C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91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AA19-7850-4407-B97E-F1F0F2ACD758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40FE-241E-4695-A0D8-EF2D5EC9C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08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AA19-7850-4407-B97E-F1F0F2ACD758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40FE-241E-4695-A0D8-EF2D5EC9C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43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AA19-7850-4407-B97E-F1F0F2ACD758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40FE-241E-4695-A0D8-EF2D5EC9C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204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AA19-7850-4407-B97E-F1F0F2ACD758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40FE-241E-4695-A0D8-EF2D5EC9C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65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AA19-7850-4407-B97E-F1F0F2ACD758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40FE-241E-4695-A0D8-EF2D5EC9C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06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AA19-7850-4407-B97E-F1F0F2ACD758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40FE-241E-4695-A0D8-EF2D5EC9C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766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1AA19-7850-4407-B97E-F1F0F2ACD758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840FE-241E-4695-A0D8-EF2D5EC9C65F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92"/>
            <a:ext cx="9144000" cy="113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265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A53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993130"/>
            <a:ext cx="3672408" cy="3443982"/>
          </a:xfrm>
        </p:spPr>
        <p:txBody>
          <a:bodyPr>
            <a:normAutofit fontScale="90000"/>
          </a:bodyPr>
          <a:lstStyle/>
          <a:p>
            <a:r>
              <a:rPr lang="ru-RU" sz="2400" b="0" dirty="0" smtClean="0"/>
              <a:t>Александр Зеличенко,</a:t>
            </a:r>
            <a:br>
              <a:rPr lang="ru-RU" sz="2400" b="0" dirty="0" smtClean="0"/>
            </a:br>
            <a:r>
              <a:rPr lang="ru-RU" sz="2400" b="0" dirty="0" smtClean="0"/>
              <a:t>полковник милиции в отставке, </a:t>
            </a:r>
            <a:r>
              <a:rPr lang="en-US" sz="2400" b="0" dirty="0" smtClean="0"/>
              <a:t>PhD</a:t>
            </a:r>
            <a:r>
              <a:rPr lang="ru-RU" sz="2400" b="0" dirty="0" smtClean="0"/>
              <a:t>.</a:t>
            </a: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ru-RU" sz="2400" b="0" dirty="0" smtClean="0"/>
              <a:t>Региональный координатор сети «Полиция и ВИЧ» по Центральной Азии и Восточной Европе.</a:t>
            </a:r>
            <a:r>
              <a:rPr lang="en-US" sz="2400" b="0" dirty="0" smtClean="0"/>
              <a:t/>
            </a:r>
            <a:br>
              <a:rPr lang="en-US" sz="2400" b="0" dirty="0" smtClean="0"/>
            </a:br>
            <a:r>
              <a:rPr lang="ru-RU" sz="2400" b="0" dirty="0" smtClean="0"/>
              <a:t>Международный эксперт по </a:t>
            </a:r>
            <a:r>
              <a:rPr lang="ru-RU" sz="2400" b="0" dirty="0" err="1" smtClean="0"/>
              <a:t>наркополитике</a:t>
            </a:r>
            <a:r>
              <a:rPr lang="ru-RU" sz="2400" b="0" dirty="0" smtClean="0"/>
              <a:t>.</a:t>
            </a:r>
            <a:r>
              <a:rPr lang="en-US" sz="2400" b="0" dirty="0" smtClean="0"/>
              <a:t/>
            </a:r>
            <a:br>
              <a:rPr lang="en-US" sz="2400" b="0" dirty="0" smtClean="0"/>
            </a:br>
            <a:endParaRPr lang="ru-RU" sz="2400" b="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56692"/>
            <a:ext cx="2952328" cy="4428492"/>
          </a:xfrm>
        </p:spPr>
      </p:pic>
    </p:spTree>
    <p:extLst>
      <p:ext uri="{BB962C8B-B14F-4D97-AF65-F5344CB8AC3E}">
        <p14:creationId xmlns:p14="http://schemas.microsoft.com/office/powerpoint/2010/main" val="222366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9036496" cy="6480720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Проблемы с незаконным оборотом наркотиков и его последствиями являются глобальными и действия по борьбе с наркобизнесом проводятся на глобальном, региональном, республиканском и местном уровнях. </a:t>
            </a:r>
          </a:p>
          <a:p>
            <a:r>
              <a:rPr lang="ru-RU" sz="2600" dirty="0" smtClean="0"/>
              <a:t>Кыргызская Республика, как субъект международного права, следует международным обязательством в сфере незаконного оборота наркотиков. </a:t>
            </a:r>
          </a:p>
          <a:p>
            <a:r>
              <a:rPr lang="ru-RU" sz="2600" dirty="0" smtClean="0"/>
              <a:t>В соответствии с ними эта работа проводится по трем взаимосвязанным направлениям:</a:t>
            </a:r>
          </a:p>
          <a:p>
            <a:pPr lvl="1"/>
            <a:r>
              <a:rPr lang="ru-RU" sz="2400" dirty="0" smtClean="0"/>
              <a:t>снижение предложения незаконных наркотиков; </a:t>
            </a:r>
          </a:p>
          <a:p>
            <a:pPr lvl="1"/>
            <a:r>
              <a:rPr lang="ru-RU" sz="2400" dirty="0" smtClean="0"/>
              <a:t>снижение спроса на незаконные наркотики; </a:t>
            </a:r>
          </a:p>
          <a:p>
            <a:pPr lvl="1"/>
            <a:r>
              <a:rPr lang="ru-RU" sz="2400" dirty="0" smtClean="0"/>
              <a:t>снижение вреда от незаконного оборота наркотиков.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03704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Кыргызской Республике принят ряд нормативных правовых актов, регламентирующих работу по этим направлениям, а также четвертая Государственная программа по стабилизации эпидемии ВИЧ-инфекции на 2012-2016 гг.</a:t>
            </a:r>
          </a:p>
          <a:p>
            <a:r>
              <a:rPr lang="ru-RU" dirty="0" smtClean="0"/>
              <a:t>Вместе с тем, не изжиты факты нарушения норм Закона Кыргызской Республики «О ВИЧ/СПИДе в Кыргызской Республике», которым предусмотрена защита граждан от стигматизации и дискриминации, а также право на конфиденциальность диагноза. </a:t>
            </a:r>
          </a:p>
          <a:p>
            <a:r>
              <a:rPr lang="ru-RU" dirty="0" smtClean="0"/>
              <a:t>В результате уязвимые группы становятся недоступными для профилактического воздействия, что приводит к снижению охвата и эффективности соответствующих программ.</a:t>
            </a:r>
          </a:p>
          <a:p>
            <a:r>
              <a:rPr lang="ru-RU" dirty="0" smtClean="0"/>
              <a:t>Отсутствие достоверной информации также ограничивает доступ к профилактике групп населения с повышенным риском, потенцируя распространение в их среде ВИЧ-инфекции.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56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 Кыргызской Республике имеет место тенденция увеличения числа лиц, непосредственно предоставляющих сексуальные услуги за материальное вознаграждение (секс-работники).</a:t>
            </a:r>
          </a:p>
          <a:p>
            <a:r>
              <a:rPr lang="ru-RU" sz="2400" dirty="0" smtClean="0"/>
              <a:t>Опасные формы поведения (множественные половые партнеры, незащищенные – без презерватива сексуальные контакты), а также стигматизация и дискриминация данной группы населения препятствуют проведению профилактических программ и таким образом поддерживают высокий риск инфицирования секс-работников (СР) и их клиентов ВИЧ.</a:t>
            </a:r>
          </a:p>
          <a:p>
            <a:r>
              <a:rPr lang="ru-RU" sz="2400" dirty="0" smtClean="0"/>
              <a:t>Высокий уровень стигмы и дискриминации, а также опасные формы сексуального поведения приводят к риску распространения ВИЧ среди мужчин, имеющих сексуальные отношения с мужчинами (МСМ).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25135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Особое значение для развития программ по профилактике ВИЧ-инфекции имеют вопросы соблюдения прав человека среди уязвимых групп населения. </a:t>
            </a:r>
          </a:p>
          <a:p>
            <a:r>
              <a:rPr lang="ru-RU" dirty="0" smtClean="0"/>
              <a:t>В соответствии с законодательством Кыргызской Республики, секс-работа (за исключением преступных деяний и административных проступков, совершаемых в этой сфере), немедицинское потребление наркотических средств и психотропных веществ, добровольные сексуальные отношения между мужчинами </a:t>
            </a:r>
            <a:r>
              <a:rPr lang="ru-RU" dirty="0" err="1" smtClean="0"/>
              <a:t>декриминализированы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699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640960" cy="633670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Вместе с тем, имеют место определенные действия со стороны сотрудников правоохранительных органов, медицинских работников не соответствующие национальному законодательству, нормами международного права, а также принципам проведения профилактических программ по ВИЧ-инфекции, таких как:</a:t>
            </a:r>
          </a:p>
          <a:p>
            <a:pPr lvl="1"/>
            <a:r>
              <a:rPr lang="ru-RU" dirty="0" smtClean="0"/>
              <a:t>соблюдение прав человека; </a:t>
            </a:r>
          </a:p>
          <a:p>
            <a:pPr lvl="1"/>
            <a:r>
              <a:rPr lang="ru-RU" dirty="0" smtClean="0"/>
              <a:t>добровольность и конфиденциальность участия в профилактических программах; </a:t>
            </a:r>
          </a:p>
          <a:p>
            <a:pPr lvl="1"/>
            <a:r>
              <a:rPr lang="ru-RU" dirty="0" smtClean="0"/>
              <a:t>обеспечение информацией, средствами индивидуальной профилактики (чистые шприцы, дезинфицирующие средства, презервативы),</a:t>
            </a:r>
          </a:p>
          <a:p>
            <a:pPr lvl="1"/>
            <a:r>
              <a:rPr lang="ru-RU" dirty="0" smtClean="0"/>
              <a:t>предоставление доступного медицинского сервиса (лечение инфекций, передающихся половым путем, наркозависимости, предоставление антиретровирусной терапии для ЛЖВ, и </a:t>
            </a:r>
            <a:r>
              <a:rPr lang="ru-RU" dirty="0" err="1" smtClean="0"/>
              <a:t>постконтактной</a:t>
            </a:r>
            <a:r>
              <a:rPr lang="ru-RU" dirty="0" smtClean="0"/>
              <a:t> профилактики),</a:t>
            </a:r>
          </a:p>
          <a:p>
            <a:pPr lvl="1"/>
            <a:r>
              <a:rPr lang="ru-RU" dirty="0" smtClean="0"/>
              <a:t>добровольное консультирование и тестирование на ВИЧ, </a:t>
            </a:r>
          </a:p>
          <a:p>
            <a:pPr lvl="1"/>
            <a:r>
              <a:rPr lang="ru-RU" dirty="0" smtClean="0"/>
              <a:t>обучение по принципу «равный-равному».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30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Неблагоприятная ситуация с распространением эпидемии ВИЧ-инфекции в Кыргызской Республике требует принятия повышенных мер безопасности для личного состава уполномоченных государственных органов внутренних дел, по контролю наркотиков и сфере исполнения наказаний Кыргызской Республики, по долгу службы взаимодействующих с уязвимыми группами населения.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4762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Принимая во внимание, что в соответствии с Законом «О ВИЧ/СПИДе в Кыргызской Республике»  профилактика распространения вируса иммунодефицита человека является задачей для всех государственных органов, требуется проведение более активной профилактической деятельности в отношении лиц из числа уязвимых групп силами личного состава уполномоченных государственных органов внутренних дел, по контролю наркотиков и в сфере исполнения наказаний Кыргызской Республики.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394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</a:t>
            </a:r>
            <a:r>
              <a:rPr lang="ru-RU" dirty="0" smtClean="0"/>
              <a:t>ОБЩИЕ ПОЛОЖЕНИЯ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8759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Основные понятия, используемые в настоящей Инструкции: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анонимное освидетельствование на ВИЧ </a:t>
            </a:r>
            <a:r>
              <a:rPr lang="ru-RU" dirty="0" smtClean="0"/>
              <a:t>- добровольное медицинское обследование на заражение ВИЧ, проводимое без предъявления документов, удостоверяющих личность, и без сообщения личных данных свидетельствуемого лица;</a:t>
            </a:r>
          </a:p>
          <a:p>
            <a:r>
              <a:rPr lang="ru-RU" b="1" dirty="0" smtClean="0"/>
              <a:t>безопасные условия труда </a:t>
            </a:r>
            <a:r>
              <a:rPr lang="ru-RU" dirty="0" smtClean="0"/>
              <a:t>- условия труда, при которых воздействие на работающих вредных или опасных производственных факторов исключено либо уровни их воздействия не превышают установленные нормативы;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374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21317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ВИЧ</a:t>
            </a:r>
            <a:r>
              <a:rPr lang="ru-RU" dirty="0" smtClean="0"/>
              <a:t> - вирус иммунодефицита человека; </a:t>
            </a:r>
          </a:p>
          <a:p>
            <a:r>
              <a:rPr lang="ru-RU" b="1" dirty="0" smtClean="0"/>
              <a:t>ВИЧ-инфекция</a:t>
            </a:r>
            <a:r>
              <a:rPr lang="ru-RU" dirty="0" smtClean="0"/>
              <a:t> - заболевание, вызванное вирусом иммунодефицита человека; дискриминация - ущемление прав и свобод граждан, в том числе лиц, живущих с ВИЧ (далее - ЛЖВ), их ближайшего окружения, а также представителей уязвимых групп населения по причине их ВИЧ статуса либо принадлежности к уязвимой группе населения;</a:t>
            </a:r>
          </a:p>
          <a:p>
            <a:r>
              <a:rPr lang="ru-RU" b="1" dirty="0" err="1" smtClean="0"/>
              <a:t>дроп</a:t>
            </a:r>
            <a:r>
              <a:rPr lang="ru-RU" b="1" dirty="0" smtClean="0"/>
              <a:t>-ин центр (от англ. </a:t>
            </a:r>
            <a:r>
              <a:rPr lang="ru-RU" b="1" dirty="0" err="1" smtClean="0"/>
              <a:t>Drop-in</a:t>
            </a:r>
            <a:r>
              <a:rPr lang="ru-RU" b="1" dirty="0" smtClean="0"/>
              <a:t> </a:t>
            </a:r>
            <a:r>
              <a:rPr lang="ru-RU" b="1" dirty="0" err="1" smtClean="0"/>
              <a:t>centre</a:t>
            </a:r>
            <a:r>
              <a:rPr lang="ru-RU" b="1" dirty="0" smtClean="0"/>
              <a:t>) </a:t>
            </a:r>
            <a:r>
              <a:rPr lang="ru-RU" dirty="0" smtClean="0"/>
              <a:t>- пункт реализации комплекса </a:t>
            </a:r>
            <a:r>
              <a:rPr lang="ru-RU" dirty="0" err="1" smtClean="0"/>
              <a:t>низкопороговых</a:t>
            </a:r>
            <a:r>
              <a:rPr lang="ru-RU" dirty="0" smtClean="0"/>
              <a:t> услуг, ориентированных на потребителей наркотиков, секс работников или лиц, живущих с ВИЧ. Профильной деятельностью </a:t>
            </a:r>
            <a:r>
              <a:rPr lang="ru-RU" dirty="0" err="1" smtClean="0"/>
              <a:t>дроп</a:t>
            </a:r>
            <a:r>
              <a:rPr lang="ru-RU" dirty="0" smtClean="0"/>
              <a:t>-ин центра является обеспечение клиентов доступными видами информационных, медико-психологических услуг и социальной поддержки;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72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СОВМЕСТНЫЙ ПРИКАЗ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dirty="0" smtClean="0"/>
              <a:t>Об усилении профилактики ВИЧ-инфекции при взаимодействии с уязвимыми группами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21.01.2014</a:t>
            </a: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8136904" cy="2279104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Министерство внутренних дел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Кыргызской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Республики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Министерство здравоохранения Кыргызской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Республики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Государственная служба исполнения наказаний при Правительстве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Кыргызской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Республики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Государственная служба по контролю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наркотиков при Правительстве Кыргызской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Республики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60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«дом на полпути» </a:t>
            </a:r>
            <a:r>
              <a:rPr lang="ru-RU" dirty="0" smtClean="0"/>
              <a:t>- служба реализации </a:t>
            </a:r>
            <a:r>
              <a:rPr lang="ru-RU" dirty="0" err="1" smtClean="0"/>
              <a:t>низкопороговых</a:t>
            </a:r>
            <a:r>
              <a:rPr lang="ru-RU" dirty="0" smtClean="0"/>
              <a:t> услуг, ориентированных на потребителей наркотиков, секс работников или ЛЖВ. Профильная деятельность: обеспечение клиентов возможностью пройти курс адаптационной терапии, обеспечение участия клиентов в программе реабилитации химической или другой зависимости и дальнейшей социальной адаптации, обеспечение клиентов возможностью длительного (до шести месяцев) пребывания в «Доме на полпути», реализация мероприятий, направленных на </a:t>
            </a:r>
            <a:r>
              <a:rPr lang="ru-RU" dirty="0" err="1" smtClean="0"/>
              <a:t>реинтеграцию</a:t>
            </a:r>
            <a:r>
              <a:rPr lang="ru-RU" dirty="0" smtClean="0"/>
              <a:t> клиентов в общество;</a:t>
            </a:r>
          </a:p>
          <a:p>
            <a:r>
              <a:rPr lang="ru-RU" b="1" dirty="0" err="1" smtClean="0"/>
              <a:t>комьюнити</a:t>
            </a:r>
            <a:r>
              <a:rPr lang="ru-RU" b="1" dirty="0" smtClean="0"/>
              <a:t> (общинный) центр (от англ. </a:t>
            </a:r>
            <a:r>
              <a:rPr lang="ru-RU" b="1" dirty="0" err="1" smtClean="0"/>
              <a:t>Community</a:t>
            </a:r>
            <a:r>
              <a:rPr lang="ru-RU" b="1" dirty="0" smtClean="0"/>
              <a:t> </a:t>
            </a:r>
            <a:r>
              <a:rPr lang="ru-RU" b="1" dirty="0" err="1" smtClean="0"/>
              <a:t>centre</a:t>
            </a:r>
            <a:r>
              <a:rPr lang="ru-RU" b="1" dirty="0" smtClean="0"/>
              <a:t>)  </a:t>
            </a:r>
            <a:r>
              <a:rPr lang="ru-RU" dirty="0" smtClean="0"/>
              <a:t>- пункт реализации </a:t>
            </a:r>
            <a:r>
              <a:rPr lang="ru-RU" dirty="0" err="1" smtClean="0"/>
              <a:t>низкопороговых</a:t>
            </a:r>
            <a:r>
              <a:rPr lang="ru-RU" dirty="0" smtClean="0"/>
              <a:t> услуг, ориентированных на потребителей наркотиков, секс работников или лиц, живущих с ВИЧ, предоставляющий место встреч представителей уязвимых групп населения для получения информации, средств защиты, обучающих программ;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4626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конфиденциальное освидетельствование на ВИЧ </a:t>
            </a:r>
            <a:r>
              <a:rPr lang="ru-RU" dirty="0" smtClean="0"/>
              <a:t>- медицинское обследование на заражение ВИЧ, при котором обследуемому лицу гарантируется сохранение в тайне информации о факте прохождения освидетельствования на ВИЧ и о его результатах;</a:t>
            </a:r>
          </a:p>
          <a:p>
            <a:r>
              <a:rPr lang="ru-RU" b="1" dirty="0" smtClean="0"/>
              <a:t>ЛЖВ - лица, живущие с ВИЧ-инфекцией</a:t>
            </a:r>
            <a:r>
              <a:rPr lang="ru-RU" dirty="0" smtClean="0"/>
              <a:t>, - лица, зараженные вирусом иммунодефицита человека, как на стадии отсутствия проявлений болезни, так и на стадии глубокого поражения иммунной системы, вызванного вирусом иммунодефицита человека;</a:t>
            </a:r>
          </a:p>
          <a:p>
            <a:r>
              <a:rPr lang="ru-RU" b="1" dirty="0" smtClean="0"/>
              <a:t>медицинское освидетельствование на ВИЧ </a:t>
            </a:r>
            <a:r>
              <a:rPr lang="ru-RU" dirty="0" smtClean="0"/>
              <a:t>- обследование лица на заражение вирусом иммунодефицита человека, сопровождающееся проведением </a:t>
            </a:r>
            <a:r>
              <a:rPr lang="ru-RU" dirty="0" err="1" smtClean="0"/>
              <a:t>дотестового</a:t>
            </a:r>
            <a:r>
              <a:rPr lang="ru-RU" dirty="0" smtClean="0"/>
              <a:t> и </a:t>
            </a:r>
            <a:r>
              <a:rPr lang="ru-RU" dirty="0" err="1" smtClean="0"/>
              <a:t>послетестового</a:t>
            </a:r>
            <a:r>
              <a:rPr lang="ru-RU" dirty="0" smtClean="0"/>
              <a:t> психосоциального консультирования;</a:t>
            </a:r>
          </a:p>
          <a:p>
            <a:r>
              <a:rPr lang="ru-RU" b="1" dirty="0" smtClean="0"/>
              <a:t>ОЗТ</a:t>
            </a:r>
            <a:r>
              <a:rPr lang="ru-RU" dirty="0" smtClean="0"/>
              <a:t> - опиоидная заместительная терапия;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35740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охрана труда </a:t>
            </a:r>
            <a:r>
              <a:rPr lang="ru-RU" dirty="0" smtClean="0"/>
              <a:t>- система сохранения жизни и здоровья работников в процессе трудовой деятельности, включающая в себя правовые, социально-экономические, организационно-технические, санитарно-гигиенические, лечебно-профилактические, реабилитационные и иные мероприятия.</a:t>
            </a:r>
          </a:p>
          <a:p>
            <a:r>
              <a:rPr lang="ru-RU" b="1" dirty="0" smtClean="0"/>
              <a:t>ПКП </a:t>
            </a:r>
            <a:r>
              <a:rPr lang="ru-RU" dirty="0" smtClean="0"/>
              <a:t>– </a:t>
            </a:r>
            <a:r>
              <a:rPr lang="ru-RU" dirty="0" err="1" smtClean="0"/>
              <a:t>постконтактная</a:t>
            </a:r>
            <a:r>
              <a:rPr lang="ru-RU" dirty="0" smtClean="0"/>
              <a:t> профилактика, представляет собой короткий курс приема антиретровирусных (АРВ) препаратов, назначаемых в случаях, связанных с потенциально опасными в плане инфицирования ВИЧ ситуациями, такими как изнасилование, контакт с потенциально опасными биологическими жидкостями (кровь, сперма) и др.;</a:t>
            </a:r>
          </a:p>
          <a:p>
            <a:r>
              <a:rPr lang="ru-RU" b="1" dirty="0" smtClean="0"/>
              <a:t>ПОШ</a:t>
            </a:r>
            <a:r>
              <a:rPr lang="ru-RU" dirty="0" smtClean="0"/>
              <a:t> – пункт обмена шприцев (стационарный, мобильный и полевой);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912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96855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консультирование при тестировании на ВИЧ </a:t>
            </a:r>
            <a:r>
              <a:rPr lang="ru-RU" dirty="0" smtClean="0"/>
              <a:t>- конфиденциальный диалог между обследуемым лицом и лицом, предоставляющим поддержку, дающий возможность преодолеть психоэмоциональный стресс и принять осознанное решение относительно тестирования на ВИЧ, принятия результатов тестирования и изменения поведения, связанного с ВИЧ-инфекцией. Процесс психосоциального консультирования при ВИЧ-инфекции состоит из консультирования до тестирования на ВИЧ (</a:t>
            </a:r>
            <a:r>
              <a:rPr lang="ru-RU" dirty="0" err="1" smtClean="0"/>
              <a:t>дотестовое</a:t>
            </a:r>
            <a:r>
              <a:rPr lang="ru-RU" dirty="0" smtClean="0"/>
              <a:t> консультирования) и после тестирования (</a:t>
            </a:r>
            <a:r>
              <a:rPr lang="ru-RU" dirty="0" err="1" smtClean="0"/>
              <a:t>послетестовое</a:t>
            </a:r>
            <a:r>
              <a:rPr lang="ru-RU" dirty="0" smtClean="0"/>
              <a:t> консультирование);</a:t>
            </a:r>
          </a:p>
          <a:p>
            <a:r>
              <a:rPr lang="ru-RU" b="1" dirty="0" smtClean="0"/>
              <a:t>программы профилактики ВИЧ-инфекции </a:t>
            </a:r>
            <a:r>
              <a:rPr lang="ru-RU" dirty="0" smtClean="0"/>
              <a:t>– системная деятельность учреждений и организаций всех форм собственности, направленная на удовлетворение потребностей в профилактике ВИЧ среди ключевых групп населения с поведением высокого риска на личностном, семейном и социальном уровнях (наркологические учреждения, пункты заместительной терапии и обмена шприцев, социальные общежития, </a:t>
            </a:r>
            <a:r>
              <a:rPr lang="ru-RU" dirty="0" err="1" smtClean="0"/>
              <a:t>дроп</a:t>
            </a:r>
            <a:r>
              <a:rPr lang="ru-RU" dirty="0" smtClean="0"/>
              <a:t>-ин центры, общинные центры, «дома на полпути», а также другие учреждения, предоставляющие профилактические услуги для УГ);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680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рабочее место </a:t>
            </a:r>
            <a:r>
              <a:rPr lang="ru-RU" dirty="0" smtClean="0"/>
              <a:t>- место, на котором работник должен находиться или на которое ему необходимо прибыть в связи с его работой и которое прямо или косвенно находится под контролем работодателя;</a:t>
            </a:r>
          </a:p>
          <a:p>
            <a:r>
              <a:rPr lang="ru-RU" b="1" dirty="0" smtClean="0"/>
              <a:t>РЦН</a:t>
            </a:r>
            <a:r>
              <a:rPr lang="ru-RU" dirty="0" smtClean="0"/>
              <a:t> - Республиканский центр наркологии Министерства здравоохранения Кыргызской Республики;</a:t>
            </a:r>
          </a:p>
          <a:p>
            <a:r>
              <a:rPr lang="ru-RU" b="1" dirty="0" smtClean="0"/>
              <a:t>социальное общежитие </a:t>
            </a:r>
            <a:r>
              <a:rPr lang="ru-RU" dirty="0" smtClean="0"/>
              <a:t>- служба реализации доступных (</a:t>
            </a:r>
            <a:r>
              <a:rPr lang="ru-RU" dirty="0" err="1" smtClean="0"/>
              <a:t>низкопороговых</a:t>
            </a:r>
            <a:r>
              <a:rPr lang="ru-RU" dirty="0" smtClean="0"/>
              <a:t>) услуг, ориентированных на потребителей наркотиков, секс работников или лиц, живущих с ВИЧ. Профильная деятельность: обеспечение клиентов местом проживания;</a:t>
            </a:r>
          </a:p>
          <a:p>
            <a:r>
              <a:rPr lang="ru-RU" b="1" dirty="0" smtClean="0"/>
              <a:t>СПИД</a:t>
            </a:r>
            <a:r>
              <a:rPr lang="ru-RU" dirty="0" smtClean="0"/>
              <a:t> - синдром приобретенного иммунодефицита - конечная стадия ВИЧ-инфекции с проявлениями болезни, обусловленными глубоким поражением иммунной системы человека вирусом иммунодефицита человека;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930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61662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средства индивидуальной защиты </a:t>
            </a:r>
            <a:r>
              <a:rPr lang="ru-RU" dirty="0" smtClean="0"/>
              <a:t>- средства, предназначенные для предотвращения или уменьшения воздействия на работников вредных или опасных факторов (например, использование латексных перчаток для предупреждения контакта с потенциально зараженным ВИЧ биологическим материалом);</a:t>
            </a:r>
          </a:p>
          <a:p>
            <a:r>
              <a:rPr lang="ru-RU" b="1" dirty="0" smtClean="0"/>
              <a:t>стигма</a:t>
            </a:r>
            <a:r>
              <a:rPr lang="ru-RU" dirty="0" smtClean="0"/>
              <a:t> – «клеймо», «ярлык»; </a:t>
            </a:r>
          </a:p>
          <a:p>
            <a:r>
              <a:rPr lang="ru-RU" b="1" dirty="0" smtClean="0"/>
              <a:t>стигматизация</a:t>
            </a:r>
            <a:r>
              <a:rPr lang="ru-RU" dirty="0" smtClean="0"/>
              <a:t> - присвоение человеку или группе людей (в том числе связанных с ВИЧ-инфекцией, по принадлежности к уязвимым группам населения или др.) свойств, унижающих их достоинство;</a:t>
            </a:r>
          </a:p>
          <a:p>
            <a:r>
              <a:rPr lang="ru-RU" b="1" dirty="0" smtClean="0"/>
              <a:t>уязвимые группы (УГ) </a:t>
            </a:r>
            <a:r>
              <a:rPr lang="ru-RU" dirty="0" smtClean="0"/>
              <a:t>- группы лиц, в которых риск распространения ВИЧ-инфекции наиболее велик в силу особенностей поведения ее членов, в частности, незащищенного секса или внутривенного введения наркотиков:-</a:t>
            </a:r>
          </a:p>
          <a:p>
            <a:pPr lvl="1"/>
            <a:r>
              <a:rPr lang="ru-RU" dirty="0" smtClean="0"/>
              <a:t>потребители инъекционных наркотиков (ПИН); </a:t>
            </a:r>
          </a:p>
          <a:p>
            <a:pPr lvl="1"/>
            <a:r>
              <a:rPr lang="ru-RU" dirty="0" smtClean="0"/>
              <a:t>секс работники (СР); </a:t>
            </a:r>
          </a:p>
          <a:p>
            <a:pPr lvl="1"/>
            <a:r>
              <a:rPr lang="ru-RU" dirty="0" smtClean="0"/>
              <a:t>мужчины, имеющие секс с мужчинами (МСМ).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7083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92696"/>
            <a:ext cx="7931224" cy="54334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2. Настоящая Инструкция определяет цели, задачи и порядок осуществления мероприятий по профилактике ВИЧ-инфекции уполномоченными государственными органами внутренних дел, по контролю наркотиков и в сфере исполнения наказаний Кыргызской Республики (далее – уполномоченные органы), взаимодействующих с уязвимыми группами.</a:t>
            </a:r>
          </a:p>
          <a:p>
            <a:pPr marL="0" indent="0">
              <a:buNone/>
            </a:pPr>
            <a:r>
              <a:rPr lang="ru-RU" dirty="0" smtClean="0"/>
              <a:t>3. Инструкция разработана в целях реализации Трудового кодекса Кыргызской Республики, законов Кыргызской Республики «О ВИЧ/СПИДе в Кыргызской Республике», «Об охране здоровья граждан в Кыргызской Республике, «Об органах внутренних дел», «Об органах и учреждениях уголовно-исполнительной (пенитенциарной) системы», «Об органах по контролю наркотиков» а также Положения о порядке выплаты единовременных пособий по возмещению вреда лицам, подвергшихся заражению вирусом иммунодефицита человека при исполнении служебных обязанностей, утвержденного постановлением Правительства Кыргызской Республики от 25 апреля 2006 года № 296.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240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5232" y="260648"/>
            <a:ext cx="8075240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4. Правовой основой настоящей Инструкции является Конституция Кыргызской Республики, Трудовой кодекс Кыргызской Республики, законы Кыргызской Республики «Об охране здоровья граждан в Кыргызской Республике, «О ВИЧ/СПИДе в Кыргызской Республике», «Об органах внутренних дел», иные законы и нормативные правовые акты Кыргызской Республики, а также международные соглашения, участницей которых является Кыргызская Республика, заключенные в установленном законодательством Кыргызской Республики порядке.</a:t>
            </a:r>
          </a:p>
          <a:p>
            <a:pPr marL="0" indent="0">
              <a:buNone/>
            </a:pPr>
            <a:r>
              <a:rPr lang="ru-RU" dirty="0" smtClean="0"/>
              <a:t>5. Настоящая Инструкция является руководством для всех сотрудников уполномоченных государственных органов внутренних дел, по контролю наркотиков и в сфере исполнения наказаний Кыргызской Республики в сфере организации и осуществления мероприятий по профилактике ВИЧ-инфекции и обязательна для исполнения при несении службы.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9841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II. ОСНОВНЫЕ ЦЕЛИ И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6. Основной целью настоящей Инструкции является обеспечение профилактики ВИЧ-инфекции уполномоченными государственными органами внутренних дел, по контролю наркотиков, в сфере исполнения наказаний Кыргызской Республики при взаимодействии с уязвимыми группами населения.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2079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3614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7. Реализация вышеуказанной цели требует решения следующих задач: </a:t>
            </a:r>
          </a:p>
          <a:p>
            <a:r>
              <a:rPr lang="ru-RU" dirty="0" smtClean="0"/>
              <a:t>совершенствование организационно-правовых основ профилактики ВИЧ-инфекции в деятельности уполномоченных государственных органов внутренних дел, по контролю наркотиков и в сфере исполнения наказаний Кыргызской Республики;</a:t>
            </a:r>
          </a:p>
          <a:p>
            <a:r>
              <a:rPr lang="ru-RU" dirty="0" smtClean="0"/>
              <a:t>систематическое и последовательное проведение профилактических мероприятий, направленных на повышение информированности сотрудников о ВИЧ-инфекции, принятие мер по предотвращению угрозы их заражения, соблюдение гарантий социальной защиты сотрудников в связи с риском инфицирования ВИЧ при исполнении служебных обязанностей;</a:t>
            </a:r>
          </a:p>
          <a:p>
            <a:r>
              <a:rPr lang="ru-RU" dirty="0" smtClean="0"/>
              <a:t>создание благоприятной среды для участия лиц из числа УГ в программах по профилактике ВИЧ-инфекции.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855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755576" y="4725144"/>
            <a:ext cx="7772400" cy="1362075"/>
          </a:xfrm>
        </p:spPr>
        <p:txBody>
          <a:bodyPr/>
          <a:lstStyle/>
          <a:p>
            <a:pPr algn="ctr"/>
            <a:r>
              <a:rPr lang="ru-RU" dirty="0" smtClean="0"/>
              <a:t>ПРИКАЗЫВАЕМ: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467544" y="476673"/>
            <a:ext cx="8352928" cy="424847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В целях реализации Закона «О ВИЧ/СПИДе в Кыргызской Республике», Государственной программы по стабилизации эпидемии ВИЧ-инфекции в Кыргызской Республике на 2012-2016 гг., для предупреждения распространения ВИЧ-инфекции среди уязвимых групп населения и защиты личного состава уполномоченных государственных органов внутренних дел, по контролю наркотиков и в сфере исполнения наказаний Кыргызской Республики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89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III. ПРОФИЛАКТИКА ВИЧ-ИНФЕКЦИИ СРЕДИ СОТРУДНИКОВ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8. В соответствии с требованиями законодательства Кыргызской Республики, руководители подразделений, сотрудники которых при исполнении служебных обязанностей взаимодействуют с УГ, обязаны обеспечить:</a:t>
            </a:r>
          </a:p>
          <a:p>
            <a:r>
              <a:rPr lang="ru-RU" dirty="0" smtClean="0"/>
              <a:t>принятие мер в сфере охраны труда по предотвращению ситуаций с высоким риском заражения ВИЧ сотрудников, сохранению их жизни и здоровья при возникновении таких ситуаций, в том числе по актированию таких ситуаций, оказанию первой помощи и прохождения </a:t>
            </a:r>
            <a:r>
              <a:rPr lang="ru-RU" dirty="0" err="1" smtClean="0"/>
              <a:t>постконтактной</a:t>
            </a:r>
            <a:r>
              <a:rPr lang="ru-RU" dirty="0" smtClean="0"/>
              <a:t> профилактики, с целью снижения риска заражения; обеспечения конфиденциальности такой информации (Приложение 1 к настоящей Инструкции);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29384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28945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обеспечение в соответствии с установленными нормами средствами индивидуальной защиты и аптечками на случай нештатной ситуации; регулярно, не реже одного раза в квартал, организовывать контроль срока годности лекарственных средств по «Дополнительному перечню лекарственных средств для профилактики ВИЧ, входящих в медицинскую аптечку» (Приложение 2 к настоящей Инструкции), организовывать своевременную замену лекарственных средств;</a:t>
            </a:r>
          </a:p>
          <a:p>
            <a:r>
              <a:rPr lang="ru-RU" dirty="0" smtClean="0"/>
              <a:t>организацию контроля за соблюдением сотрудниками требований безопасности при взаимодействии с УГ и применением сотрудниками средств индивидуальной защиты;</a:t>
            </a:r>
          </a:p>
          <a:p>
            <a:r>
              <a:rPr lang="ru-RU" dirty="0" smtClean="0"/>
              <a:t>изучение настоящей Инструкции, включая меры личной безопасности, действия в случае потенциально опасной ситуации, прохождение тестирования на ВИЧ и </a:t>
            </a:r>
            <a:r>
              <a:rPr lang="ru-RU" dirty="0" err="1" smtClean="0"/>
              <a:t>постконтактной</a:t>
            </a:r>
            <a:r>
              <a:rPr lang="ru-RU" dirty="0" smtClean="0"/>
              <a:t> профилактики, а также информацию о социальной защите в случае инфицирования ВИЧ, инструктаж и проверку знаний, недопущение к работе сотрудников, не прошедших обучение, инструктаж и проверку знаний по настоящей инструкции;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2621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3277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мотивирование сотрудников на прохождение анонимного, либо конфиденциального освидетельствования на ВИЧ;</a:t>
            </a:r>
          </a:p>
          <a:p>
            <a:r>
              <a:rPr lang="ru-RU" dirty="0" smtClean="0"/>
              <a:t>расследование в порядке, установленном Правительством Кыргызской Республики, случаев, создающих угрозу инфицирования сотрудников ВИЧ, как профессионального заболевания, немедленной организации психосоциального консультирования пострадавшего сотрудника, принятия мер по недопущения стигматизации и дискриминации в связи с инфицированием ВИЧ сотрудников независимо от путей инфицирования, обеспечения конфиденциальности информации;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6729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случае появления ситуации, создающей угрозу инфицирования ВИЧ, обеспечить нуждающимся сотрудникам в кратчайшие сроки, не позднее 72 часов после инцидента, </a:t>
            </a:r>
            <a:r>
              <a:rPr lang="ru-RU" dirty="0" err="1" smtClean="0"/>
              <a:t>постконтактной</a:t>
            </a:r>
            <a:r>
              <a:rPr lang="ru-RU" dirty="0" smtClean="0"/>
              <a:t> профилактики, представляющей собой короткий курс приема антиретровирусных препаратов с целью снижения риска заражения ВИЧ в соответствии с </a:t>
            </a:r>
            <a:r>
              <a:rPr lang="ru-RU" b="1" dirty="0" smtClean="0"/>
              <a:t>Приложением 1.3 </a:t>
            </a:r>
            <a:r>
              <a:rPr lang="ru-RU" dirty="0" smtClean="0"/>
              <a:t>к настоящей Инструкции;</a:t>
            </a:r>
          </a:p>
          <a:p>
            <a:r>
              <a:rPr lang="ru-RU" dirty="0" smtClean="0"/>
              <a:t>выделение в необходимом объеме финансовых средств для профилактики ВИЧ среди личного состава;</a:t>
            </a:r>
          </a:p>
          <a:p>
            <a:r>
              <a:rPr lang="ru-RU" dirty="0" smtClean="0"/>
              <a:t>обеспечение беспрепятственного допуска в порядке, установленном законодательством Кыргызской Республики, в подразделение представителей соответствующих органов для проведения расследования случаев инфицирования ВИЧ, проверок работы в сфере профилактики ВИЧ-инфекции.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80786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IV. ПРОФИЛАКТИКА ВИЧ-ИНФЕКЦИИ СРЕДИ УЯЗВИМЫХ ГРУПП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96144"/>
            <a:ext cx="8712968" cy="50691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9. Руководители подразделений обязаны:</a:t>
            </a:r>
          </a:p>
          <a:p>
            <a:r>
              <a:rPr lang="ru-RU" dirty="0" smtClean="0"/>
              <a:t>в рамках законодательства Кыргызской Республики принимать необходимые меры к организации профилактики ВИЧ-инфекции среди УГ;</a:t>
            </a:r>
          </a:p>
          <a:p>
            <a:r>
              <a:rPr lang="ru-RU" dirty="0" smtClean="0"/>
              <a:t>обеспечить корректное отношение к представителям уязвимых групп, исключающее дискриминацию, связанную с их ВИЧ-статусом, либо принадлежностью к УГ;</a:t>
            </a:r>
          </a:p>
          <a:p>
            <a:r>
              <a:rPr lang="ru-RU" dirty="0" smtClean="0"/>
              <a:t>обеспечивать преемственность оказания медицинских услуг лицам из числа УГ, являющихся участниками различных программ (АРВ-терапии, ОЗТ и др.), задержанным и содержащихся в изоляторах временного содержания (ИВС), приемниках-распределителях (ПР), следственных изоляторах (СИЗО), исправительных учреждениях (ИУ);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1692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9036496" cy="5616624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обучать личный состав методам профилактики ВИЧ-инфекции в УГ с учетом их особенностей;</a:t>
            </a:r>
          </a:p>
          <a:p>
            <a:r>
              <a:rPr lang="ru-RU" sz="2200" dirty="0" smtClean="0"/>
              <a:t>контролировать действия сотрудников в местах осуществления программ по профилактике ВИЧ-инфекции;</a:t>
            </a:r>
          </a:p>
          <a:p>
            <a:r>
              <a:rPr lang="ru-RU" sz="2200" dirty="0" smtClean="0"/>
              <a:t>способствовать эффективной работе учреждений (организаций) всех форм собственности, реализующих программы профилактики ВИЧ-инфекции и снижения вреда среди УГ и обеспечивать невмешательство в их законную деятельность;</a:t>
            </a:r>
          </a:p>
          <a:p>
            <a:r>
              <a:rPr lang="ru-RU" sz="2200" dirty="0" smtClean="0"/>
              <a:t>обеспечивать информирование сотрудниками Уполномоченных органов представителей УГ, о проводимых профилактических программах и мотивировать их на участие в данных программах, на прохождение добровольного осознанного консультирования и тестирования на ВИЧ, а также </a:t>
            </a:r>
            <a:r>
              <a:rPr lang="ru-RU" sz="2200" dirty="0" err="1" smtClean="0"/>
              <a:t>постконтактной</a:t>
            </a:r>
            <a:r>
              <a:rPr lang="ru-RU" sz="2200" dirty="0" smtClean="0"/>
              <a:t> профилактики в случае необходимости в соответствии с </a:t>
            </a:r>
            <a:r>
              <a:rPr lang="ru-RU" sz="2200" b="1" dirty="0" smtClean="0"/>
              <a:t>Приложением 1</a:t>
            </a:r>
            <a:r>
              <a:rPr lang="ru-RU" sz="2200" dirty="0" smtClean="0"/>
              <a:t> к настоящей инструкции.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2922232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10. Сотрудники при выполнении служебных задач обязаны: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разъяснять лицам из числа УГ их права и обязанности в соответствии с законодательством Кыргызской Республики, не допуская при этом дискриминации и ущемления прав граждан, грубости, действий и слов, оскорбляющих их честь и достоинство; исключительно на законных основаниях проверять документы без последующего их изъятия, применять к представителям УГ меры процессуального принуждения в строгом соответствии с административным, уголовным и </a:t>
            </a:r>
            <a:r>
              <a:rPr lang="ru-RU" dirty="0" err="1" smtClean="0"/>
              <a:t>уголовноисполнительным</a:t>
            </a:r>
            <a:r>
              <a:rPr lang="ru-RU" dirty="0" smtClean="0"/>
              <a:t> законодательством, обеспечивать конфиденциальность сведений, ставших известными в ходе осуществления служебных обязанностей, не использовать наркотическую зависимость потребителей при проведении процессуальных действий;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9044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3277"/>
            <a:ext cx="8229600" cy="4525963"/>
          </a:xfrm>
        </p:spPr>
        <p:txBody>
          <a:bodyPr/>
          <a:lstStyle/>
          <a:p>
            <a:r>
              <a:rPr lang="ru-RU" dirty="0" smtClean="0"/>
              <a:t>информировать в ходе служебной деятельности в соответствии с </a:t>
            </a:r>
            <a:r>
              <a:rPr lang="ru-RU" b="1" dirty="0" smtClean="0"/>
              <a:t>Приложением 1</a:t>
            </a:r>
            <a:r>
              <a:rPr lang="ru-RU" dirty="0" smtClean="0"/>
              <a:t> к настоящей Инструкции население и лиц из числа УГ о путях заражения и способах защиты от ВИЧ-инфицирования, а также о возможности получения </a:t>
            </a:r>
            <a:r>
              <a:rPr lang="ru-RU" dirty="0" err="1" smtClean="0"/>
              <a:t>постконтактной</a:t>
            </a:r>
            <a:r>
              <a:rPr lang="ru-RU" dirty="0" smtClean="0"/>
              <a:t> профилактики c указанием соответствующих адресов </a:t>
            </a:r>
            <a:r>
              <a:rPr lang="ru-RU" b="1" dirty="0" smtClean="0"/>
              <a:t>(Приложение 3)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3769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информировать в соответствии с </a:t>
            </a:r>
            <a:r>
              <a:rPr lang="ru-RU" b="1" dirty="0" smtClean="0"/>
              <a:t>Приложением 4</a:t>
            </a:r>
            <a:r>
              <a:rPr lang="ru-RU" dirty="0" smtClean="0"/>
              <a:t> к настоящей Инструкции лиц из числа УГ о программах и учреждениях в сфере профилактики ВИЧ-инфекции, телефонах доверия, группах взаимопомощи, рекомендовать обращаться по соответствующим адресам, а также предоставлять доступную информационную и справочную литературу (плакаты, буклеты, разработанные в рамках программ профилактики ВИЧ-инфекции);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271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мотивировать представителей УГ, а также жертв насилия на получение </a:t>
            </a:r>
            <a:r>
              <a:rPr lang="ru-RU" dirty="0" err="1" smtClean="0"/>
              <a:t>постконтактной</a:t>
            </a:r>
            <a:r>
              <a:rPr lang="ru-RU" dirty="0" smtClean="0"/>
              <a:t> профилактики, представляющей собой короткий курс приема антиретровирусных препаратов  с целью снижения риска заражения ВИЧ в кратчайшие сроки (не позднее 72 часов) после опасного в плане инфицирования ВИЧ инцидента в соответствии с </a:t>
            </a:r>
            <a:r>
              <a:rPr lang="ru-RU" b="1" dirty="0" smtClean="0"/>
              <a:t>Приложением 1.3 </a:t>
            </a:r>
            <a:r>
              <a:rPr lang="ru-RU" dirty="0" smtClean="0"/>
              <a:t>к настоящей Инструкции;</a:t>
            </a:r>
          </a:p>
          <a:p>
            <a:r>
              <a:rPr lang="ru-RU" dirty="0" smtClean="0"/>
              <a:t>овладевать навыками оказания и обеспечить оказание доврачебной помощи при передозировке наркотиков, а также в случае других состояний, представляющих угрозу здоровью и жизни лиц, из числа УГ в соответствии с </a:t>
            </a:r>
            <a:r>
              <a:rPr lang="ru-RU" b="1" dirty="0" smtClean="0"/>
              <a:t>Приложением 5</a:t>
            </a:r>
            <a:r>
              <a:rPr lang="ru-RU" dirty="0" smtClean="0"/>
              <a:t> к настоящей Инструкции;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290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424936" cy="61206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1. Утвердить прилагаемую Инструкцию «О профилактике ВИЧ-инфекции уполномоченными государственными органами внутренних дел, по контролю наркотиков и в сфере исполнения наказаний Кыргызской Республики, взаимодействующими с уязвимыми группами» (далее – Инструкция).</a:t>
            </a:r>
          </a:p>
          <a:p>
            <a:pPr marL="0" indent="0">
              <a:buNone/>
            </a:pPr>
            <a:r>
              <a:rPr lang="ru-RU" dirty="0" smtClean="0"/>
              <a:t>2. Изготовить централизованно на консолидированные средства с привлечением донорских средств 5000 экземпляров Инструкции и распространить их в соответствующих подразделениях уполномоченных государственных органов внутренних дел, по контролю наркотиков и в сфере исполнения наказаний Кыргызской Республики, взаимодействующих с уязвимыми группами.</a:t>
            </a:r>
          </a:p>
          <a:p>
            <a:pPr marL="0" indent="0">
              <a:buNone/>
            </a:pPr>
            <a:r>
              <a:rPr lang="ru-RU" dirty="0" smtClean="0"/>
              <a:t>3. Опубликовать инструкцию на ведомственных интернет-порталах, в средствах массовой информации, ознакомить с ней Общественные наблюдательные советы.</a:t>
            </a:r>
          </a:p>
          <a:p>
            <a:pPr marL="0" indent="0">
              <a:buNone/>
            </a:pPr>
            <a:r>
              <a:rPr lang="ru-RU" dirty="0" smtClean="0"/>
              <a:t>4. Организовать изучение инструкции медицинским персоналом органов здравоохранения Кыргызской Республики, а также личным составом уполномоченных государственных органов внутренних дел, по контролю наркотиков и в сфере исполнения наказаний Кыргызской Республики в рамках регулярных занятий по боевой и служебной подготовке.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2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11. Все подразделения уполномоченных государственных органов внутренних дел, по контролю наркотиков и в сфере исполнения наказаний, взаимодействующих с УГ, а также их служебный транспорт должны быть оснащены аптечками, включающими необходимые медицинские средства для профилактики заражения ВИЧ-инфекцией личного состава и задержанных в соответствии с Приложением 2 к настоящей Инструкции.</a:t>
            </a:r>
          </a:p>
          <a:p>
            <a:pPr marL="0" indent="0">
              <a:buNone/>
            </a:pPr>
            <a:r>
              <a:rPr lang="ru-RU" dirty="0" smtClean="0"/>
              <a:t>12. В случае несоблюдения настоящей Инструкции сотрудники подлежат ответственности в порядке, установленном законодательством Кыргызской Республики.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1249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13. Сотрудник, по долгу службы взаимодействующий с УГ, обязан соблюдать установленные требования правил, норм и инструкций по выполнению мер личной безопасности по предупреждению инфицирования ВИЧ и иных инфекционных заболеваний;</a:t>
            </a:r>
          </a:p>
          <a:p>
            <a:r>
              <a:rPr lang="ru-RU" dirty="0" smtClean="0"/>
              <a:t>правильно применять средства индивидуальной защиты и правила профилактики ВИЧ при задержаниях подозреваемых, проведении обысков, изъятии вещественных доказательств, оказании первой доврачебной помощи потерпевшим, а также и в других случаях в соответствии с </a:t>
            </a:r>
            <a:r>
              <a:rPr lang="ru-RU" b="1" dirty="0" smtClean="0"/>
              <a:t>Приложением 1</a:t>
            </a:r>
            <a:r>
              <a:rPr lang="ru-RU" dirty="0" smtClean="0"/>
              <a:t> к настоящей Инструкции;</a:t>
            </a:r>
          </a:p>
          <a:p>
            <a:r>
              <a:rPr lang="ru-RU" dirty="0" smtClean="0"/>
              <a:t>проходить обучение, инструктаж и проверку знаний по  профилактике ВИЧ-инфекции;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9337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8863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случае появления ситуации, создающей потенциальную угрозу инфицирования ВИЧ во время исполнения служебных обязанностей, пострадавший сотрудник должен доложить немедленно своему непосредственному начальнику и заполнить в соответствии с </a:t>
            </a:r>
            <a:r>
              <a:rPr lang="ru-RU" b="1" dirty="0" smtClean="0"/>
              <a:t>Приложением 3</a:t>
            </a:r>
            <a:r>
              <a:rPr lang="ru-RU" dirty="0" smtClean="0"/>
              <a:t> к настоящей Инструкции «Акт о несчастном случае на службе»;</a:t>
            </a:r>
          </a:p>
          <a:p>
            <a:r>
              <a:rPr lang="ru-RU" dirty="0" smtClean="0"/>
              <a:t>пострадавший сотрудник с указанным актом должен обратиться в соответствующее лечебное учреждение, где за ним будет установлено наблюдение в течение года и при необходимости будет проведено лечение</a:t>
            </a:r>
            <a:r>
              <a:rPr lang="ru-RU" baseline="30000" dirty="0" smtClean="0"/>
              <a:t>1</a:t>
            </a:r>
            <a:r>
              <a:rPr lang="ru-RU" dirty="0" smtClean="0"/>
              <a:t>. Сотруднику, в случае ситуации, создающей потенциальную угрозу инфицирования ВИЧ, следует пройти курс </a:t>
            </a:r>
            <a:r>
              <a:rPr lang="ru-RU" dirty="0" err="1" smtClean="0"/>
              <a:t>постконтактной</a:t>
            </a:r>
            <a:r>
              <a:rPr lang="ru-RU" dirty="0" smtClean="0"/>
              <a:t> профилактики (ПКП). ПКП проводится бесплатно в любом из центров СПИДа системы Министерства здравоохранения Кыргызской Республики </a:t>
            </a:r>
            <a:r>
              <a:rPr lang="ru-RU" b="1" dirty="0" smtClean="0"/>
              <a:t>(Приложение 1.3)</a:t>
            </a:r>
            <a:r>
              <a:rPr lang="ru-RU" dirty="0" smtClean="0"/>
              <a:t> либо ином медицинском учреждении.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sz="2900" baseline="30000" dirty="0" smtClean="0"/>
              <a:t>1</a:t>
            </a:r>
            <a:r>
              <a:rPr lang="ru-RU" sz="2900" dirty="0" smtClean="0"/>
              <a:t> Информация о результатах освидетельствования на ВИЧ носит конфиденциальный характер и не подлежит разглашению.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16920724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заражение сотрудника ВИЧ-инфекцией при исполнении им служебных обязанностей в соответствии со статьей 14 Закона Кыргызской Республики «О ВИЧ/СПИДе в Кыргызской Республике» является профессиональным заболеванием. В случае заражения ему обеспечивается социальная защита в соответствии с законодательством Кыргызской Республики.</a:t>
            </a:r>
          </a:p>
          <a:p>
            <a:r>
              <a:rPr lang="ru-RU" dirty="0" smtClean="0"/>
              <a:t>В соответствии со статьей 6 Закона Кыргызской Республики «О ВИЧ/СПИДе в Кыргызской Республике», лица, живущие с ВИЧ-СПИДом, обладают всей полнотой социально-экономических, политических, личных прав и свобод, а также несут обязанности, закрепленные Конституцией Кыргызской Республики и законодательством Кыргызской Республики.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70455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V. </a:t>
            </a:r>
            <a:r>
              <a:rPr lang="ru-RU" dirty="0" smtClean="0"/>
              <a:t>СИСТЕМА ПРОФИЛАКТИКИ ВИЧ-ИНФЕКЦИИ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14. Ответственным органом в сфере профилактики  ВИЧ-инфекции уполномоченных государственных органов внутренних дел, по контролю наркотиков и в сфере исполнения наказаний Кыргызской Республики, является Комиссия по профилактике ВИЧ-инфекции.</a:t>
            </a:r>
          </a:p>
          <a:p>
            <a:pPr marL="0" indent="0">
              <a:buNone/>
            </a:pPr>
            <a:r>
              <a:rPr lang="ru-RU" dirty="0" smtClean="0"/>
              <a:t>15. Комиссия по профилактике ВИЧ-инфекции назначается приказами руководителей уполномоченных государственных органов внутренних дел, по контролю наркотиков и в сфере исполнения наказаний Кыргызской Республики и их территориальных подразделений (учреждений) из числа ответственных руководителей и сотрудников служб, взаимодействующих с УГ.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06988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16. Комиссия по профилактике ВИЧ-инфекции: </a:t>
            </a:r>
          </a:p>
          <a:p>
            <a:r>
              <a:rPr lang="ru-RU" dirty="0" smtClean="0"/>
              <a:t>планирует деятельность уполномоченного органа (подразделения, учреждения) в этой сфере;</a:t>
            </a:r>
          </a:p>
          <a:p>
            <a:r>
              <a:rPr lang="ru-RU" dirty="0" smtClean="0"/>
              <a:t>осуществляет организацию и координацию деятельности по профилактике ВИЧ-инфекции среди личного состава уполномоченных государственных органов внутренних дел, по контролю наркотиков и в сфере исполнения наказаний Кыргызской Республики, а также при работе личного состава с УГ;</a:t>
            </a:r>
          </a:p>
          <a:p>
            <a:r>
              <a:rPr lang="ru-RU" dirty="0" smtClean="0"/>
              <a:t>заслушивает отчеты о выполнении соответствующих планов мероприятий;</a:t>
            </a:r>
          </a:p>
          <a:p>
            <a:r>
              <a:rPr lang="ru-RU" dirty="0" smtClean="0"/>
              <a:t>взаимодействует с аналогичными комиссиями других уполномоченных органов, иными государственными и некоммерческими организациями, работающими в сфере профилактики ВИЧ-инфекции, включая </a:t>
            </a:r>
            <a:r>
              <a:rPr lang="ru-RU" dirty="0" err="1" smtClean="0"/>
              <a:t>Страновой</a:t>
            </a:r>
            <a:r>
              <a:rPr lang="ru-RU" dirty="0" smtClean="0"/>
              <a:t> координационный комитет (СКК) по борьбе с ВИЧ/СПИДом, туберкулезом и малярией при Правительстве Кыргызской Республики;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2333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реализует совместные проекты и программы с некоммерческими и международными организациями, работающими по различным аспектам проблемы ВИЧ-инфекции;</a:t>
            </a:r>
          </a:p>
          <a:p>
            <a:r>
              <a:rPr lang="ru-RU" dirty="0" smtClean="0"/>
              <a:t>в соответствии с законодательством Кыргызской Республики организует вопросы возмещения вреда, причиненного здоровью и жизни сотрудников при инфицировании ВИЧ;</a:t>
            </a:r>
          </a:p>
          <a:p>
            <a:r>
              <a:rPr lang="ru-RU" dirty="0" smtClean="0"/>
              <a:t>привлекает </a:t>
            </a:r>
            <a:r>
              <a:rPr lang="ru-RU" dirty="0" err="1" smtClean="0"/>
              <a:t>грантовые</a:t>
            </a:r>
            <a:r>
              <a:rPr lang="ru-RU" dirty="0" smtClean="0"/>
              <a:t>, донорские и иные ресурсы для организации профилактики ВИЧ-инфекции.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5985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 1 к Инструкции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2313" y="2132857"/>
            <a:ext cx="7772400" cy="227404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МЕРЫ</a:t>
            </a:r>
          </a:p>
          <a:p>
            <a:pPr algn="ctr"/>
            <a:r>
              <a:rPr lang="ru-RU" sz="3600" dirty="0" smtClean="0"/>
              <a:t>личной безопасности сотрудников и индивидуальной профилактики заражения ВИЧ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5184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Общие сведения о ВИЧ-инфекции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6916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Вирус иммунодефицита человека (ВИЧ) содержится во всех биологических жидкостях организма. Однако наибольшая концентрация его отмечается в крови, сперме, выделениях женских половых органов и грудном молоке.</a:t>
            </a:r>
          </a:p>
          <a:p>
            <a:r>
              <a:rPr lang="ru-RU" dirty="0" smtClean="0"/>
              <a:t>Пути передачи ВИЧ:</a:t>
            </a:r>
          </a:p>
          <a:p>
            <a:pPr lvl="1"/>
            <a:r>
              <a:rPr lang="ru-RU" dirty="0" smtClean="0"/>
              <a:t>половой путь (при незащищенных - без использования презерватива гетеросексуальных, гомосексуальных и бисексуальных контактах);</a:t>
            </a:r>
          </a:p>
          <a:p>
            <a:pPr lvl="1"/>
            <a:r>
              <a:rPr lang="ru-RU" dirty="0" smtClean="0"/>
              <a:t>через кровь  (при переливании инфицированной крови и ее препаратов), через нестерильные медицинские и другие инструменты, которыми нарушается целостность кожи. Этот же путь передачи имеет место среди потребителей инъекционных наркотиков, пользующихся общим шприцем;</a:t>
            </a:r>
          </a:p>
          <a:p>
            <a:pPr lvl="1"/>
            <a:r>
              <a:rPr lang="ru-RU" dirty="0" smtClean="0"/>
              <a:t>от ВИЧ-инфицированной матери ребенку во время беременности, родов, при кормлении грудью.</a:t>
            </a:r>
          </a:p>
          <a:p>
            <a:r>
              <a:rPr lang="ru-RU" dirty="0" smtClean="0"/>
              <a:t>ВИЧ не передается:</a:t>
            </a:r>
          </a:p>
          <a:p>
            <a:pPr lvl="1"/>
            <a:r>
              <a:rPr lang="ru-RU" dirty="0" smtClean="0"/>
              <a:t>При обычных бытовых контактах, поцелуе, кашле, чихании, рукопожатии, пользовании общим туалетом, бассейном, через посуду и постельные принадлежности; при пользовании общественным транспортом; через укусы насекомых.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8434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1.1. Меры индивидуальной профилактики заражения 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Учитывая пути передачи  ВИЧ-инфекции, сотруднику необходимо выполнять следующие правила, которые позволят защитить себя, свою семью и близких от ВИЧ-инфекции:</a:t>
            </a:r>
          </a:p>
          <a:p>
            <a:pPr lvl="1"/>
            <a:r>
              <a:rPr lang="ru-RU" dirty="0" smtClean="0"/>
              <a:t>не проводить медицинские процедуры вне лечебных учреждений; </a:t>
            </a:r>
          </a:p>
          <a:p>
            <a:pPr lvl="1"/>
            <a:r>
              <a:rPr lang="ru-RU" dirty="0" smtClean="0"/>
              <a:t>не доверять проведение ритуальных обрядов (обрезание, прокалывание ушей, нанесение татуировок) случайным людям;</a:t>
            </a:r>
          </a:p>
          <a:p>
            <a:pPr lvl="1"/>
            <a:r>
              <a:rPr lang="ru-RU" dirty="0" smtClean="0"/>
              <a:t>посещая парикмахерские, маникюрные, косметологические кабинеты, требовать от мастера выполнения всех правил обеззараживания инструментов.</a:t>
            </a:r>
          </a:p>
          <a:p>
            <a:r>
              <a:rPr lang="ru-RU" dirty="0" smtClean="0"/>
              <a:t>В целях профилактики полового пути передачи ВИЧ-инфекции: </a:t>
            </a:r>
          </a:p>
          <a:p>
            <a:pPr lvl="1"/>
            <a:r>
              <a:rPr lang="ru-RU" dirty="0" smtClean="0"/>
              <a:t>не вступать в случайные половые связи; </a:t>
            </a:r>
          </a:p>
          <a:p>
            <a:pPr lvl="1"/>
            <a:r>
              <a:rPr lang="ru-RU" dirty="0" smtClean="0"/>
              <a:t>всегда использовать презерватив; </a:t>
            </a:r>
          </a:p>
          <a:p>
            <a:pPr lvl="1"/>
            <a:r>
              <a:rPr lang="ru-RU" dirty="0" smtClean="0"/>
              <a:t>после случайных половых контактов посетить кабинет анонимного обследования на ВИЧ-инфекцию, где будет решен вопрос о необходимости проведения ПКП и кабинет профилактики венерических заболеваний.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485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614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5. Усилить профилактику ВИЧ-инфекции среди уязвимых групп населения и обеспечить защиту личного состава уполномоченными государственными органами внутренних дел, по контролю наркотиков и в сфере исполнения наказаний Кыргызской Республики при тесном взаимодействии с Министерством здравоохранения, гражданским обществом, профильными международными организациями.</a:t>
            </a:r>
          </a:p>
          <a:p>
            <a:pPr marL="0" indent="0">
              <a:buNone/>
            </a:pPr>
            <a:r>
              <a:rPr lang="ru-RU" dirty="0" smtClean="0"/>
              <a:t>6. Считать утратившим силу приказ МВД Кыргызской Республики от 25 апреля 2008 года № 417 «Об утверждении Инструкции по профилактике ВИЧ/СПИДа среди личного состава ОВД КР и уязвимых групп населения».</a:t>
            </a:r>
          </a:p>
          <a:p>
            <a:pPr marL="0" indent="0">
              <a:buNone/>
            </a:pPr>
            <a:r>
              <a:rPr lang="ru-RU" dirty="0" smtClean="0"/>
              <a:t>7. Контроль за исполнением настоящего приказа возложить на курирующих вопросы работы с личным составом и профилактики ВИЧ-инфекции заместителей министров внутренних дел и здравоохранения Кыргызской Республики, заместителей председателей уполномоченных государственных органов по контролю наркотиков и в сфере исполнения наказаний Кыргызской Республики.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23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5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1.2. Меры личной безопасности на рабочем месте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4116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Сотруднику необходимо соблюдать осторожность при задержании, проведении обысков, изъятии вещественных доказательств. Изъятые шприцы и колюще-режущие предметы помещать в емкость, исключающую возможность ранения о них. Рассматривать каждого задержанного как потенциально ВИЧ-инфицированного.</a:t>
            </a:r>
          </a:p>
          <a:p>
            <a:r>
              <a:rPr lang="ru-RU" dirty="0" smtClean="0"/>
              <a:t>В случае ранения или попадания крови при проведении задержания, обыска и др., необходимо выполнить следующие процедуры:</a:t>
            </a:r>
          </a:p>
          <a:p>
            <a:pPr lvl="1"/>
            <a:r>
              <a:rPr lang="ru-RU" dirty="0" smtClean="0"/>
              <a:t>при повреждении кожи (порез, укол и др.) - промыть поврежденное место водой с мылом; кожу обработать 70 % спиртом, затем йодом, наложить чистую повязку или заклеить лейкопластырем;</a:t>
            </a:r>
          </a:p>
          <a:p>
            <a:pPr lvl="1"/>
            <a:r>
              <a:rPr lang="ru-RU" dirty="0" smtClean="0"/>
              <a:t>при попадании крови на лицо тщательно промыть его с мылом, глаза промыть бледно-розовым раствором марганцовокислого калия и закапать 30% раствором альбуцида;</a:t>
            </a:r>
          </a:p>
          <a:p>
            <a:pPr lvl="1"/>
            <a:r>
              <a:rPr lang="ru-RU" dirty="0" smtClean="0"/>
              <a:t>при попадании крови  в нос - закапать 2% раствор протаргола (высморкать несколько раз);</a:t>
            </a:r>
          </a:p>
          <a:p>
            <a:pPr lvl="1"/>
            <a:r>
              <a:rPr lang="ru-RU" dirty="0" smtClean="0"/>
              <a:t>при попадании крови в рот – ротовую полость прополоскать 70% спиртом; </a:t>
            </a:r>
          </a:p>
          <a:p>
            <a:pPr lvl="1"/>
            <a:r>
              <a:rPr lang="ru-RU" dirty="0" smtClean="0"/>
              <a:t>при попадании крови в ухо – закапать и промыть 3% спиртовым раствором борной кислоты (несколько раз).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19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1.3. </a:t>
            </a:r>
            <a:r>
              <a:rPr lang="ru-RU" dirty="0" err="1" smtClean="0"/>
              <a:t>Постконтактная</a:t>
            </a:r>
            <a:r>
              <a:rPr lang="ru-RU" dirty="0" smtClean="0"/>
              <a:t> профилактика (ПКП)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Постконтактная</a:t>
            </a:r>
            <a:r>
              <a:rPr lang="ru-RU" dirty="0" smtClean="0"/>
              <a:t> профилактики (ПКП), является основным профилактическим мероприятием по предотвращению возможного заражения ВИЧ-инфекцией в случае ситуации, создающей потенциальную угрозу инфицирования ВИЧ.</a:t>
            </a:r>
          </a:p>
          <a:p>
            <a:r>
              <a:rPr lang="ru-RU" dirty="0" err="1" smtClean="0"/>
              <a:t>Постконтактную</a:t>
            </a:r>
            <a:r>
              <a:rPr lang="ru-RU" dirty="0" smtClean="0"/>
              <a:t> профилактику антиретровирусными препаратами следует проводить как можно раньше, лучше всего в первые 2 часа, но не позже чем через 72 часа после возможного контакта с потенциально зараженным материалом.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340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Показания к ПКП: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повреждение кожи острым предметом (укол иглой, порез осколком стекла и др.), загрязненным кровью, другими биологическими жидкостями или другим потенциально инфицированным материалом;</a:t>
            </a:r>
          </a:p>
          <a:p>
            <a:r>
              <a:rPr lang="ru-RU" dirty="0" smtClean="0"/>
              <a:t>попадание крови, семенной жидкости и другого потенциально инфицированного материала на поврежденную кожу и/или  слизистые оболочки;</a:t>
            </a:r>
          </a:p>
          <a:p>
            <a:r>
              <a:rPr lang="ru-RU" dirty="0" smtClean="0"/>
              <a:t>изнасилование. </a:t>
            </a:r>
          </a:p>
          <a:p>
            <a:pPr marL="0" indent="0">
              <a:buNone/>
            </a:pPr>
            <a:r>
              <a:rPr lang="ru-RU" dirty="0" smtClean="0"/>
              <a:t>Руководители подразделений при проведении обучения и инструктажа сотрудников обязаны обращать особое внимание на вопросы </a:t>
            </a:r>
            <a:r>
              <a:rPr lang="ru-RU" dirty="0" err="1" smtClean="0"/>
              <a:t>постконтактной</a:t>
            </a:r>
            <a:r>
              <a:rPr lang="ru-RU" dirty="0" smtClean="0"/>
              <a:t> профилактики (ПКП).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0596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630"/>
            <a:ext cx="8229600" cy="846342"/>
          </a:xfrm>
        </p:spPr>
        <p:txBody>
          <a:bodyPr/>
          <a:lstStyle/>
          <a:p>
            <a:r>
              <a:rPr lang="ru-RU" dirty="0" smtClean="0"/>
              <a:t>1.4. Права и обязанности ЛЖВ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83264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соответствии со статьей 6 Закона Кыргызской Республики «О ВИЧ/СПИДе в Кыргызской Республике», лица, живущие с ВИЧ-СПИДом, обладают всей полнотой социально-экономических, политических, личных прав и свобод, а также несут обязанности, закрепленные Конституцией Кыргызской Республики и законодательством Кыргызской Республики и имеют право на:</a:t>
            </a:r>
          </a:p>
          <a:p>
            <a:pPr lvl="1"/>
            <a:r>
              <a:rPr lang="ru-RU" dirty="0" smtClean="0"/>
              <a:t>уважительное и гуманное отношение, исключающее унижение человеческого достоинства в связи с данным заболеванием;</a:t>
            </a:r>
          </a:p>
          <a:p>
            <a:pPr lvl="1"/>
            <a:r>
              <a:rPr lang="ru-RU" dirty="0" smtClean="0"/>
              <a:t>получение качественной медико-санитарной помощи и лекарственного обеспечения бесплатно и на льготных условиях в соответствии с Программой государственных гарантий;</a:t>
            </a:r>
          </a:p>
          <a:p>
            <a:pPr lvl="1"/>
            <a:r>
              <a:rPr lang="ru-RU" dirty="0" smtClean="0"/>
              <a:t>добровольное, анонимное и конфиденциальное медицинское освидетельствование; - получение достоверной и полной информации о порядке медицинского освидетельствования на ВИЧ и его результатах, а также на </a:t>
            </a:r>
            <a:r>
              <a:rPr lang="ru-RU" dirty="0" err="1" smtClean="0"/>
              <a:t>дотестовое</a:t>
            </a:r>
            <a:r>
              <a:rPr lang="ru-RU" dirty="0" smtClean="0"/>
              <a:t> и </a:t>
            </a:r>
            <a:r>
              <a:rPr lang="ru-RU" dirty="0" err="1" smtClean="0"/>
              <a:t>послетестовое</a:t>
            </a:r>
            <a:r>
              <a:rPr lang="ru-RU" dirty="0" smtClean="0"/>
              <a:t> психосоциальное консультирование;</a:t>
            </a:r>
          </a:p>
          <a:p>
            <a:pPr lvl="1"/>
            <a:r>
              <a:rPr lang="ru-RU" dirty="0" smtClean="0"/>
              <a:t>получение достоверной и полной информации о своих правах, характере имеющегося у них заболевания и применяемых методах наблюдения и лечения;</a:t>
            </a:r>
          </a:p>
          <a:p>
            <a:pPr lvl="1"/>
            <a:r>
              <a:rPr lang="ru-RU" dirty="0" smtClean="0"/>
              <a:t>социальное обеспечение и обслуживание в порядке, предусмотренным законодательством;</a:t>
            </a:r>
          </a:p>
          <a:p>
            <a:pPr lvl="1"/>
            <a:r>
              <a:rPr lang="ru-RU" dirty="0" smtClean="0"/>
              <a:t>сохранение в тайне сведений о состоянии своего здоровья.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75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допускается отказ в приеме в лечебные организации, в оказании неотложной медицинской помощи, а также ущемление иных прав лиц на основании только того, что они являются ВИЧ-инфицированными или больными СПИДом, равно как ущемление прав родных и близких ВИЧ-инфицированных.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502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 2 к Инструкции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2313" y="1772817"/>
            <a:ext cx="7772400" cy="263408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ДОПОЛНИТЕЛЬНЫЙ ПЕРЕЧЕНЬ лекарственных средств для профилактики ВИЧ, входящих в медицинскую аптечку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6413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- 70% медицинский спирт (30 мл)</a:t>
            </a:r>
          </a:p>
          <a:p>
            <a:pPr marL="0" indent="0">
              <a:buNone/>
            </a:pPr>
            <a:r>
              <a:rPr lang="ru-RU" dirty="0" smtClean="0"/>
              <a:t>- 5% раствор йода (10 мл)</a:t>
            </a:r>
          </a:p>
          <a:p>
            <a:pPr marL="0" indent="0">
              <a:buNone/>
            </a:pPr>
            <a:r>
              <a:rPr lang="ru-RU" dirty="0" smtClean="0"/>
              <a:t>- 30% раствор альбуцида (10 мл)</a:t>
            </a:r>
          </a:p>
          <a:p>
            <a:pPr marL="0" indent="0">
              <a:buNone/>
            </a:pPr>
            <a:r>
              <a:rPr lang="ru-RU" dirty="0" smtClean="0"/>
              <a:t>- 3% спиртовой раствор борной кислоты (10 мл)</a:t>
            </a:r>
          </a:p>
          <a:p>
            <a:pPr marL="0" indent="0">
              <a:buNone/>
            </a:pPr>
            <a:r>
              <a:rPr lang="ru-RU" dirty="0" smtClean="0"/>
              <a:t>- 3% перекись водорода (40 мл)</a:t>
            </a:r>
          </a:p>
          <a:p>
            <a:pPr marL="0" indent="0">
              <a:buNone/>
            </a:pPr>
            <a:r>
              <a:rPr lang="ru-RU" dirty="0" smtClean="0"/>
              <a:t>- протаргол (2 г*)</a:t>
            </a:r>
          </a:p>
          <a:p>
            <a:pPr marL="0" indent="0">
              <a:buNone/>
            </a:pPr>
            <a:r>
              <a:rPr lang="ru-RU" dirty="0" smtClean="0"/>
              <a:t>- вода дистиллированная (100 мл. в ампулах по 5 мл)</a:t>
            </a:r>
          </a:p>
          <a:p>
            <a:pPr marL="0" indent="0">
              <a:buNone/>
            </a:pPr>
            <a:r>
              <a:rPr lang="ru-RU" dirty="0" smtClean="0"/>
              <a:t>- марганцовокислый калий (3 г**)</a:t>
            </a:r>
          </a:p>
          <a:p>
            <a:pPr marL="0" indent="0">
              <a:buNone/>
            </a:pPr>
            <a:r>
              <a:rPr lang="ru-RU" dirty="0" smtClean="0"/>
              <a:t>- перевязочные материалы (стерильные: марлевая салфетка (2 шт.) и бинт (размер 7</a:t>
            </a:r>
            <a:r>
              <a:rPr lang="en-US" dirty="0" smtClean="0"/>
              <a:t> </a:t>
            </a:r>
            <a:r>
              <a:rPr lang="ru-RU" dirty="0" smtClean="0"/>
              <a:t>на 14 см  по 1 шт.)</a:t>
            </a:r>
          </a:p>
          <a:p>
            <a:pPr marL="0" indent="0">
              <a:buNone/>
            </a:pPr>
            <a:r>
              <a:rPr lang="ru-RU" dirty="0" smtClean="0"/>
              <a:t>- лейкопластырь (1 шт. -  размер 2 на 3 см.)</a:t>
            </a:r>
          </a:p>
          <a:p>
            <a:pPr marL="0" indent="0">
              <a:buNone/>
            </a:pPr>
            <a:r>
              <a:rPr lang="ru-RU" dirty="0" smtClean="0"/>
              <a:t>- напальчники (10 шт.) и резиновые перчатки (2 пары)</a:t>
            </a:r>
          </a:p>
          <a:p>
            <a:pPr marL="0" indent="0">
              <a:buNone/>
            </a:pPr>
            <a:r>
              <a:rPr lang="ru-RU" dirty="0" smtClean="0"/>
              <a:t>- презервативы (10 шт.)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 err="1" smtClean="0"/>
              <a:t>налоксон</a:t>
            </a:r>
            <a:r>
              <a:rPr lang="ru-RU" dirty="0" smtClean="0"/>
              <a:t> (2 ампулы)</a:t>
            </a:r>
          </a:p>
          <a:p>
            <a:pPr marL="0" indent="0">
              <a:buNone/>
            </a:pPr>
            <a:r>
              <a:rPr lang="ru-RU" dirty="0" smtClean="0"/>
              <a:t>- шприц одноразовый (2 шт. - по 2 и 5 мл.)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35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ИНСТРУКЦИЯ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о профилактике ВИЧ-инфекции уполномоченными государственными органами внутренних дел, по контролю наркотиков и в сфере исполнения наказаний Кыргызской Республики, взаимодействующими с уязвимыми группами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395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Кыргызская Республика входит в число семи стран мира с наиболее высокими темпами роста эпидемии вируса иммунодефицита человека (ВИЧ). </a:t>
            </a:r>
          </a:p>
          <a:p>
            <a:r>
              <a:rPr lang="ru-RU" dirty="0" smtClean="0"/>
              <a:t>Количество случаев ВИЧ-инфекции за последние 8 лет увеличилось более чем в 6 раз - с 826 случаев в 2005 году до 5060 на 1 декабря 2013 года. </a:t>
            </a:r>
          </a:p>
          <a:p>
            <a:r>
              <a:rPr lang="ru-RU" dirty="0" smtClean="0"/>
              <a:t>Из всех выявленных случаев инфицирования вирусом иммунодефицита человека, 2795 (57,7%) приходится на потребителей инъекционных наркотиков.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662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Таким образом, инъекционное потребление наркотиков в Кыргызской Республике продолжает оставаться  главным движущим фактором дальнейшего распространения эпидемии ВИЧ-инфекции. </a:t>
            </a:r>
          </a:p>
          <a:p>
            <a:r>
              <a:rPr lang="ru-RU" dirty="0" smtClean="0"/>
              <a:t>Отмечается неблагоприятная тенденция роста числа случаев инфицирования вирусом иммунодефицита человека среди женщин, значительная часть которых является половыми партнерами инфицированных потребителей наркотиков.  </a:t>
            </a:r>
          </a:p>
          <a:p>
            <a:r>
              <a:rPr lang="ru-RU" dirty="0" smtClean="0"/>
              <a:t>Если в 2001 году женщины составляли 9,5%, то на 1 декабря 2013 года уже 30,7% среди лиц, живущих с ВИЧ (ЛЖВ), а среди лиц, зарегистрированных в 2013 г. – 43,8%. </a:t>
            </a:r>
          </a:p>
          <a:p>
            <a:r>
              <a:rPr lang="ru-RU" dirty="0" smtClean="0"/>
              <a:t>Увеличение числа женщин с вирусом иммунодефицита человека свидетельствует о переходе эпидемии из среды потребителей инъекционных наркотиков в общую популяцию.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229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Инъекционное потребление наркотиков сопровождается распространением ВИЧ-инфекции и вирусных гепатитов. </a:t>
            </a:r>
          </a:p>
          <a:p>
            <a:r>
              <a:rPr lang="ru-RU" dirty="0" smtClean="0"/>
              <a:t>Так, 54,2% обследованных потребителей инъекционных наркотиков являлись носителями вируса гепатита «С»; 12,8% - заражены сифилисом и 14,6% были инфицированы ВИЧ. </a:t>
            </a:r>
          </a:p>
          <a:p>
            <a:r>
              <a:rPr lang="ru-RU" dirty="0" smtClean="0"/>
              <a:t>Смертность от передозировки наркотиков и от  сепсисов составляет около 2% лиц стоящих на учете по поводу зависимости от наркотиков, однако их реальное число значительно выше.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270975"/>
      </p:ext>
    </p:extLst>
  </p:cSld>
  <p:clrMapOvr>
    <a:masterClrMapping/>
  </p:clrMapOvr>
</p:sld>
</file>

<file path=ppt/theme/theme1.xml><?xml version="1.0" encoding="utf-8"?>
<a:theme xmlns:a="http://schemas.openxmlformats.org/drawingml/2006/main" name="LEAHN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LEAHN</Template>
  <TotalTime>129</TotalTime>
  <Words>4752</Words>
  <Application>Microsoft Office PowerPoint</Application>
  <PresentationFormat>On-screen Show (4:3)</PresentationFormat>
  <Paragraphs>199</Paragraphs>
  <Slides>56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9" baseType="lpstr">
      <vt:lpstr>Arial</vt:lpstr>
      <vt:lpstr>Calibri</vt:lpstr>
      <vt:lpstr>LEAHN</vt:lpstr>
      <vt:lpstr>Александр Зеличенко, полковник милиции в отставке, PhD. Региональный координатор сети «Полиция и ВИЧ» по Центральной Азии и Восточной Европе. Международный эксперт по наркополитике. </vt:lpstr>
      <vt:lpstr>СОВМЕСТНЫЙ ПРИКАЗ Об усилении профилактики ВИЧ-инфекции при взаимодействии с уязвимыми группами 21.01.2014</vt:lpstr>
      <vt:lpstr>ПРИКАЗЫВАЕМ:</vt:lpstr>
      <vt:lpstr>PowerPoint Presentation</vt:lpstr>
      <vt:lpstr>PowerPoint Presentation</vt:lpstr>
      <vt:lpstr>ИНСТРУКЦИЯ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I. ОБЩИЕ ПОЛОЖЕНИЯ</vt:lpstr>
      <vt:lpstr>1. Основные понятия, используемые в настоящей Инструкции: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II. ОСНОВНЫЕ ЦЕЛИ И ЗАДАЧИ</vt:lpstr>
      <vt:lpstr>PowerPoint Presentation</vt:lpstr>
      <vt:lpstr>III. ПРОФИЛАКТИКА ВИЧ-ИНФЕКЦИИ СРЕДИ СОТРУДНИКОВ</vt:lpstr>
      <vt:lpstr>PowerPoint Presentation</vt:lpstr>
      <vt:lpstr>PowerPoint Presentation</vt:lpstr>
      <vt:lpstr>PowerPoint Presentation</vt:lpstr>
      <vt:lpstr>IV. ПРОФИЛАКТИКА ВИЧ-ИНФЕКЦИИ СРЕДИ УЯЗВИМЫХ ГРУПП</vt:lpstr>
      <vt:lpstr>PowerPoint Presentation</vt:lpstr>
      <vt:lpstr>10. Сотрудники при выполнении служебных задач обязаны: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V. СИСТЕМА ПРОФИЛАКТИКИ ВИЧ-ИНФЕКЦИИ</vt:lpstr>
      <vt:lpstr>PowerPoint Presentation</vt:lpstr>
      <vt:lpstr>PowerPoint Presentation</vt:lpstr>
      <vt:lpstr>Приложение 1 к Инструкции</vt:lpstr>
      <vt:lpstr>Общие сведения о ВИЧ-инфекции</vt:lpstr>
      <vt:lpstr>1.1. Меры индивидуальной профилактики заражения ВИЧ</vt:lpstr>
      <vt:lpstr>1.2. Меры личной безопасности на рабочем месте</vt:lpstr>
      <vt:lpstr>1.3. Постконтактная профилактика (ПКП)</vt:lpstr>
      <vt:lpstr>Показания к ПКП:</vt:lpstr>
      <vt:lpstr>1.4. Права и обязанности ЛЖВ</vt:lpstr>
      <vt:lpstr>PowerPoint Presentation</vt:lpstr>
      <vt:lpstr>Приложение 2 к Инструкции</vt:lpstr>
      <vt:lpstr>PowerPoint Presentation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СОВМЕСТНЫЙ ПРИКАЗ Об усилении профилактики ВИЧ-инфекции при взаимодействии с уязвимыми группами 21.01.2014</dc:title>
  <dc:creator>Maksim</dc:creator>
  <cp:lastModifiedBy>Melissa Jardine</cp:lastModifiedBy>
  <cp:revision>27</cp:revision>
  <dcterms:created xsi:type="dcterms:W3CDTF">2014-02-26T14:30:51Z</dcterms:created>
  <dcterms:modified xsi:type="dcterms:W3CDTF">2014-03-19T21:17:52Z</dcterms:modified>
</cp:coreProperties>
</file>