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layout1.xml" ContentType="application/vnd.openxmlformats-officedocument.drawingml.diagramLayout+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7"/>
  </p:notesMasterIdLst>
  <p:handoutMasterIdLst>
    <p:handoutMasterId r:id="rId28"/>
  </p:handoutMasterIdLst>
  <p:sldIdLst>
    <p:sldId id="293" r:id="rId2"/>
    <p:sldId id="300" r:id="rId3"/>
    <p:sldId id="362" r:id="rId4"/>
    <p:sldId id="351" r:id="rId5"/>
    <p:sldId id="339" r:id="rId6"/>
    <p:sldId id="338" r:id="rId7"/>
    <p:sldId id="367" r:id="rId8"/>
    <p:sldId id="368" r:id="rId9"/>
    <p:sldId id="370" r:id="rId10"/>
    <p:sldId id="384" r:id="rId11"/>
    <p:sldId id="385" r:id="rId12"/>
    <p:sldId id="386" r:id="rId13"/>
    <p:sldId id="387" r:id="rId14"/>
    <p:sldId id="388" r:id="rId15"/>
    <p:sldId id="372" r:id="rId16"/>
    <p:sldId id="373" r:id="rId17"/>
    <p:sldId id="374" r:id="rId18"/>
    <p:sldId id="375" r:id="rId19"/>
    <p:sldId id="376" r:id="rId20"/>
    <p:sldId id="377" r:id="rId21"/>
    <p:sldId id="378" r:id="rId22"/>
    <p:sldId id="389" r:id="rId23"/>
    <p:sldId id="383" r:id="rId24"/>
    <p:sldId id="302" r:id="rId25"/>
    <p:sldId id="332" r:id="rId26"/>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Arial" pitchFamily="34" charset="0"/>
        <a:ea typeface="ＭＳ Ｐゴシック" charset="-128"/>
        <a:cs typeface="+mn-cs"/>
      </a:defRPr>
    </a:lvl1pPr>
    <a:lvl2pPr marL="457200" algn="l" rtl="0" fontAlgn="base">
      <a:spcBef>
        <a:spcPct val="0"/>
      </a:spcBef>
      <a:spcAft>
        <a:spcPct val="0"/>
      </a:spcAft>
      <a:defRPr sz="2400" kern="1200">
        <a:solidFill>
          <a:schemeClr val="tx1"/>
        </a:solidFill>
        <a:latin typeface="Arial" pitchFamily="34" charset="0"/>
        <a:ea typeface="ＭＳ Ｐゴシック" charset="-128"/>
        <a:cs typeface="+mn-cs"/>
      </a:defRPr>
    </a:lvl2pPr>
    <a:lvl3pPr marL="914400" algn="l" rtl="0" fontAlgn="base">
      <a:spcBef>
        <a:spcPct val="0"/>
      </a:spcBef>
      <a:spcAft>
        <a:spcPct val="0"/>
      </a:spcAft>
      <a:defRPr sz="2400" kern="1200">
        <a:solidFill>
          <a:schemeClr val="tx1"/>
        </a:solidFill>
        <a:latin typeface="Arial" pitchFamily="34" charset="0"/>
        <a:ea typeface="ＭＳ Ｐゴシック" charset="-128"/>
        <a:cs typeface="+mn-cs"/>
      </a:defRPr>
    </a:lvl3pPr>
    <a:lvl4pPr marL="1371600" algn="l" rtl="0" fontAlgn="base">
      <a:spcBef>
        <a:spcPct val="0"/>
      </a:spcBef>
      <a:spcAft>
        <a:spcPct val="0"/>
      </a:spcAft>
      <a:defRPr sz="2400" kern="1200">
        <a:solidFill>
          <a:schemeClr val="tx1"/>
        </a:solidFill>
        <a:latin typeface="Arial" pitchFamily="34" charset="0"/>
        <a:ea typeface="ＭＳ Ｐゴシック" charset="-128"/>
        <a:cs typeface="+mn-cs"/>
      </a:defRPr>
    </a:lvl4pPr>
    <a:lvl5pPr marL="1828800" algn="l" rtl="0" fontAlgn="base">
      <a:spcBef>
        <a:spcPct val="0"/>
      </a:spcBef>
      <a:spcAft>
        <a:spcPct val="0"/>
      </a:spcAft>
      <a:defRPr sz="2400" kern="1200">
        <a:solidFill>
          <a:schemeClr val="tx1"/>
        </a:solidFill>
        <a:latin typeface="Arial" pitchFamily="34" charset="0"/>
        <a:ea typeface="ＭＳ Ｐゴシック" charset="-128"/>
        <a:cs typeface="+mn-cs"/>
      </a:defRPr>
    </a:lvl5pPr>
    <a:lvl6pPr marL="2286000" algn="l" defTabSz="914400" rtl="0" eaLnBrk="1" latinLnBrk="0" hangingPunct="1">
      <a:defRPr sz="2400" kern="1200">
        <a:solidFill>
          <a:schemeClr val="tx1"/>
        </a:solidFill>
        <a:latin typeface="Arial" pitchFamily="34" charset="0"/>
        <a:ea typeface="ＭＳ Ｐゴシック" charset="-128"/>
        <a:cs typeface="+mn-cs"/>
      </a:defRPr>
    </a:lvl6pPr>
    <a:lvl7pPr marL="2743200" algn="l" defTabSz="914400" rtl="0" eaLnBrk="1" latinLnBrk="0" hangingPunct="1">
      <a:defRPr sz="2400" kern="1200">
        <a:solidFill>
          <a:schemeClr val="tx1"/>
        </a:solidFill>
        <a:latin typeface="Arial" pitchFamily="34" charset="0"/>
        <a:ea typeface="ＭＳ Ｐゴシック" charset="-128"/>
        <a:cs typeface="+mn-cs"/>
      </a:defRPr>
    </a:lvl7pPr>
    <a:lvl8pPr marL="3200400" algn="l" defTabSz="914400" rtl="0" eaLnBrk="1" latinLnBrk="0" hangingPunct="1">
      <a:defRPr sz="2400" kern="1200">
        <a:solidFill>
          <a:schemeClr val="tx1"/>
        </a:solidFill>
        <a:latin typeface="Arial" pitchFamily="34" charset="0"/>
        <a:ea typeface="ＭＳ Ｐゴシック" charset="-128"/>
        <a:cs typeface="+mn-cs"/>
      </a:defRPr>
    </a:lvl8pPr>
    <a:lvl9pPr marL="3657600" algn="l" defTabSz="914400" rtl="0" eaLnBrk="1" latinLnBrk="0" hangingPunct="1">
      <a:defRPr sz="2400" kern="1200">
        <a:solidFill>
          <a:schemeClr val="tx1"/>
        </a:solidFill>
        <a:latin typeface="Arial" pitchFamily="34"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15" autoAdjust="0"/>
    <p:restoredTop sz="94729" autoAdjust="0"/>
  </p:normalViewPr>
  <p:slideViewPr>
    <p:cSldViewPr>
      <p:cViewPr>
        <p:scale>
          <a:sx n="75" d="100"/>
          <a:sy n="75" d="100"/>
        </p:scale>
        <p:origin x="-1014" y="-78"/>
      </p:cViewPr>
      <p:guideLst>
        <p:guide orient="horz" pos="2160"/>
        <p:guide pos="2880"/>
      </p:guideLst>
    </p:cSldViewPr>
  </p:slideViewPr>
  <p:outlineViewPr>
    <p:cViewPr>
      <p:scale>
        <a:sx n="33" d="100"/>
        <a:sy n="33" d="100"/>
      </p:scale>
      <p:origin x="0" y="14448"/>
    </p:cViewPr>
  </p:outlineViewPr>
  <p:notesTextViewPr>
    <p:cViewPr>
      <p:scale>
        <a:sx n="66" d="100"/>
        <a:sy n="66"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A0A1167-7372-EE48-9546-67E3EC89F945}" type="doc">
      <dgm:prSet loTypeId="urn:microsoft.com/office/officeart/2005/8/layout/arrow2" loCatId="" qsTypeId="urn:microsoft.com/office/officeart/2005/8/quickstyle/simple4" qsCatId="simple" csTypeId="urn:microsoft.com/office/officeart/2005/8/colors/accent1_2" csCatId="accent1"/>
      <dgm:spPr/>
      <dgm:t>
        <a:bodyPr/>
        <a:lstStyle/>
        <a:p>
          <a:endParaRPr lang="en-US"/>
        </a:p>
      </dgm:t>
    </dgm:pt>
    <dgm:pt modelId="{8C63C5A1-693E-BC46-A4A7-3BE3F7B567CC}">
      <dgm:prSet custT="1"/>
      <dgm:spPr/>
      <dgm:t>
        <a:bodyPr/>
        <a:lstStyle/>
        <a:p>
          <a:pPr rtl="0"/>
          <a:r>
            <a:rPr lang="en-AU" sz="1400" b="1" smtClean="0"/>
            <a:t>users demonstrate harmful injecting practices due to concerns over police activity nearby – sharing injecting equipment </a:t>
          </a:r>
          <a:endParaRPr lang="en-AU" sz="1400"/>
        </a:p>
      </dgm:t>
    </dgm:pt>
    <dgm:pt modelId="{964B382C-101C-2740-BDB4-68F376457F3E}" type="parTrans" cxnId="{E251E0A9-ED08-0741-A8A3-FBA05B6AE14B}">
      <dgm:prSet/>
      <dgm:spPr/>
      <dgm:t>
        <a:bodyPr/>
        <a:lstStyle/>
        <a:p>
          <a:endParaRPr lang="en-US" sz="1400"/>
        </a:p>
      </dgm:t>
    </dgm:pt>
    <dgm:pt modelId="{514679BA-2A1D-7645-9DFD-3D09E6646971}" type="sibTrans" cxnId="{E251E0A9-ED08-0741-A8A3-FBA05B6AE14B}">
      <dgm:prSet/>
      <dgm:spPr/>
      <dgm:t>
        <a:bodyPr/>
        <a:lstStyle/>
        <a:p>
          <a:endParaRPr lang="en-US" sz="1400"/>
        </a:p>
      </dgm:t>
    </dgm:pt>
    <dgm:pt modelId="{EA8A700C-E4FD-1C48-9F6E-B101471D9287}">
      <dgm:prSet custT="1"/>
      <dgm:spPr/>
      <dgm:t>
        <a:bodyPr/>
        <a:lstStyle/>
        <a:p>
          <a:pPr rtl="0"/>
          <a:r>
            <a:rPr lang="en-AU" sz="1400" b="1" dirty="0" smtClean="0"/>
            <a:t>a sudden decline in the number of clients using harm reduction services due to harassment or arrest</a:t>
          </a:r>
          <a:endParaRPr lang="en-AU" sz="1400" dirty="0"/>
        </a:p>
      </dgm:t>
    </dgm:pt>
    <dgm:pt modelId="{21886E9C-4C8E-C34D-8B38-D7D97684EC33}" type="parTrans" cxnId="{78E8118B-8C3A-4F4C-9BD3-5F1E1346B0CB}">
      <dgm:prSet/>
      <dgm:spPr/>
      <dgm:t>
        <a:bodyPr/>
        <a:lstStyle/>
        <a:p>
          <a:endParaRPr lang="en-US" sz="1400"/>
        </a:p>
      </dgm:t>
    </dgm:pt>
    <dgm:pt modelId="{51F24E15-B849-9E44-9AFB-2D3B383C9EE6}" type="sibTrans" cxnId="{78E8118B-8C3A-4F4C-9BD3-5F1E1346B0CB}">
      <dgm:prSet/>
      <dgm:spPr/>
      <dgm:t>
        <a:bodyPr/>
        <a:lstStyle/>
        <a:p>
          <a:endParaRPr lang="en-US" sz="1400"/>
        </a:p>
      </dgm:t>
    </dgm:pt>
    <dgm:pt modelId="{4192B5AA-F7DA-8241-B8BC-1BBE21B3A912}">
      <dgm:prSet custT="1"/>
      <dgm:spPr/>
      <dgm:t>
        <a:bodyPr/>
        <a:lstStyle/>
        <a:p>
          <a:pPr rtl="0"/>
          <a:r>
            <a:rPr lang="en-AU" sz="1400" b="1" smtClean="0"/>
            <a:t>harm reduction services in other sites report increased numbers of clients attending due to police activity near other sites – alternatively displacement to areas where no services exist</a:t>
          </a:r>
          <a:endParaRPr lang="en-AU" sz="1400"/>
        </a:p>
      </dgm:t>
    </dgm:pt>
    <dgm:pt modelId="{C127C00D-5D64-CA4B-83A2-C2597C0E51B3}" type="parTrans" cxnId="{DF83D5B0-238B-6640-ACE3-B0E54193C1F9}">
      <dgm:prSet/>
      <dgm:spPr/>
      <dgm:t>
        <a:bodyPr/>
        <a:lstStyle/>
        <a:p>
          <a:endParaRPr lang="en-US" sz="1400"/>
        </a:p>
      </dgm:t>
    </dgm:pt>
    <dgm:pt modelId="{50A39E2D-CD8F-7547-9384-309EE9C17A5F}" type="sibTrans" cxnId="{DF83D5B0-238B-6640-ACE3-B0E54193C1F9}">
      <dgm:prSet/>
      <dgm:spPr/>
      <dgm:t>
        <a:bodyPr/>
        <a:lstStyle/>
        <a:p>
          <a:endParaRPr lang="en-US" sz="1400"/>
        </a:p>
      </dgm:t>
    </dgm:pt>
    <dgm:pt modelId="{1E5CA248-2C49-D24C-9583-338DC09089AE}">
      <dgm:prSet custT="1"/>
      <dgm:spPr/>
      <dgm:t>
        <a:bodyPr/>
        <a:lstStyle/>
        <a:p>
          <a:pPr rtl="0"/>
          <a:r>
            <a:rPr lang="en-AU" sz="1400" b="1" smtClean="0"/>
            <a:t>outreach workers report that clients are difficult to find – they may have moved on or are reluctant to meet in the usual places due to police activity.</a:t>
          </a:r>
          <a:endParaRPr lang="en-AU" sz="1400"/>
        </a:p>
      </dgm:t>
    </dgm:pt>
    <dgm:pt modelId="{0B8D689A-7938-7E4A-8617-F3C36B4731A7}" type="parTrans" cxnId="{3E0C0F24-0E30-A04C-A7EA-28E7B6F2FA62}">
      <dgm:prSet/>
      <dgm:spPr/>
      <dgm:t>
        <a:bodyPr/>
        <a:lstStyle/>
        <a:p>
          <a:endParaRPr lang="en-US" sz="1400"/>
        </a:p>
      </dgm:t>
    </dgm:pt>
    <dgm:pt modelId="{C0A35591-6C8F-E644-B4DF-56C9401B1B88}" type="sibTrans" cxnId="{3E0C0F24-0E30-A04C-A7EA-28E7B6F2FA62}">
      <dgm:prSet/>
      <dgm:spPr/>
      <dgm:t>
        <a:bodyPr/>
        <a:lstStyle/>
        <a:p>
          <a:endParaRPr lang="en-US" sz="1400"/>
        </a:p>
      </dgm:t>
    </dgm:pt>
    <dgm:pt modelId="{24213658-C5D7-9342-9890-88EE4E7C8469}" type="pres">
      <dgm:prSet presAssocID="{DA0A1167-7372-EE48-9546-67E3EC89F945}" presName="arrowDiagram" presStyleCnt="0">
        <dgm:presLayoutVars>
          <dgm:chMax val="5"/>
          <dgm:dir/>
          <dgm:resizeHandles val="exact"/>
        </dgm:presLayoutVars>
      </dgm:prSet>
      <dgm:spPr/>
      <dgm:t>
        <a:bodyPr/>
        <a:lstStyle/>
        <a:p>
          <a:endParaRPr lang="en-US"/>
        </a:p>
      </dgm:t>
    </dgm:pt>
    <dgm:pt modelId="{EC50EA35-8853-BD4F-BB2F-5C1BC5BAF550}" type="pres">
      <dgm:prSet presAssocID="{DA0A1167-7372-EE48-9546-67E3EC89F945}" presName="arrow" presStyleLbl="bgShp" presStyleIdx="0" presStyleCnt="1" custLinFactNeighborY="2851"/>
      <dgm:spPr/>
    </dgm:pt>
    <dgm:pt modelId="{47D74C6B-422F-0449-BCDD-80DAA7EC6AAE}" type="pres">
      <dgm:prSet presAssocID="{DA0A1167-7372-EE48-9546-67E3EC89F945}" presName="arrowDiagram4" presStyleCnt="0"/>
      <dgm:spPr/>
    </dgm:pt>
    <dgm:pt modelId="{82E24D1F-0336-6D44-9365-2D8AAAAC9337}" type="pres">
      <dgm:prSet presAssocID="{8C63C5A1-693E-BC46-A4A7-3BE3F7B567CC}" presName="bullet4a" presStyleLbl="node1" presStyleIdx="0" presStyleCnt="4"/>
      <dgm:spPr/>
    </dgm:pt>
    <dgm:pt modelId="{E4673426-9715-B344-9170-A43D5F11D9DF}" type="pres">
      <dgm:prSet presAssocID="{8C63C5A1-693E-BC46-A4A7-3BE3F7B567CC}" presName="textBox4a" presStyleLbl="revTx" presStyleIdx="0" presStyleCnt="4">
        <dgm:presLayoutVars>
          <dgm:bulletEnabled val="1"/>
        </dgm:presLayoutVars>
      </dgm:prSet>
      <dgm:spPr/>
      <dgm:t>
        <a:bodyPr/>
        <a:lstStyle/>
        <a:p>
          <a:endParaRPr lang="en-US"/>
        </a:p>
      </dgm:t>
    </dgm:pt>
    <dgm:pt modelId="{2382DD68-E3C2-6C4B-8F08-66E9441D1EAD}" type="pres">
      <dgm:prSet presAssocID="{EA8A700C-E4FD-1C48-9F6E-B101471D9287}" presName="bullet4b" presStyleLbl="node1" presStyleIdx="1" presStyleCnt="4"/>
      <dgm:spPr/>
    </dgm:pt>
    <dgm:pt modelId="{0E1D1C4D-6A4E-A840-A112-871DCA49EE27}" type="pres">
      <dgm:prSet presAssocID="{EA8A700C-E4FD-1C48-9F6E-B101471D9287}" presName="textBox4b" presStyleLbl="revTx" presStyleIdx="1" presStyleCnt="4">
        <dgm:presLayoutVars>
          <dgm:bulletEnabled val="1"/>
        </dgm:presLayoutVars>
      </dgm:prSet>
      <dgm:spPr/>
      <dgm:t>
        <a:bodyPr/>
        <a:lstStyle/>
        <a:p>
          <a:endParaRPr lang="en-US"/>
        </a:p>
      </dgm:t>
    </dgm:pt>
    <dgm:pt modelId="{E2BFF5B3-B7BD-CA4C-A1BA-03128D0E8805}" type="pres">
      <dgm:prSet presAssocID="{4192B5AA-F7DA-8241-B8BC-1BBE21B3A912}" presName="bullet4c" presStyleLbl="node1" presStyleIdx="2" presStyleCnt="4"/>
      <dgm:spPr/>
    </dgm:pt>
    <dgm:pt modelId="{0B3AC1F9-C1FD-804C-A7E1-F2FB74427DF6}" type="pres">
      <dgm:prSet presAssocID="{4192B5AA-F7DA-8241-B8BC-1BBE21B3A912}" presName="textBox4c" presStyleLbl="revTx" presStyleIdx="2" presStyleCnt="4">
        <dgm:presLayoutVars>
          <dgm:bulletEnabled val="1"/>
        </dgm:presLayoutVars>
      </dgm:prSet>
      <dgm:spPr/>
      <dgm:t>
        <a:bodyPr/>
        <a:lstStyle/>
        <a:p>
          <a:endParaRPr lang="en-US"/>
        </a:p>
      </dgm:t>
    </dgm:pt>
    <dgm:pt modelId="{7C2F20AA-7352-274E-B43D-ADCF7CB5B4C4}" type="pres">
      <dgm:prSet presAssocID="{1E5CA248-2C49-D24C-9583-338DC09089AE}" presName="bullet4d" presStyleLbl="node1" presStyleIdx="3" presStyleCnt="4"/>
      <dgm:spPr/>
    </dgm:pt>
    <dgm:pt modelId="{E2821A5F-097F-6240-96E1-D512050833D9}" type="pres">
      <dgm:prSet presAssocID="{1E5CA248-2C49-D24C-9583-338DC09089AE}" presName="textBox4d" presStyleLbl="revTx" presStyleIdx="3" presStyleCnt="4">
        <dgm:presLayoutVars>
          <dgm:bulletEnabled val="1"/>
        </dgm:presLayoutVars>
      </dgm:prSet>
      <dgm:spPr/>
      <dgm:t>
        <a:bodyPr/>
        <a:lstStyle/>
        <a:p>
          <a:endParaRPr lang="en-US"/>
        </a:p>
      </dgm:t>
    </dgm:pt>
  </dgm:ptLst>
  <dgm:cxnLst>
    <dgm:cxn modelId="{3E0C0F24-0E30-A04C-A7EA-28E7B6F2FA62}" srcId="{DA0A1167-7372-EE48-9546-67E3EC89F945}" destId="{1E5CA248-2C49-D24C-9583-338DC09089AE}" srcOrd="3" destOrd="0" parTransId="{0B8D689A-7938-7E4A-8617-F3C36B4731A7}" sibTransId="{C0A35591-6C8F-E644-B4DF-56C9401B1B88}"/>
    <dgm:cxn modelId="{1F3F4954-5047-3547-B37D-F6FD29829D98}" type="presOf" srcId="{8C63C5A1-693E-BC46-A4A7-3BE3F7B567CC}" destId="{E4673426-9715-B344-9170-A43D5F11D9DF}" srcOrd="0" destOrd="0" presId="urn:microsoft.com/office/officeart/2005/8/layout/arrow2"/>
    <dgm:cxn modelId="{FD4FDB28-6D31-224A-907C-1B036CD6DDC0}" type="presOf" srcId="{1E5CA248-2C49-D24C-9583-338DC09089AE}" destId="{E2821A5F-097F-6240-96E1-D512050833D9}" srcOrd="0" destOrd="0" presId="urn:microsoft.com/office/officeart/2005/8/layout/arrow2"/>
    <dgm:cxn modelId="{901CE2CB-7020-3340-805B-3A56B0606833}" type="presOf" srcId="{DA0A1167-7372-EE48-9546-67E3EC89F945}" destId="{24213658-C5D7-9342-9890-88EE4E7C8469}" srcOrd="0" destOrd="0" presId="urn:microsoft.com/office/officeart/2005/8/layout/arrow2"/>
    <dgm:cxn modelId="{DF83D5B0-238B-6640-ACE3-B0E54193C1F9}" srcId="{DA0A1167-7372-EE48-9546-67E3EC89F945}" destId="{4192B5AA-F7DA-8241-B8BC-1BBE21B3A912}" srcOrd="2" destOrd="0" parTransId="{C127C00D-5D64-CA4B-83A2-C2597C0E51B3}" sibTransId="{50A39E2D-CD8F-7547-9384-309EE9C17A5F}"/>
    <dgm:cxn modelId="{B9F23415-D87C-FA4C-8678-95589512968B}" type="presOf" srcId="{EA8A700C-E4FD-1C48-9F6E-B101471D9287}" destId="{0E1D1C4D-6A4E-A840-A112-871DCA49EE27}" srcOrd="0" destOrd="0" presId="urn:microsoft.com/office/officeart/2005/8/layout/arrow2"/>
    <dgm:cxn modelId="{E251E0A9-ED08-0741-A8A3-FBA05B6AE14B}" srcId="{DA0A1167-7372-EE48-9546-67E3EC89F945}" destId="{8C63C5A1-693E-BC46-A4A7-3BE3F7B567CC}" srcOrd="0" destOrd="0" parTransId="{964B382C-101C-2740-BDB4-68F376457F3E}" sibTransId="{514679BA-2A1D-7645-9DFD-3D09E6646971}"/>
    <dgm:cxn modelId="{377F5A9D-305D-D34D-B0DD-7C4B1157ACEC}" type="presOf" srcId="{4192B5AA-F7DA-8241-B8BC-1BBE21B3A912}" destId="{0B3AC1F9-C1FD-804C-A7E1-F2FB74427DF6}" srcOrd="0" destOrd="0" presId="urn:microsoft.com/office/officeart/2005/8/layout/arrow2"/>
    <dgm:cxn modelId="{78E8118B-8C3A-4F4C-9BD3-5F1E1346B0CB}" srcId="{DA0A1167-7372-EE48-9546-67E3EC89F945}" destId="{EA8A700C-E4FD-1C48-9F6E-B101471D9287}" srcOrd="1" destOrd="0" parTransId="{21886E9C-4C8E-C34D-8B38-D7D97684EC33}" sibTransId="{51F24E15-B849-9E44-9AFB-2D3B383C9EE6}"/>
    <dgm:cxn modelId="{BD0788A6-D4A5-794E-8272-11D17FB59170}" type="presParOf" srcId="{24213658-C5D7-9342-9890-88EE4E7C8469}" destId="{EC50EA35-8853-BD4F-BB2F-5C1BC5BAF550}" srcOrd="0" destOrd="0" presId="urn:microsoft.com/office/officeart/2005/8/layout/arrow2"/>
    <dgm:cxn modelId="{652F553C-289A-9B48-AC38-0209710F99AC}" type="presParOf" srcId="{24213658-C5D7-9342-9890-88EE4E7C8469}" destId="{47D74C6B-422F-0449-BCDD-80DAA7EC6AAE}" srcOrd="1" destOrd="0" presId="urn:microsoft.com/office/officeart/2005/8/layout/arrow2"/>
    <dgm:cxn modelId="{F6A1A163-C2AA-D44B-A497-942B0C3A7A4A}" type="presParOf" srcId="{47D74C6B-422F-0449-BCDD-80DAA7EC6AAE}" destId="{82E24D1F-0336-6D44-9365-2D8AAAAC9337}" srcOrd="0" destOrd="0" presId="urn:microsoft.com/office/officeart/2005/8/layout/arrow2"/>
    <dgm:cxn modelId="{D936F69B-6AC4-3640-91DB-A469360294FF}" type="presParOf" srcId="{47D74C6B-422F-0449-BCDD-80DAA7EC6AAE}" destId="{E4673426-9715-B344-9170-A43D5F11D9DF}" srcOrd="1" destOrd="0" presId="urn:microsoft.com/office/officeart/2005/8/layout/arrow2"/>
    <dgm:cxn modelId="{D66848EA-4030-A544-A697-F2D94AF05ACE}" type="presParOf" srcId="{47D74C6B-422F-0449-BCDD-80DAA7EC6AAE}" destId="{2382DD68-E3C2-6C4B-8F08-66E9441D1EAD}" srcOrd="2" destOrd="0" presId="urn:microsoft.com/office/officeart/2005/8/layout/arrow2"/>
    <dgm:cxn modelId="{A5CA623D-77F6-D44C-91A2-88662F600ADD}" type="presParOf" srcId="{47D74C6B-422F-0449-BCDD-80DAA7EC6AAE}" destId="{0E1D1C4D-6A4E-A840-A112-871DCA49EE27}" srcOrd="3" destOrd="0" presId="urn:microsoft.com/office/officeart/2005/8/layout/arrow2"/>
    <dgm:cxn modelId="{337F28CB-8CCC-C54C-9482-E55E7A283BE8}" type="presParOf" srcId="{47D74C6B-422F-0449-BCDD-80DAA7EC6AAE}" destId="{E2BFF5B3-B7BD-CA4C-A1BA-03128D0E8805}" srcOrd="4" destOrd="0" presId="urn:microsoft.com/office/officeart/2005/8/layout/arrow2"/>
    <dgm:cxn modelId="{7BEBEF60-F61A-9949-B007-DCFB0D1787E0}" type="presParOf" srcId="{47D74C6B-422F-0449-BCDD-80DAA7EC6AAE}" destId="{0B3AC1F9-C1FD-804C-A7E1-F2FB74427DF6}" srcOrd="5" destOrd="0" presId="urn:microsoft.com/office/officeart/2005/8/layout/arrow2"/>
    <dgm:cxn modelId="{FCAD9A7C-C01D-3049-8872-286D73EBF7C3}" type="presParOf" srcId="{47D74C6B-422F-0449-BCDD-80DAA7EC6AAE}" destId="{7C2F20AA-7352-274E-B43D-ADCF7CB5B4C4}" srcOrd="6" destOrd="0" presId="urn:microsoft.com/office/officeart/2005/8/layout/arrow2"/>
    <dgm:cxn modelId="{60E6AFF9-AB96-C249-A23E-2DCFD2859546}" type="presParOf" srcId="{47D74C6B-422F-0449-BCDD-80DAA7EC6AAE}" destId="{E2821A5F-097F-6240-96E1-D512050833D9}" srcOrd="7" destOrd="0" presId="urn:microsoft.com/office/officeart/2005/8/layout/arrow2"/>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50EA35-8853-BD4F-BB2F-5C1BC5BAF550}">
      <dsp:nvSpPr>
        <dsp:cNvPr id="0" name=""/>
        <dsp:cNvSpPr/>
      </dsp:nvSpPr>
      <dsp:spPr>
        <a:xfrm>
          <a:off x="0" y="300037"/>
          <a:ext cx="8686799" cy="5429249"/>
        </a:xfrm>
        <a:prstGeom prst="swooshArrow">
          <a:avLst>
            <a:gd name="adj1" fmla="val 25000"/>
            <a:gd name="adj2" fmla="val 25000"/>
          </a:avLst>
        </a:prstGeom>
        <a:solidFill>
          <a:schemeClr val="accent1">
            <a:tint val="40000"/>
            <a:hueOff val="0"/>
            <a:satOff val="0"/>
            <a:lumOff val="0"/>
            <a:alphaOff val="0"/>
          </a:schemeClr>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82E24D1F-0336-6D44-9365-2D8AAAAC9337}">
      <dsp:nvSpPr>
        <dsp:cNvPr id="0" name=""/>
        <dsp:cNvSpPr/>
      </dsp:nvSpPr>
      <dsp:spPr>
        <a:xfrm>
          <a:off x="855649" y="4187208"/>
          <a:ext cx="199796" cy="199796"/>
        </a:xfrm>
        <a:prstGeom prst="ellipse">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E4673426-9715-B344-9170-A43D5F11D9DF}">
      <dsp:nvSpPr>
        <dsp:cNvPr id="0" name=""/>
        <dsp:cNvSpPr/>
      </dsp:nvSpPr>
      <dsp:spPr>
        <a:xfrm>
          <a:off x="955548" y="4287107"/>
          <a:ext cx="1485442" cy="12921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5868" tIns="0" rIns="0" bIns="0" numCol="1" spcCol="1270" anchor="t" anchorCtr="0">
          <a:noAutofit/>
        </a:bodyPr>
        <a:lstStyle/>
        <a:p>
          <a:pPr lvl="0" algn="l" defTabSz="622300" rtl="0">
            <a:lnSpc>
              <a:spcPct val="90000"/>
            </a:lnSpc>
            <a:spcBef>
              <a:spcPct val="0"/>
            </a:spcBef>
            <a:spcAft>
              <a:spcPct val="35000"/>
            </a:spcAft>
          </a:pPr>
          <a:r>
            <a:rPr lang="en-AU" sz="1400" b="1" kern="1200" smtClean="0"/>
            <a:t>users demonstrate harmful injecting practices due to concerns over police activity nearby – sharing injecting equipment </a:t>
          </a:r>
          <a:endParaRPr lang="en-AU" sz="1400" kern="1200"/>
        </a:p>
      </dsp:txBody>
      <dsp:txXfrm>
        <a:off x="955548" y="4287107"/>
        <a:ext cx="1485442" cy="1292161"/>
      </dsp:txXfrm>
    </dsp:sp>
    <dsp:sp modelId="{2382DD68-E3C2-6C4B-8F08-66E9441D1EAD}">
      <dsp:nvSpPr>
        <dsp:cNvPr id="0" name=""/>
        <dsp:cNvSpPr/>
      </dsp:nvSpPr>
      <dsp:spPr>
        <a:xfrm>
          <a:off x="2267254" y="2924365"/>
          <a:ext cx="347472" cy="347472"/>
        </a:xfrm>
        <a:prstGeom prst="ellipse">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0E1D1C4D-6A4E-A840-A112-871DCA49EE27}">
      <dsp:nvSpPr>
        <dsp:cNvPr id="0" name=""/>
        <dsp:cNvSpPr/>
      </dsp:nvSpPr>
      <dsp:spPr>
        <a:xfrm>
          <a:off x="2440990" y="3098101"/>
          <a:ext cx="1824228" cy="24811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4118" tIns="0" rIns="0" bIns="0" numCol="1" spcCol="1270" anchor="t" anchorCtr="0">
          <a:noAutofit/>
        </a:bodyPr>
        <a:lstStyle/>
        <a:p>
          <a:pPr lvl="0" algn="l" defTabSz="622300" rtl="0">
            <a:lnSpc>
              <a:spcPct val="90000"/>
            </a:lnSpc>
            <a:spcBef>
              <a:spcPct val="0"/>
            </a:spcBef>
            <a:spcAft>
              <a:spcPct val="35000"/>
            </a:spcAft>
          </a:pPr>
          <a:r>
            <a:rPr lang="en-AU" sz="1400" b="1" kern="1200" dirty="0" smtClean="0"/>
            <a:t>a sudden decline in the number of clients using harm reduction services due to harassment or arrest</a:t>
          </a:r>
          <a:endParaRPr lang="en-AU" sz="1400" kern="1200" dirty="0"/>
        </a:p>
      </dsp:txBody>
      <dsp:txXfrm>
        <a:off x="2440990" y="3098101"/>
        <a:ext cx="1824228" cy="2481167"/>
      </dsp:txXfrm>
    </dsp:sp>
    <dsp:sp modelId="{E2BFF5B3-B7BD-CA4C-A1BA-03128D0E8805}">
      <dsp:nvSpPr>
        <dsp:cNvPr id="0" name=""/>
        <dsp:cNvSpPr/>
      </dsp:nvSpPr>
      <dsp:spPr>
        <a:xfrm>
          <a:off x="4069765" y="1993791"/>
          <a:ext cx="460400" cy="460400"/>
        </a:xfrm>
        <a:prstGeom prst="ellipse">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0B3AC1F9-C1FD-804C-A7E1-F2FB74427DF6}">
      <dsp:nvSpPr>
        <dsp:cNvPr id="0" name=""/>
        <dsp:cNvSpPr/>
      </dsp:nvSpPr>
      <dsp:spPr>
        <a:xfrm>
          <a:off x="4299966" y="2223992"/>
          <a:ext cx="1824228" cy="33552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3957" tIns="0" rIns="0" bIns="0" numCol="1" spcCol="1270" anchor="t" anchorCtr="0">
          <a:noAutofit/>
        </a:bodyPr>
        <a:lstStyle/>
        <a:p>
          <a:pPr lvl="0" algn="l" defTabSz="622300" rtl="0">
            <a:lnSpc>
              <a:spcPct val="90000"/>
            </a:lnSpc>
            <a:spcBef>
              <a:spcPct val="0"/>
            </a:spcBef>
            <a:spcAft>
              <a:spcPct val="35000"/>
            </a:spcAft>
          </a:pPr>
          <a:r>
            <a:rPr lang="en-AU" sz="1400" b="1" kern="1200" smtClean="0"/>
            <a:t>harm reduction services in other sites report increased numbers of clients attending due to police activity near other sites – alternatively displacement to areas where no services exist</a:t>
          </a:r>
          <a:endParaRPr lang="en-AU" sz="1400" kern="1200"/>
        </a:p>
      </dsp:txBody>
      <dsp:txXfrm>
        <a:off x="4299966" y="2223992"/>
        <a:ext cx="1824228" cy="3355276"/>
      </dsp:txXfrm>
    </dsp:sp>
    <dsp:sp modelId="{7C2F20AA-7352-274E-B43D-ADCF7CB5B4C4}">
      <dsp:nvSpPr>
        <dsp:cNvPr id="0" name=""/>
        <dsp:cNvSpPr/>
      </dsp:nvSpPr>
      <dsp:spPr>
        <a:xfrm>
          <a:off x="6032982" y="1378114"/>
          <a:ext cx="616762" cy="616762"/>
        </a:xfrm>
        <a:prstGeom prst="ellipse">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E2821A5F-097F-6240-96E1-D512050833D9}">
      <dsp:nvSpPr>
        <dsp:cNvPr id="0" name=""/>
        <dsp:cNvSpPr/>
      </dsp:nvSpPr>
      <dsp:spPr>
        <a:xfrm>
          <a:off x="6341364" y="1686496"/>
          <a:ext cx="1824228" cy="38927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26810" tIns="0" rIns="0" bIns="0" numCol="1" spcCol="1270" anchor="t" anchorCtr="0">
          <a:noAutofit/>
        </a:bodyPr>
        <a:lstStyle/>
        <a:p>
          <a:pPr lvl="0" algn="l" defTabSz="622300" rtl="0">
            <a:lnSpc>
              <a:spcPct val="90000"/>
            </a:lnSpc>
            <a:spcBef>
              <a:spcPct val="0"/>
            </a:spcBef>
            <a:spcAft>
              <a:spcPct val="35000"/>
            </a:spcAft>
          </a:pPr>
          <a:r>
            <a:rPr lang="en-AU" sz="1400" b="1" kern="1200" smtClean="0"/>
            <a:t>outreach workers report that clients are difficult to find – they may have moved on or are reluctant to meet in the usual places due to police activity.</a:t>
          </a:r>
          <a:endParaRPr lang="en-AU" sz="1400" kern="1200"/>
        </a:p>
      </dsp:txBody>
      <dsp:txXfrm>
        <a:off x="6341364" y="1686496"/>
        <a:ext cx="1824228" cy="3892772"/>
      </dsp:txXfrm>
    </dsp:sp>
  </dsp:spTree>
</dsp:drawing>
</file>

<file path=ppt/diagrams/layout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161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200">
                <a:latin typeface="Arial" charset="0"/>
                <a:ea typeface="ＭＳ Ｐゴシック" charset="0"/>
                <a:cs typeface="+mn-cs"/>
              </a:defRPr>
            </a:lvl1pPr>
          </a:lstStyle>
          <a:p>
            <a:pPr>
              <a:defRPr/>
            </a:pPr>
            <a:endParaRPr lang="en-US"/>
          </a:p>
        </p:txBody>
      </p:sp>
      <p:sp>
        <p:nvSpPr>
          <p:cNvPr id="111619"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200">
                <a:latin typeface="Arial" charset="0"/>
                <a:ea typeface="ＭＳ Ｐゴシック" charset="0"/>
                <a:cs typeface="+mn-cs"/>
              </a:defRPr>
            </a:lvl1pPr>
          </a:lstStyle>
          <a:p>
            <a:pPr>
              <a:defRPr/>
            </a:pPr>
            <a:endParaRPr lang="en-US"/>
          </a:p>
        </p:txBody>
      </p:sp>
      <p:sp>
        <p:nvSpPr>
          <p:cNvPr id="111620"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b" anchorCtr="0" compatLnSpc="1">
            <a:prstTxWarp prst="textNoShape">
              <a:avLst/>
            </a:prstTxWarp>
          </a:bodyPr>
          <a:lstStyle>
            <a:lvl1pPr>
              <a:defRPr sz="1200">
                <a:latin typeface="Arial" charset="0"/>
                <a:ea typeface="ＭＳ Ｐゴシック" charset="0"/>
                <a:cs typeface="+mn-cs"/>
              </a:defRPr>
            </a:lvl1pPr>
          </a:lstStyle>
          <a:p>
            <a:pPr>
              <a:defRPr/>
            </a:pPr>
            <a:endParaRPr lang="en-US"/>
          </a:p>
        </p:txBody>
      </p:sp>
      <p:sp>
        <p:nvSpPr>
          <p:cNvPr id="111621"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b" anchorCtr="0" compatLnSpc="1">
            <a:prstTxWarp prst="textNoShape">
              <a:avLst/>
            </a:prstTxWarp>
          </a:bodyPr>
          <a:lstStyle>
            <a:lvl1pPr algn="r">
              <a:defRPr sz="1200"/>
            </a:lvl1pPr>
          </a:lstStyle>
          <a:p>
            <a:fld id="{3E87B8C0-7D6B-4594-925F-9D8A33944A60}" type="slidenum">
              <a:rPr lang="en-US"/>
              <a:pPr/>
              <a:t>‹#›</a:t>
            </a:fld>
            <a:endParaRPr lang="en-US"/>
          </a:p>
        </p:txBody>
      </p:sp>
    </p:spTree>
    <p:extLst>
      <p:ext uri="{BB962C8B-B14F-4D97-AF65-F5344CB8AC3E}">
        <p14:creationId xmlns="" xmlns:p14="http://schemas.microsoft.com/office/powerpoint/2010/main" val="29698431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200">
                <a:latin typeface="Arial" charset="0"/>
                <a:ea typeface="ＭＳ Ｐゴシック" charset="0"/>
                <a:cs typeface="+mn-cs"/>
              </a:defRPr>
            </a:lvl1pPr>
          </a:lstStyle>
          <a:p>
            <a:pPr>
              <a:defRPr/>
            </a:pPr>
            <a:endParaRPr lang="en-US"/>
          </a:p>
        </p:txBody>
      </p:sp>
      <p:sp>
        <p:nvSpPr>
          <p:cNvPr id="4099"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200">
                <a:latin typeface="Arial" charset="0"/>
                <a:ea typeface="ＭＳ Ｐゴシック" charset="0"/>
                <a:cs typeface="+mn-cs"/>
              </a:defRPr>
            </a:lvl1pPr>
          </a:lstStyle>
          <a:p>
            <a:pPr>
              <a:defRPr/>
            </a:pPr>
            <a:endParaRPr lang="en-US"/>
          </a:p>
        </p:txBody>
      </p:sp>
      <p:sp>
        <p:nvSpPr>
          <p:cNvPr id="41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 xmlns:a14="http://schemas.microsoft.com/office/drawing/2010/main" val="1"/>
            </a:ext>
          </a:extLst>
        </p:spPr>
      </p:sp>
      <p:sp>
        <p:nvSpPr>
          <p:cNvPr id="4101"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b" anchorCtr="0" compatLnSpc="1">
            <a:prstTxWarp prst="textNoShape">
              <a:avLst/>
            </a:prstTxWarp>
          </a:bodyPr>
          <a:lstStyle>
            <a:lvl1pPr>
              <a:defRPr sz="1200">
                <a:latin typeface="Arial" charset="0"/>
                <a:ea typeface="ＭＳ Ｐゴシック" charset="0"/>
                <a:cs typeface="+mn-cs"/>
              </a:defRPr>
            </a:lvl1pPr>
          </a:lstStyle>
          <a:p>
            <a:pPr>
              <a:defRPr/>
            </a:pPr>
            <a:endParaRPr lang="en-US"/>
          </a:p>
        </p:txBody>
      </p:sp>
      <p:sp>
        <p:nvSpPr>
          <p:cNvPr id="4103"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b" anchorCtr="0" compatLnSpc="1">
            <a:prstTxWarp prst="textNoShape">
              <a:avLst/>
            </a:prstTxWarp>
          </a:bodyPr>
          <a:lstStyle>
            <a:lvl1pPr algn="r">
              <a:defRPr sz="1200"/>
            </a:lvl1pPr>
          </a:lstStyle>
          <a:p>
            <a:fld id="{783C82D7-B3E8-44C4-B9F1-7FC296D3DE14}" type="slidenum">
              <a:rPr lang="en-US"/>
              <a:pPr/>
              <a:t>‹#›</a:t>
            </a:fld>
            <a:endParaRPr lang="en-US"/>
          </a:p>
        </p:txBody>
      </p:sp>
    </p:spTree>
    <p:extLst>
      <p:ext uri="{BB962C8B-B14F-4D97-AF65-F5344CB8AC3E}">
        <p14:creationId xmlns="" xmlns:p14="http://schemas.microsoft.com/office/powerpoint/2010/main" val="371061463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fld id="{72384A0D-422E-4B5A-84E2-B2AEEE1A80EE}" type="slidenum">
              <a:rPr lang="en-US"/>
              <a:pPr/>
              <a:t>1</a:t>
            </a:fld>
            <a:endParaRPr lang="en-US"/>
          </a:p>
        </p:txBody>
      </p:sp>
      <p:sp>
        <p:nvSpPr>
          <p:cNvPr id="169986" name="Rectangle 2"/>
          <p:cNvSpPr>
            <a:spLocks noGrp="1" noRot="1" noChangeAspect="1" noChangeArrowheads="1" noTextEdit="1"/>
          </p:cNvSpPr>
          <p:nvPr>
            <p:ph type="sldImg"/>
          </p:nvPr>
        </p:nvSpPr>
        <p:spPr>
          <a:xfrm>
            <a:off x="1150938" y="692150"/>
            <a:ext cx="4557712" cy="3417888"/>
          </a:xfrm>
          <a:ln w="12699" cap="flat">
            <a:solidFill>
              <a:schemeClr val="tx1"/>
            </a:solidFill>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169987" name="Rectangle 3"/>
          <p:cNvSpPr>
            <a:spLocks noGrp="1" noChangeArrowheads="1"/>
          </p:cNvSpPr>
          <p:nvPr>
            <p:ph type="body" idx="1"/>
          </p:nvPr>
        </p:nvSpPr>
        <p:spPr>
          <a:xfrm>
            <a:off x="914400" y="4341813"/>
            <a:ext cx="5029200" cy="4116387"/>
          </a:xfrm>
          <a:noFill/>
        </p:spPr>
        <p:txBody>
          <a:bodyPr lIns="92068" tIns="46034" rIns="92068" bIns="46034"/>
          <a:lstStyle/>
          <a:p>
            <a:pPr eaLnBrk="1" hangingPunct="1">
              <a:defRPr/>
            </a:pPr>
            <a:r>
              <a:rPr lang="en-AU" b="1" smtClean="0">
                <a:cs typeface="+mn-cs"/>
              </a:rPr>
              <a:t>All areas work together - require collaboration</a:t>
            </a:r>
            <a:br>
              <a:rPr lang="en-AU" b="1" smtClean="0">
                <a:cs typeface="+mn-cs"/>
              </a:rPr>
            </a:br>
            <a:endParaRPr lang="en-AU" b="1" smtClean="0">
              <a:cs typeface="+mn-cs"/>
            </a:endParaRPr>
          </a:p>
          <a:p>
            <a:pPr eaLnBrk="1" hangingPunct="1">
              <a:defRPr/>
            </a:pPr>
            <a:r>
              <a:rPr lang="en-AU" b="1" smtClean="0">
                <a:cs typeface="+mn-cs"/>
              </a:rPr>
              <a:t>Much broader than law enforcement</a:t>
            </a:r>
            <a:endParaRPr lang="en-AU" smtClean="0">
              <a:cs typeface="+mn-cs"/>
            </a:endParaRPr>
          </a:p>
          <a:p>
            <a:pPr eaLnBrk="1" hangingPunct="1">
              <a:defRPr/>
            </a:pPr>
            <a:endParaRPr lang="en-AU" smtClean="0">
              <a:cs typeface="+mn-cs"/>
            </a:endParaRPr>
          </a:p>
          <a:p>
            <a:pPr eaLnBrk="1" hangingPunct="1">
              <a:defRPr/>
            </a:pPr>
            <a:r>
              <a:rPr lang="en-AU" b="1" smtClean="0">
                <a:cs typeface="+mn-cs"/>
              </a:rPr>
              <a:t>Equal validity to all areas which impact on drug related harms</a:t>
            </a:r>
          </a:p>
          <a:p>
            <a:pPr eaLnBrk="1" hangingPunct="1">
              <a:defRPr/>
            </a:pPr>
            <a:endParaRPr lang="en-AU" b="1" smtClean="0">
              <a:cs typeface="+mn-cs"/>
            </a:endParaRPr>
          </a:p>
          <a:p>
            <a:pPr eaLnBrk="1" hangingPunct="1">
              <a:defRPr/>
            </a:pPr>
            <a:endParaRPr lang="en-AU" b="1" smtClean="0">
              <a:cs typeface="+mn-cs"/>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8E4F53C8-936C-ED44-9ED1-A94883D0DA64}" type="slidenum">
              <a:rPr lang="en-US" sz="1200"/>
              <a:pPr/>
              <a:t>15</a:t>
            </a:fld>
            <a:endParaRPr lang="en-US" sz="1200"/>
          </a:p>
        </p:txBody>
      </p:sp>
      <p:sp>
        <p:nvSpPr>
          <p:cNvPr id="38914" name="Rectangle 2"/>
          <p:cNvSpPr>
            <a:spLocks noGrp="1" noRot="1" noChangeAspect="1" noChangeArrowheads="1" noTextEdit="1"/>
          </p:cNvSpPr>
          <p:nvPr>
            <p:ph type="sldImg"/>
          </p:nvPr>
        </p:nvSpPr>
        <p:spPr>
          <a:solidFill>
            <a:srgbClr val="FFFFFF"/>
          </a:solidFill>
          <a:ln/>
        </p:spPr>
      </p:sp>
      <p:sp>
        <p:nvSpPr>
          <p:cNvPr id="38915" name="Rectangle 3"/>
          <p:cNvSpPr>
            <a:spLocks noGrp="1" noChangeArrowheads="1"/>
          </p:cNvSpPr>
          <p:nvPr>
            <p:ph type="body" idx="1"/>
          </p:nvPr>
        </p:nvSpPr>
        <p:spPr>
          <a:solidFill>
            <a:srgbClr val="FFFFFF"/>
          </a:solidFill>
          <a:ln>
            <a:solidFill>
              <a:srgbClr val="000000"/>
            </a:solidFill>
          </a:ln>
          <a:extLst>
            <a:ext uri="{FAA26D3D-D897-4be2-8F04-BA451C77F1D7}">
              <ma14:placeholderFlag xmlns="" xmlns:ma14="http://schemas.microsoft.com/office/mac/drawingml/2011/main" val="1"/>
            </a:ext>
          </a:extLst>
        </p:spPr>
        <p:txBody>
          <a:bodyPr/>
          <a:lstStyle/>
          <a:p>
            <a:pPr eaLnBrk="1" hangingPunct="1"/>
            <a:endParaRPr lang="en-GB">
              <a:ea typeface="ＭＳ Ｐゴシック"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1EA5BB93-A195-F54F-86E0-00FC10F241E2}" type="slidenum">
              <a:rPr lang="en-US" sz="1200"/>
              <a:pPr/>
              <a:t>16</a:t>
            </a:fld>
            <a:endParaRPr lang="en-US" sz="1200"/>
          </a:p>
        </p:txBody>
      </p:sp>
      <p:sp>
        <p:nvSpPr>
          <p:cNvPr id="40962" name="Rectangle 2"/>
          <p:cNvSpPr>
            <a:spLocks noGrp="1" noRot="1" noChangeAspect="1" noChangeArrowheads="1" noTextEdit="1"/>
          </p:cNvSpPr>
          <p:nvPr>
            <p:ph type="sldImg"/>
          </p:nvPr>
        </p:nvSpPr>
        <p:spPr>
          <a:solidFill>
            <a:srgbClr val="FFFFFF"/>
          </a:solidFill>
          <a:ln/>
        </p:spPr>
      </p:sp>
      <p:sp>
        <p:nvSpPr>
          <p:cNvPr id="40963" name="Rectangle 3"/>
          <p:cNvSpPr>
            <a:spLocks noGrp="1" noChangeArrowheads="1"/>
          </p:cNvSpPr>
          <p:nvPr>
            <p:ph type="body" idx="1"/>
          </p:nvPr>
        </p:nvSpPr>
        <p:spPr>
          <a:solidFill>
            <a:srgbClr val="FFFFFF"/>
          </a:solidFill>
          <a:ln>
            <a:solidFill>
              <a:srgbClr val="000000"/>
            </a:solidFill>
          </a:ln>
          <a:extLst>
            <a:ext uri="{FAA26D3D-D897-4be2-8F04-BA451C77F1D7}">
              <ma14:placeholderFlag xmlns="" xmlns:ma14="http://schemas.microsoft.com/office/mac/drawingml/2011/main" val="1"/>
            </a:ext>
          </a:extLst>
        </p:spPr>
        <p:txBody>
          <a:bodyPr/>
          <a:lstStyle/>
          <a:p>
            <a:pPr eaLnBrk="1" hangingPunct="1"/>
            <a:endParaRPr lang="en-GB">
              <a:ea typeface="ＭＳ Ｐゴシック"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fld id="{F82915EC-BD29-3F4C-8BCD-4B39EE1C5358}" type="slidenum">
              <a:rPr lang="en-US" sz="1200"/>
              <a:pPr algn="r"/>
              <a:t>17</a:t>
            </a:fld>
            <a:endParaRPr lang="en-US" sz="1200"/>
          </a:p>
        </p:txBody>
      </p:sp>
      <p:sp>
        <p:nvSpPr>
          <p:cNvPr id="43010" name="Rectangle 2"/>
          <p:cNvSpPr>
            <a:spLocks noGrp="1" noRot="1" noChangeAspect="1" noChangeArrowheads="1" noTextEdit="1"/>
          </p:cNvSpPr>
          <p:nvPr>
            <p:ph type="sldImg"/>
          </p:nvPr>
        </p:nvSpPr>
        <p:spPr>
          <a:solidFill>
            <a:srgbClr val="FFFFFF"/>
          </a:solidFill>
          <a:ln/>
        </p:spPr>
      </p:sp>
      <p:sp>
        <p:nvSpPr>
          <p:cNvPr id="43011" name="Rectangle 3"/>
          <p:cNvSpPr>
            <a:spLocks noGrp="1" noChangeArrowheads="1"/>
          </p:cNvSpPr>
          <p:nvPr>
            <p:ph type="body" idx="1"/>
          </p:nvPr>
        </p:nvSpPr>
        <p:spPr>
          <a:solidFill>
            <a:srgbClr val="FFFFFF"/>
          </a:solidFill>
          <a:ln>
            <a:solidFill>
              <a:srgbClr val="000000"/>
            </a:solidFill>
          </a:ln>
          <a:extLst>
            <a:ext uri="{FAA26D3D-D897-4be2-8F04-BA451C77F1D7}">
              <ma14:placeholderFlag xmlns="" xmlns:ma14="http://schemas.microsoft.com/office/mac/drawingml/2011/main" val="1"/>
            </a:ext>
          </a:extLst>
        </p:spPr>
        <p:txBody>
          <a:bodyPr/>
          <a:lstStyle/>
          <a:p>
            <a:pPr eaLnBrk="1" hangingPunct="1"/>
            <a:endParaRPr lang="en-GB">
              <a:ea typeface="ＭＳ Ｐゴシック"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fld id="{2E522A90-5E68-1E42-8460-1BCA0F2EDDD3}" type="slidenum">
              <a:rPr lang="en-US" sz="1200"/>
              <a:pPr algn="r"/>
              <a:t>18</a:t>
            </a:fld>
            <a:endParaRPr lang="en-US" sz="1200"/>
          </a:p>
        </p:txBody>
      </p:sp>
      <p:sp>
        <p:nvSpPr>
          <p:cNvPr id="45058" name="Rectangle 2"/>
          <p:cNvSpPr>
            <a:spLocks noGrp="1" noRot="1" noChangeAspect="1" noChangeArrowheads="1" noTextEdit="1"/>
          </p:cNvSpPr>
          <p:nvPr>
            <p:ph type="sldImg"/>
          </p:nvPr>
        </p:nvSpPr>
        <p:spPr>
          <a:solidFill>
            <a:srgbClr val="FFFFFF"/>
          </a:solidFill>
          <a:ln/>
        </p:spPr>
      </p:sp>
      <p:sp>
        <p:nvSpPr>
          <p:cNvPr id="45059" name="Rectangle 3"/>
          <p:cNvSpPr>
            <a:spLocks noGrp="1" noChangeArrowheads="1"/>
          </p:cNvSpPr>
          <p:nvPr>
            <p:ph type="body" idx="1"/>
          </p:nvPr>
        </p:nvSpPr>
        <p:spPr>
          <a:solidFill>
            <a:srgbClr val="FFFFFF"/>
          </a:solidFill>
          <a:ln>
            <a:solidFill>
              <a:srgbClr val="000000"/>
            </a:solidFill>
          </a:ln>
          <a:extLst>
            <a:ext uri="{FAA26D3D-D897-4be2-8F04-BA451C77F1D7}">
              <ma14:placeholderFlag xmlns="" xmlns:ma14="http://schemas.microsoft.com/office/mac/drawingml/2011/main" val="1"/>
            </a:ext>
          </a:extLst>
        </p:spPr>
        <p:txBody>
          <a:bodyPr/>
          <a:lstStyle/>
          <a:p>
            <a:pPr eaLnBrk="1" hangingPunct="1"/>
            <a:endParaRPr lang="en-GB">
              <a:ea typeface="ＭＳ Ｐゴシック"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fld id="{0151A2EA-49CB-0341-A483-30D947902F03}" type="slidenum">
              <a:rPr lang="en-US" sz="1200"/>
              <a:pPr algn="r"/>
              <a:t>19</a:t>
            </a:fld>
            <a:endParaRPr lang="en-US" sz="1200"/>
          </a:p>
        </p:txBody>
      </p:sp>
      <p:sp>
        <p:nvSpPr>
          <p:cNvPr id="47106" name="Rectangle 2"/>
          <p:cNvSpPr>
            <a:spLocks noGrp="1" noRot="1" noChangeAspect="1" noChangeArrowheads="1" noTextEdit="1"/>
          </p:cNvSpPr>
          <p:nvPr>
            <p:ph type="sldImg"/>
          </p:nvPr>
        </p:nvSpPr>
        <p:spPr>
          <a:solidFill>
            <a:srgbClr val="FFFFFF"/>
          </a:solidFill>
          <a:ln/>
        </p:spPr>
      </p:sp>
      <p:sp>
        <p:nvSpPr>
          <p:cNvPr id="47107" name="Rectangle 3"/>
          <p:cNvSpPr>
            <a:spLocks noGrp="1" noChangeArrowheads="1"/>
          </p:cNvSpPr>
          <p:nvPr>
            <p:ph type="body" idx="1"/>
          </p:nvPr>
        </p:nvSpPr>
        <p:spPr>
          <a:solidFill>
            <a:srgbClr val="FFFFFF"/>
          </a:solidFill>
          <a:ln>
            <a:solidFill>
              <a:srgbClr val="000000"/>
            </a:solidFill>
          </a:ln>
          <a:extLst>
            <a:ext uri="{FAA26D3D-D897-4be2-8F04-BA451C77F1D7}">
              <ma14:placeholderFlag xmlns="" xmlns:ma14="http://schemas.microsoft.com/office/mac/drawingml/2011/main" val="1"/>
            </a:ext>
          </a:extLst>
        </p:spPr>
        <p:txBody>
          <a:bodyPr/>
          <a:lstStyle/>
          <a:p>
            <a:pPr eaLnBrk="1" hangingPunct="1"/>
            <a:endParaRPr lang="en-GB">
              <a:ea typeface="ＭＳ Ｐゴシック"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fld id="{1C2F6DEA-E1EA-4147-9B75-9AB16E365EA0}" type="slidenum">
              <a:rPr lang="en-US" sz="1200"/>
              <a:pPr algn="r"/>
              <a:t>20</a:t>
            </a:fld>
            <a:endParaRPr lang="en-US" sz="1200"/>
          </a:p>
        </p:txBody>
      </p:sp>
      <p:sp>
        <p:nvSpPr>
          <p:cNvPr id="49154" name="Rectangle 2"/>
          <p:cNvSpPr>
            <a:spLocks noGrp="1" noRot="1" noChangeAspect="1" noChangeArrowheads="1" noTextEdit="1"/>
          </p:cNvSpPr>
          <p:nvPr>
            <p:ph type="sldImg"/>
          </p:nvPr>
        </p:nvSpPr>
        <p:spPr>
          <a:solidFill>
            <a:srgbClr val="FFFFFF"/>
          </a:solidFill>
          <a:ln/>
        </p:spPr>
      </p:sp>
      <p:sp>
        <p:nvSpPr>
          <p:cNvPr id="49155" name="Rectangle 3"/>
          <p:cNvSpPr>
            <a:spLocks noGrp="1" noChangeArrowheads="1"/>
          </p:cNvSpPr>
          <p:nvPr>
            <p:ph type="body" idx="1"/>
          </p:nvPr>
        </p:nvSpPr>
        <p:spPr>
          <a:solidFill>
            <a:srgbClr val="FFFFFF"/>
          </a:solidFill>
          <a:ln>
            <a:solidFill>
              <a:srgbClr val="000000"/>
            </a:solidFill>
          </a:ln>
          <a:extLst>
            <a:ext uri="{FAA26D3D-D897-4be2-8F04-BA451C77F1D7}">
              <ma14:placeholderFlag xmlns="" xmlns:ma14="http://schemas.microsoft.com/office/mac/drawingml/2011/main" val="1"/>
            </a:ext>
          </a:extLst>
        </p:spPr>
        <p:txBody>
          <a:bodyPr/>
          <a:lstStyle/>
          <a:p>
            <a:pPr eaLnBrk="1" hangingPunct="1"/>
            <a:endParaRPr lang="en-GB">
              <a:ea typeface="ＭＳ Ｐゴシック"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fld id="{98966912-5C7B-3844-845C-33D8D3FA6D7F}" type="slidenum">
              <a:rPr lang="en-US" sz="1200"/>
              <a:pPr algn="r"/>
              <a:t>21</a:t>
            </a:fld>
            <a:endParaRPr lang="en-US" sz="1200"/>
          </a:p>
        </p:txBody>
      </p:sp>
      <p:sp>
        <p:nvSpPr>
          <p:cNvPr id="51202" name="Rectangle 2"/>
          <p:cNvSpPr>
            <a:spLocks noGrp="1" noRot="1" noChangeAspect="1" noChangeArrowheads="1" noTextEdit="1"/>
          </p:cNvSpPr>
          <p:nvPr>
            <p:ph type="sldImg"/>
          </p:nvPr>
        </p:nvSpPr>
        <p:spPr>
          <a:solidFill>
            <a:srgbClr val="FFFFFF"/>
          </a:solidFill>
          <a:ln/>
        </p:spPr>
      </p:sp>
      <p:sp>
        <p:nvSpPr>
          <p:cNvPr id="51203" name="Rectangle 3"/>
          <p:cNvSpPr>
            <a:spLocks noGrp="1" noChangeArrowheads="1"/>
          </p:cNvSpPr>
          <p:nvPr>
            <p:ph type="body" idx="1"/>
          </p:nvPr>
        </p:nvSpPr>
        <p:spPr>
          <a:solidFill>
            <a:srgbClr val="FFFFFF"/>
          </a:solidFill>
          <a:ln>
            <a:solidFill>
              <a:srgbClr val="000000"/>
            </a:solidFill>
          </a:ln>
          <a:extLst>
            <a:ext uri="{FAA26D3D-D897-4be2-8F04-BA451C77F1D7}">
              <ma14:placeholderFlag xmlns="" xmlns:ma14="http://schemas.microsoft.com/office/mac/drawingml/2011/main" val="1"/>
            </a:ext>
          </a:extLst>
        </p:spPr>
        <p:txBody>
          <a:bodyPr/>
          <a:lstStyle/>
          <a:p>
            <a:pPr eaLnBrk="1" hangingPunct="1"/>
            <a:endParaRPr lang="en-GB">
              <a:ea typeface="ＭＳ Ｐゴシック"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fld id="{14A29F4D-4C91-4BAD-89BB-68EDFB5F64C8}" type="slidenum">
              <a:rPr lang="en-US"/>
              <a:pPr/>
              <a:t>22</a:t>
            </a:fld>
            <a:endParaRPr lang="en-US"/>
          </a:p>
        </p:txBody>
      </p:sp>
      <p:sp>
        <p:nvSpPr>
          <p:cNvPr id="186370" name="Rectangle 2"/>
          <p:cNvSpPr>
            <a:spLocks noGrp="1" noRot="1" noChangeAspect="1" noChangeArrowheads="1" noTextEdit="1"/>
          </p:cNvSpPr>
          <p:nvPr>
            <p:ph type="sldImg"/>
          </p:nvPr>
        </p:nvSpPr>
        <p:spPr>
          <a:solidFill>
            <a:srgbClr val="FFFFFF"/>
          </a:solidFill>
          <a:ln/>
          <a:extLst>
            <a:ext uri="{FAA26D3D-D897-4be2-8F04-BA451C77F1D7}">
              <ma14:placeholderFlag xmlns="" xmlns:ma14="http://schemas.microsoft.com/office/mac/drawingml/2011/main" val="1"/>
            </a:ext>
          </a:extLst>
        </p:spPr>
      </p:sp>
      <p:sp>
        <p:nvSpPr>
          <p:cNvPr id="186371"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defRPr/>
            </a:pPr>
            <a:endParaRPr lang="en-GB" smtClean="0">
              <a:cs typeface="+mn-cs"/>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4D18F70F-9BBF-4740-A89C-CD268CCF8188}" type="slidenum">
              <a:rPr lang="en-US" sz="1200"/>
              <a:pPr/>
              <a:t>23</a:t>
            </a:fld>
            <a:endParaRPr lang="en-US" sz="1200"/>
          </a:p>
        </p:txBody>
      </p:sp>
      <p:sp>
        <p:nvSpPr>
          <p:cNvPr id="61442" name="Rectangle 2"/>
          <p:cNvSpPr>
            <a:spLocks noGrp="1" noRot="1" noChangeAspect="1" noChangeArrowheads="1" noTextEdit="1"/>
          </p:cNvSpPr>
          <p:nvPr>
            <p:ph type="sldImg"/>
          </p:nvPr>
        </p:nvSpPr>
        <p:spPr>
          <a:solidFill>
            <a:srgbClr val="FFFFFF"/>
          </a:solidFill>
          <a:ln/>
        </p:spPr>
      </p:sp>
      <p:sp>
        <p:nvSpPr>
          <p:cNvPr id="61443" name="Rectangle 3"/>
          <p:cNvSpPr>
            <a:spLocks noGrp="1" noChangeArrowheads="1"/>
          </p:cNvSpPr>
          <p:nvPr>
            <p:ph type="body" idx="1"/>
          </p:nvPr>
        </p:nvSpPr>
        <p:spPr>
          <a:solidFill>
            <a:srgbClr val="FFFFFF"/>
          </a:solidFill>
          <a:ln>
            <a:solidFill>
              <a:srgbClr val="000000"/>
            </a:solidFill>
          </a:ln>
          <a:extLst>
            <a:ext uri="{FAA26D3D-D897-4be2-8F04-BA451C77F1D7}">
              <ma14:placeholderFlag xmlns="" xmlns:ma14="http://schemas.microsoft.com/office/mac/drawingml/2011/main" val="1"/>
            </a:ext>
          </a:extLst>
        </p:spPr>
        <p:txBody>
          <a:bodyPr/>
          <a:lstStyle/>
          <a:p>
            <a:pPr eaLnBrk="1" hangingPunct="1"/>
            <a:endParaRPr lang="en-GB">
              <a:ea typeface="ＭＳ Ｐゴシック"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fld id="{0DEBFDF1-46E2-4B8A-B1EC-111F9848B4B6}" type="slidenum">
              <a:rPr lang="en-US"/>
              <a:pPr/>
              <a:t>24</a:t>
            </a:fld>
            <a:endParaRPr lang="en-US"/>
          </a:p>
        </p:txBody>
      </p:sp>
      <p:sp>
        <p:nvSpPr>
          <p:cNvPr id="188418" name="Rectangle 2"/>
          <p:cNvSpPr>
            <a:spLocks noGrp="1" noRot="1" noChangeAspect="1" noChangeArrowheads="1" noTextEdit="1"/>
          </p:cNvSpPr>
          <p:nvPr>
            <p:ph type="sldImg"/>
          </p:nvPr>
        </p:nvSpPr>
        <p:spPr>
          <a:solidFill>
            <a:srgbClr val="FFFFFF"/>
          </a:solidFill>
          <a:ln/>
          <a:extLst>
            <a:ext uri="{FAA26D3D-D897-4be2-8F04-BA451C77F1D7}">
              <ma14:placeholderFlag xmlns="" xmlns:ma14="http://schemas.microsoft.com/office/mac/drawingml/2011/main" val="1"/>
            </a:ext>
          </a:extLst>
        </p:spPr>
      </p:sp>
      <p:sp>
        <p:nvSpPr>
          <p:cNvPr id="188419"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defRPr/>
            </a:pPr>
            <a:endParaRPr lang="en-GB" smtClean="0">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fld id="{22DBAC63-78DA-4499-9610-F9F7E5EFC95A}" type="slidenum">
              <a:rPr lang="en-US"/>
              <a:pPr/>
              <a:t>2</a:t>
            </a:fld>
            <a:endParaRPr lang="en-US"/>
          </a:p>
        </p:txBody>
      </p:sp>
      <p:sp>
        <p:nvSpPr>
          <p:cNvPr id="184322" name="Rectangle 2"/>
          <p:cNvSpPr>
            <a:spLocks noGrp="1" noRot="1" noChangeAspect="1" noChangeArrowheads="1" noTextEdit="1"/>
          </p:cNvSpPr>
          <p:nvPr>
            <p:ph type="sldImg"/>
          </p:nvPr>
        </p:nvSpPr>
        <p:spPr>
          <a:solidFill>
            <a:srgbClr val="FFFFFF"/>
          </a:solidFill>
          <a:ln/>
          <a:extLst>
            <a:ext uri="{FAA26D3D-D897-4be2-8F04-BA451C77F1D7}">
              <ma14:placeholderFlag xmlns="" xmlns:ma14="http://schemas.microsoft.com/office/mac/drawingml/2011/main" val="1"/>
            </a:ext>
          </a:extLst>
        </p:spPr>
      </p:sp>
      <p:sp>
        <p:nvSpPr>
          <p:cNvPr id="184323" name="Rectangle 3"/>
          <p:cNvSpPr>
            <a:spLocks noGrp="1" noChangeArrowheads="1"/>
          </p:cNvSpPr>
          <p:nvPr>
            <p:ph type="body" idx="1"/>
          </p:nvPr>
        </p:nvSpPr>
        <p:spPr>
          <a:xfrm>
            <a:off x="685800" y="4343400"/>
            <a:ext cx="5486400" cy="4114800"/>
          </a:xfrm>
          <a:solidFill>
            <a:srgbClr val="FFFFFF"/>
          </a:solidFill>
          <a:ln>
            <a:solidFill>
              <a:srgbClr val="000000"/>
            </a:solidFill>
            <a:miter lim="800000"/>
            <a:headEnd/>
            <a:tailEnd/>
          </a:ln>
        </p:spPr>
        <p:txBody>
          <a:bodyPr/>
          <a:lstStyle/>
          <a:p>
            <a:pPr eaLnBrk="1" hangingPunct="1">
              <a:defRPr/>
            </a:pPr>
            <a:endParaRPr lang="en-GB" smtClean="0">
              <a:cs typeface="+mn-cs"/>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fld id="{74ED0292-0890-4ECF-A9DF-FD9C5D0CB615}" type="slidenum">
              <a:rPr lang="en-US"/>
              <a:pPr/>
              <a:t>25</a:t>
            </a:fld>
            <a:endParaRPr lang="en-US"/>
          </a:p>
        </p:txBody>
      </p:sp>
      <p:sp>
        <p:nvSpPr>
          <p:cNvPr id="249858" name="Rectangle 2"/>
          <p:cNvSpPr>
            <a:spLocks noGrp="1" noRot="1" noChangeAspect="1" noChangeArrowheads="1" noTextEdit="1"/>
          </p:cNvSpPr>
          <p:nvPr>
            <p:ph type="sldImg"/>
          </p:nvPr>
        </p:nvSpPr>
        <p:spPr>
          <a:solidFill>
            <a:srgbClr val="FFFFFF"/>
          </a:solidFill>
          <a:ln/>
          <a:extLst>
            <a:ext uri="{FAA26D3D-D897-4be2-8F04-BA451C77F1D7}">
              <ma14:placeholderFlag xmlns="" xmlns:ma14="http://schemas.microsoft.com/office/mac/drawingml/2011/main" val="1"/>
            </a:ext>
          </a:extLst>
        </p:spPr>
      </p:sp>
      <p:sp>
        <p:nvSpPr>
          <p:cNvPr id="249859"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defRPr/>
            </a:pPr>
            <a:endParaRPr lang="en-GB" smtClean="0">
              <a:cs typeface="+mn-cs"/>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717AACA0-8E8A-1244-AC6B-2E4C41DC548F}" type="slidenum">
              <a:rPr lang="en-US" sz="1200"/>
              <a:pPr/>
              <a:t>3</a:t>
            </a:fld>
            <a:endParaRPr lang="en-US" sz="1200"/>
          </a:p>
        </p:txBody>
      </p:sp>
      <p:sp>
        <p:nvSpPr>
          <p:cNvPr id="18434" name="Rectangle 2"/>
          <p:cNvSpPr>
            <a:spLocks noGrp="1" noRot="1" noChangeAspect="1" noChangeArrowheads="1" noTextEdit="1"/>
          </p:cNvSpPr>
          <p:nvPr>
            <p:ph type="sldImg"/>
          </p:nvPr>
        </p:nvSpPr>
        <p:spPr>
          <a:solidFill>
            <a:srgbClr val="FFFFFF"/>
          </a:solidFill>
          <a:ln/>
        </p:spPr>
      </p:sp>
      <p:sp>
        <p:nvSpPr>
          <p:cNvPr id="18435" name="Rectangle 3"/>
          <p:cNvSpPr>
            <a:spLocks noGrp="1" noChangeArrowheads="1"/>
          </p:cNvSpPr>
          <p:nvPr>
            <p:ph type="body" idx="1"/>
          </p:nvPr>
        </p:nvSpPr>
        <p:spPr>
          <a:solidFill>
            <a:srgbClr val="FFFFFF"/>
          </a:solidFill>
          <a:ln>
            <a:solidFill>
              <a:srgbClr val="000000"/>
            </a:solidFill>
          </a:ln>
          <a:extLst>
            <a:ext uri="{FAA26D3D-D897-4be2-8F04-BA451C77F1D7}">
              <ma14:placeholderFlag xmlns="" xmlns:ma14="http://schemas.microsoft.com/office/mac/drawingml/2011/main" val="1"/>
            </a:ext>
          </a:extLst>
        </p:spPr>
        <p:txBody>
          <a:bodyPr/>
          <a:lstStyle/>
          <a:p>
            <a:pPr eaLnBrk="1" hangingPunct="1"/>
            <a:endParaRPr lang="en-GB">
              <a:ea typeface="ＭＳ Ｐゴシック"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fld id="{14A29F4D-4C91-4BAD-89BB-68EDFB5F64C8}" type="slidenum">
              <a:rPr lang="en-US"/>
              <a:pPr/>
              <a:t>4</a:t>
            </a:fld>
            <a:endParaRPr lang="en-US"/>
          </a:p>
        </p:txBody>
      </p:sp>
      <p:sp>
        <p:nvSpPr>
          <p:cNvPr id="186370" name="Rectangle 2"/>
          <p:cNvSpPr>
            <a:spLocks noGrp="1" noRot="1" noChangeAspect="1" noChangeArrowheads="1" noTextEdit="1"/>
          </p:cNvSpPr>
          <p:nvPr>
            <p:ph type="sldImg"/>
          </p:nvPr>
        </p:nvSpPr>
        <p:spPr>
          <a:solidFill>
            <a:srgbClr val="FFFFFF"/>
          </a:solidFill>
          <a:ln/>
          <a:extLst>
            <a:ext uri="{FAA26D3D-D897-4be2-8F04-BA451C77F1D7}">
              <ma14:placeholderFlag xmlns="" xmlns:ma14="http://schemas.microsoft.com/office/mac/drawingml/2011/main" val="1"/>
            </a:ext>
          </a:extLst>
        </p:spPr>
      </p:sp>
      <p:sp>
        <p:nvSpPr>
          <p:cNvPr id="186371"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defRPr/>
            </a:pPr>
            <a:endParaRPr lang="en-GB" smtClean="0">
              <a:cs typeface="+mn-cs"/>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fld id="{5AC31B18-CC5C-4036-9B75-9E426C46C2F9}" type="slidenum">
              <a:rPr lang="en-US"/>
              <a:pPr/>
              <a:t>5</a:t>
            </a:fld>
            <a:endParaRPr lang="en-US"/>
          </a:p>
        </p:txBody>
      </p:sp>
      <p:sp>
        <p:nvSpPr>
          <p:cNvPr id="210946" name="Rectangle 2"/>
          <p:cNvSpPr>
            <a:spLocks noGrp="1" noRot="1" noChangeAspect="1" noChangeArrowheads="1" noTextEdit="1"/>
          </p:cNvSpPr>
          <p:nvPr>
            <p:ph type="sldImg"/>
          </p:nvPr>
        </p:nvSpPr>
        <p:spPr>
          <a:solidFill>
            <a:srgbClr val="FFFFFF"/>
          </a:solidFill>
          <a:ln/>
          <a:extLst>
            <a:ext uri="{FAA26D3D-D897-4be2-8F04-BA451C77F1D7}">
              <ma14:placeholderFlag xmlns="" xmlns:ma14="http://schemas.microsoft.com/office/mac/drawingml/2011/main" val="1"/>
            </a:ext>
          </a:extLst>
        </p:spPr>
      </p:sp>
      <p:sp>
        <p:nvSpPr>
          <p:cNvPr id="210947"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defRPr/>
            </a:pPr>
            <a:endParaRPr lang="en-GB" smtClean="0">
              <a:cs typeface="+mn-cs"/>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7"/>
          <p:cNvSpPr>
            <a:spLocks noGrp="1" noChangeArrowheads="1"/>
          </p:cNvSpPr>
          <p:nvPr>
            <p:ph type="sldNum" sz="quarter" idx="5"/>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fld id="{83A96FCB-5D78-4D36-8D9E-F45038CA171D}" type="slidenum">
              <a:rPr lang="en-US"/>
              <a:pPr/>
              <a:t>6</a:t>
            </a:fld>
            <a:endParaRPr lang="en-US"/>
          </a:p>
        </p:txBody>
      </p:sp>
      <p:sp>
        <p:nvSpPr>
          <p:cNvPr id="35842" name="Rectangle 2"/>
          <p:cNvSpPr>
            <a:spLocks noGrp="1" noRot="1" noChangeAspect="1" noChangeArrowheads="1" noTextEdit="1"/>
          </p:cNvSpPr>
          <p:nvPr>
            <p:ph type="sldImg"/>
          </p:nvPr>
        </p:nvSpPr>
        <p:spPr>
          <a:solidFill>
            <a:srgbClr val="FFFFFF"/>
          </a:solidFill>
          <a:ln/>
        </p:spPr>
      </p:sp>
      <p:sp>
        <p:nvSpPr>
          <p:cNvPr id="35843" name="Rectangle 3"/>
          <p:cNvSpPr>
            <a:spLocks noGrp="1" noChangeArrowheads="1"/>
          </p:cNvSpPr>
          <p:nvPr>
            <p:ph type="body" idx="1"/>
          </p:nvPr>
        </p:nvSpPr>
        <p:spPr>
          <a:solidFill>
            <a:srgbClr val="FFFFFF"/>
          </a:solidFill>
          <a:ln>
            <a:solidFill>
              <a:srgbClr val="000000"/>
            </a:solidFill>
          </a:ln>
        </p:spPr>
        <p:txBody>
          <a:bodyPr/>
          <a:lstStyle/>
          <a:p>
            <a:pPr>
              <a:defRPr/>
            </a:pPr>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D1E739AE-CA56-9D46-8E4E-6648A613E62F}" type="slidenum">
              <a:rPr lang="en-US" sz="1200"/>
              <a:pPr/>
              <a:t>7</a:t>
            </a:fld>
            <a:endParaRPr lang="en-US" sz="1200"/>
          </a:p>
        </p:txBody>
      </p:sp>
      <p:sp>
        <p:nvSpPr>
          <p:cNvPr id="28674" name="Rectangle 2"/>
          <p:cNvSpPr>
            <a:spLocks noGrp="1" noRot="1" noChangeAspect="1" noChangeArrowheads="1" noTextEdit="1"/>
          </p:cNvSpPr>
          <p:nvPr>
            <p:ph type="sldImg"/>
          </p:nvPr>
        </p:nvSpPr>
        <p:spPr>
          <a:solidFill>
            <a:srgbClr val="FFFFFF"/>
          </a:solidFill>
          <a:ln/>
        </p:spPr>
      </p:sp>
      <p:sp>
        <p:nvSpPr>
          <p:cNvPr id="28675" name="Rectangle 3"/>
          <p:cNvSpPr>
            <a:spLocks noGrp="1" noChangeArrowheads="1"/>
          </p:cNvSpPr>
          <p:nvPr>
            <p:ph type="body" idx="1"/>
          </p:nvPr>
        </p:nvSpPr>
        <p:spPr>
          <a:solidFill>
            <a:srgbClr val="FFFFFF"/>
          </a:solidFill>
          <a:ln>
            <a:solidFill>
              <a:srgbClr val="000000"/>
            </a:solidFill>
          </a:ln>
          <a:extLst>
            <a:ext uri="{FAA26D3D-D897-4be2-8F04-BA451C77F1D7}">
              <ma14:placeholderFlag xmlns="" xmlns:ma14="http://schemas.microsoft.com/office/mac/drawingml/2011/main" val="1"/>
            </a:ext>
          </a:extLst>
        </p:spPr>
        <p:txBody>
          <a:bodyPr/>
          <a:lstStyle/>
          <a:p>
            <a:pPr eaLnBrk="1" hangingPunct="1"/>
            <a:endParaRPr lang="en-GB">
              <a:ea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A6C576C6-5755-C843-B75F-BC9480215C2E}" type="slidenum">
              <a:rPr lang="en-US" sz="1200"/>
              <a:pPr/>
              <a:t>8</a:t>
            </a:fld>
            <a:endParaRPr lang="en-US" sz="1200"/>
          </a:p>
        </p:txBody>
      </p:sp>
      <p:sp>
        <p:nvSpPr>
          <p:cNvPr id="30722" name="Rectangle 2"/>
          <p:cNvSpPr>
            <a:spLocks noGrp="1" noRot="1" noChangeAspect="1" noChangeArrowheads="1" noTextEdit="1"/>
          </p:cNvSpPr>
          <p:nvPr>
            <p:ph type="sldImg"/>
          </p:nvPr>
        </p:nvSpPr>
        <p:spPr>
          <a:solidFill>
            <a:srgbClr val="FFFFFF"/>
          </a:solidFill>
          <a:ln/>
        </p:spPr>
      </p:sp>
      <p:sp>
        <p:nvSpPr>
          <p:cNvPr id="30723" name="Rectangle 3"/>
          <p:cNvSpPr>
            <a:spLocks noGrp="1" noChangeArrowheads="1"/>
          </p:cNvSpPr>
          <p:nvPr>
            <p:ph type="body" idx="1"/>
          </p:nvPr>
        </p:nvSpPr>
        <p:spPr>
          <a:solidFill>
            <a:srgbClr val="FFFFFF"/>
          </a:solidFill>
          <a:ln>
            <a:solidFill>
              <a:srgbClr val="000000"/>
            </a:solidFill>
          </a:ln>
          <a:extLst>
            <a:ext uri="{FAA26D3D-D897-4be2-8F04-BA451C77F1D7}">
              <ma14:placeholderFlag xmlns="" xmlns:ma14="http://schemas.microsoft.com/office/mac/drawingml/2011/main" val="1"/>
            </a:ext>
          </a:extLst>
        </p:spPr>
        <p:txBody>
          <a:bodyPr/>
          <a:lstStyle/>
          <a:p>
            <a:pPr eaLnBrk="1" hangingPunct="1"/>
            <a:endParaRPr lang="en-GB">
              <a:ea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D128E285-CA19-7A47-A71B-9DC472E786CE}" type="slidenum">
              <a:rPr lang="en-US" sz="1200"/>
              <a:pPr/>
              <a:t>9</a:t>
            </a:fld>
            <a:endParaRPr lang="en-US" sz="1200"/>
          </a:p>
        </p:txBody>
      </p:sp>
      <p:sp>
        <p:nvSpPr>
          <p:cNvPr id="34818" name="Rectangle 2"/>
          <p:cNvSpPr>
            <a:spLocks noGrp="1" noRot="1" noChangeAspect="1" noChangeArrowheads="1" noTextEdit="1"/>
          </p:cNvSpPr>
          <p:nvPr>
            <p:ph type="sldImg"/>
          </p:nvPr>
        </p:nvSpPr>
        <p:spPr>
          <a:solidFill>
            <a:srgbClr val="FFFFFF"/>
          </a:solidFill>
          <a:ln/>
        </p:spPr>
      </p:sp>
      <p:sp>
        <p:nvSpPr>
          <p:cNvPr id="34819" name="Rectangle 3"/>
          <p:cNvSpPr>
            <a:spLocks noGrp="1" noChangeArrowheads="1"/>
          </p:cNvSpPr>
          <p:nvPr>
            <p:ph type="body" idx="1"/>
          </p:nvPr>
        </p:nvSpPr>
        <p:spPr>
          <a:solidFill>
            <a:srgbClr val="FFFFFF"/>
          </a:solidFill>
          <a:ln>
            <a:solidFill>
              <a:srgbClr val="000000"/>
            </a:solidFill>
          </a:ln>
          <a:extLst>
            <a:ext uri="{FAA26D3D-D897-4be2-8F04-BA451C77F1D7}">
              <ma14:placeholderFlag xmlns="" xmlns:ma14="http://schemas.microsoft.com/office/mac/drawingml/2011/main" val="1"/>
            </a:ext>
          </a:extLst>
        </p:spPr>
        <p:txBody>
          <a:bodyPr/>
          <a:lstStyle/>
          <a:p>
            <a:pPr eaLnBrk="1" hangingPunct="1"/>
            <a:endParaRPr lang="en-GB">
              <a:ea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AU"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AU"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263BDE8F-8139-42E2-A662-0A6DBEBE3D98}"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0544FC79-80A1-4DCA-AEB9-40629F95C9F0}"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AU"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2DCA587D-BFDF-4C8A-8369-2278B4989513}"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Content Placeholder 2"/>
          <p:cNvSpPr>
            <a:spLocks noGrp="1"/>
          </p:cNvSpPr>
          <p:nvPr>
            <p:ph idx="1"/>
          </p:nvPr>
        </p:nvSpPr>
        <p:spPr/>
        <p:txBody>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2E5DDE74-7A02-4093-80D6-1872288B7F30}"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AU"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AU"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3E59BA72-C3E7-49B3-A206-AFD4C668B976}"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5356B1F5-87DA-4CA6-AF26-2995D8A3DDF8}"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AU"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E82E33FC-E5DC-4898-8D4E-3BFCB1670A72}"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13E113D3-18B5-4ED9-8214-DBFE6C70F512}"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8B399FCF-14F7-4A6D-9772-C2EDA2793F72}"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AU"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A61C4048-A6A8-41F4-9CEF-894AB628165E}"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AU"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3260ECD6-051D-47B5-BAF6-0D5C3CFA2EC5}"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400">
                <a:latin typeface="Arial" charset="0"/>
                <a:ea typeface="ＭＳ Ｐゴシック"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ctr">
              <a:defRPr sz="1400">
                <a:latin typeface="Arial" charset="0"/>
                <a:ea typeface="ＭＳ Ｐゴシック"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400"/>
            </a:lvl1pPr>
          </a:lstStyle>
          <a:p>
            <a:fld id="{7BDF6F02-7F69-4C9A-BB4C-712A15133C6B}"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ＭＳ Ｐゴシック" charset="0"/>
        </a:defRPr>
      </a:lvl1pPr>
      <a:lvl2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2pPr>
      <a:lvl3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3pPr>
      <a:lvl4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4pPr>
      <a:lvl5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5pPr>
      <a:lvl6pPr marL="457200" algn="ctr" rtl="0" fontAlgn="base">
        <a:spcBef>
          <a:spcPct val="0"/>
        </a:spcBef>
        <a:spcAft>
          <a:spcPct val="0"/>
        </a:spcAft>
        <a:defRPr sz="4400">
          <a:solidFill>
            <a:schemeClr val="tx2"/>
          </a:solidFill>
          <a:latin typeface="Arial" charset="0"/>
          <a:ea typeface="ＭＳ Ｐゴシック" charset="0"/>
        </a:defRPr>
      </a:lvl6pPr>
      <a:lvl7pPr marL="914400" algn="ctr" rtl="0" fontAlgn="base">
        <a:spcBef>
          <a:spcPct val="0"/>
        </a:spcBef>
        <a:spcAft>
          <a:spcPct val="0"/>
        </a:spcAft>
        <a:defRPr sz="4400">
          <a:solidFill>
            <a:schemeClr val="tx2"/>
          </a:solidFill>
          <a:latin typeface="Arial" charset="0"/>
          <a:ea typeface="ＭＳ Ｐゴシック" charset="0"/>
        </a:defRPr>
      </a:lvl7pPr>
      <a:lvl8pPr marL="1371600" algn="ctr" rtl="0" fontAlgn="base">
        <a:spcBef>
          <a:spcPct val="0"/>
        </a:spcBef>
        <a:spcAft>
          <a:spcPct val="0"/>
        </a:spcAft>
        <a:defRPr sz="4400">
          <a:solidFill>
            <a:schemeClr val="tx2"/>
          </a:solidFill>
          <a:latin typeface="Arial" charset="0"/>
          <a:ea typeface="ＭＳ Ｐゴシック" charset="0"/>
        </a:defRPr>
      </a:lvl8pPr>
      <a:lvl9pPr marL="1828800" algn="ctr" rtl="0" fontAlgn="base">
        <a:spcBef>
          <a:spcPct val="0"/>
        </a:spcBef>
        <a:spcAft>
          <a:spcPct val="0"/>
        </a:spcAft>
        <a:defRPr sz="4400">
          <a:solidFill>
            <a:schemeClr val="tx2"/>
          </a:solidFill>
          <a:latin typeface="Arial" charset="0"/>
          <a:ea typeface="ＭＳ Ｐゴシック"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www.leahn.org"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2"/>
          <p:cNvSpPr>
            <a:spLocks noGrp="1" noChangeArrowheads="1"/>
          </p:cNvSpPr>
          <p:nvPr>
            <p:ph type="title"/>
          </p:nvPr>
        </p:nvSpPr>
        <p:spPr>
          <a:effectLst>
            <a:outerShdw dist="35921" dir="2700000" algn="ctr" rotWithShape="0">
              <a:schemeClr val="bg2"/>
            </a:outerShdw>
          </a:effectLst>
        </p:spPr>
        <p:txBody>
          <a:bodyPr lIns="92075" tIns="46038" rIns="92075" bIns="46038"/>
          <a:lstStyle/>
          <a:p>
            <a:pPr eaLnBrk="1" hangingPunct="1">
              <a:defRPr/>
            </a:pPr>
            <a:r>
              <a:rPr lang="en-GB" sz="3600" b="1" dirty="0" smtClean="0">
                <a:cs typeface="+mj-cs"/>
              </a:rPr>
              <a:t>Presentation</a:t>
            </a:r>
          </a:p>
        </p:txBody>
      </p:sp>
      <p:sp>
        <p:nvSpPr>
          <p:cNvPr id="168963" name="Rectangle 3"/>
          <p:cNvSpPr>
            <a:spLocks noGrp="1" noChangeArrowheads="1"/>
          </p:cNvSpPr>
          <p:nvPr>
            <p:ph type="body" idx="1"/>
          </p:nvPr>
        </p:nvSpPr>
        <p:spPr>
          <a:xfrm>
            <a:off x="179388" y="1524000"/>
            <a:ext cx="8736012" cy="5073650"/>
          </a:xfrm>
        </p:spPr>
        <p:txBody>
          <a:bodyPr lIns="92075" tIns="46038" rIns="92075" bIns="46038"/>
          <a:lstStyle/>
          <a:p>
            <a:pPr marL="0" indent="0" algn="ctr">
              <a:buFontTx/>
              <a:buNone/>
            </a:pPr>
            <a:r>
              <a:rPr lang="en-US" sz="2400" dirty="0" smtClean="0"/>
              <a:t>Greg Denham </a:t>
            </a:r>
          </a:p>
          <a:p>
            <a:pPr marL="0" indent="0" algn="ctr">
              <a:buFontTx/>
              <a:buNone/>
            </a:pPr>
            <a:r>
              <a:rPr lang="en-US" sz="2400" dirty="0" smtClean="0"/>
              <a:t>Coordinator - Law Enforcement and HIV Network (LEAHN)</a:t>
            </a:r>
            <a:endParaRPr lang="en-AU" sz="2400" dirty="0" smtClean="0"/>
          </a:p>
          <a:p>
            <a:pPr marL="0" indent="0" algn="ctr">
              <a:buFontTx/>
              <a:buNone/>
            </a:pPr>
            <a:endParaRPr lang="en-US" sz="2800" i="1" dirty="0" smtClean="0"/>
          </a:p>
          <a:p>
            <a:pPr marL="0" indent="0" algn="ctr">
              <a:buFontTx/>
              <a:buNone/>
            </a:pPr>
            <a:r>
              <a:rPr lang="en-US" sz="2800" i="1" dirty="0" smtClean="0"/>
              <a:t>‘Importance </a:t>
            </a:r>
            <a:r>
              <a:rPr lang="en-US" sz="2800" i="1" dirty="0"/>
              <a:t>of law enforcement engagement with public health </a:t>
            </a:r>
            <a:r>
              <a:rPr lang="en-US" sz="2800" i="1" dirty="0" smtClean="0"/>
              <a:t>interventions’</a:t>
            </a:r>
            <a:r>
              <a:rPr lang="en-AU" sz="2800" i="1" dirty="0" smtClean="0"/>
              <a:t> </a:t>
            </a:r>
            <a:endParaRPr lang="en-US" sz="2800" b="1" i="1" dirty="0" smtClean="0"/>
          </a:p>
          <a:p>
            <a:pPr marL="0" indent="0" algn="ctr" eaLnBrk="1" hangingPunct="1">
              <a:lnSpc>
                <a:spcPct val="90000"/>
              </a:lnSpc>
              <a:buNone/>
            </a:pPr>
            <a:endParaRPr lang="en-US" sz="2400" dirty="0" smtClean="0"/>
          </a:p>
          <a:p>
            <a:pPr marL="0" indent="0" algn="ctr" eaLnBrk="1" hangingPunct="1">
              <a:lnSpc>
                <a:spcPct val="90000"/>
              </a:lnSpc>
              <a:buNone/>
            </a:pPr>
            <a:r>
              <a:rPr lang="en-US" sz="2400" dirty="0" smtClean="0"/>
              <a:t>Seminar </a:t>
            </a:r>
            <a:r>
              <a:rPr lang="en-US" sz="2400" dirty="0"/>
              <a:t>on Responding to Drug Use and HIV: collaborating for a public health approach in </a:t>
            </a:r>
            <a:r>
              <a:rPr lang="en-US" sz="2400" dirty="0" smtClean="0"/>
              <a:t>Myanmar </a:t>
            </a:r>
          </a:p>
          <a:p>
            <a:pPr marL="0" indent="0" algn="ctr" eaLnBrk="1" hangingPunct="1">
              <a:lnSpc>
                <a:spcPct val="90000"/>
              </a:lnSpc>
              <a:buNone/>
            </a:pPr>
            <a:r>
              <a:rPr lang="en-US" sz="2400" dirty="0" smtClean="0"/>
              <a:t>19</a:t>
            </a:r>
            <a:r>
              <a:rPr lang="en-US" sz="2400" dirty="0"/>
              <a:t>-</a:t>
            </a:r>
            <a:r>
              <a:rPr lang="en-US" sz="2400" dirty="0" smtClean="0"/>
              <a:t>20 June 2014</a:t>
            </a:r>
            <a:endParaRPr lang="en-AU" sz="2400" dirty="0"/>
          </a:p>
          <a:p>
            <a:pPr marL="0" indent="0" algn="ctr" eaLnBrk="1" hangingPunct="1">
              <a:lnSpc>
                <a:spcPct val="90000"/>
              </a:lnSpc>
              <a:buFont typeface="Wingdings 3" pitchFamily="18" charset="2"/>
              <a:buNone/>
            </a:pPr>
            <a:endParaRPr lang="en-AU" sz="2800" b="1" dirty="0" smtClean="0"/>
          </a:p>
          <a:p>
            <a:pPr marL="0" indent="0" eaLnBrk="1" hangingPunct="1">
              <a:lnSpc>
                <a:spcPct val="90000"/>
              </a:lnSpc>
              <a:buFont typeface="Wingdings 3" pitchFamily="18" charset="2"/>
              <a:buNone/>
            </a:pPr>
            <a:endParaRPr lang="en-AU" sz="2000" b="1" dirty="0" smtClean="0"/>
          </a:p>
        </p:txBody>
      </p:sp>
      <p:sp>
        <p:nvSpPr>
          <p:cNvPr id="168966" name="Rectangle 6"/>
          <p:cNvSpPr>
            <a:spLocks noChangeArrowheads="1"/>
          </p:cNvSpPr>
          <p:nvPr/>
        </p:nvSpPr>
        <p:spPr bwMode="auto">
          <a:xfrm>
            <a:off x="3771900" y="3170238"/>
            <a:ext cx="1600200" cy="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699">
                <a:solidFill>
                  <a:schemeClr val="tx1"/>
                </a:solidFill>
                <a:miter lim="800000"/>
                <a:headEnd type="none" w="sm" len="sm"/>
                <a:tailEnd type="none" w="sm" len="sm"/>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endParaRPr lang="en-US" sz="1800">
              <a:latin typeface="Arial" charset="0"/>
              <a:ea typeface="ＭＳ Ｐゴシック" charset="0"/>
            </a:endParaRPr>
          </a:p>
        </p:txBody>
      </p:sp>
      <p:pic>
        <p:nvPicPr>
          <p:cNvPr id="5" name="Picture 1"/>
          <p:cNvPicPr>
            <a:picLocks noChangeAspect="1" noChangeArrowheads="1"/>
          </p:cNvPicPr>
          <p:nvPr/>
        </p:nvPicPr>
        <p:blipFill>
          <a:blip r:embed="rId3"/>
          <a:srcRect/>
          <a:stretch>
            <a:fillRect/>
          </a:stretch>
        </p:blipFill>
        <p:spPr bwMode="auto">
          <a:xfrm>
            <a:off x="3131840" y="5877272"/>
            <a:ext cx="2762250" cy="980728"/>
          </a:xfrm>
          <a:prstGeom prst="rect">
            <a:avLst/>
          </a:prstGeom>
          <a:noFill/>
          <a:ln w="9525">
            <a:noFill/>
            <a:miter lim="800000"/>
            <a:headEnd/>
            <a:tailEnd/>
          </a:ln>
        </p:spPr>
      </p:pic>
    </p:spTree>
  </p:cSld>
  <p:clrMapOvr>
    <a:masterClrMapping/>
  </p:clrMapOvr>
  <p:transition>
    <p:blinds/>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ChangeArrowheads="1"/>
          </p:cNvSpPr>
          <p:nvPr/>
        </p:nvSpPr>
        <p:spPr bwMode="auto">
          <a:xfrm>
            <a:off x="683568" y="1268760"/>
            <a:ext cx="7920880" cy="483209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anchor="ctr">
            <a:spAutoFit/>
          </a:bodyPr>
          <a:lstStyle/>
          <a:p>
            <a:r>
              <a:rPr lang="en-AU" sz="2800" dirty="0"/>
              <a:t>All Australian Police Services base their policies and practices on the premise of </a:t>
            </a:r>
            <a:r>
              <a:rPr lang="ja-JP" altLang="en-AU" sz="2800" dirty="0">
                <a:latin typeface="Arial"/>
              </a:rPr>
              <a:t>‘</a:t>
            </a:r>
            <a:r>
              <a:rPr lang="en-AU" sz="2800" dirty="0"/>
              <a:t>Harm Minimisation</a:t>
            </a:r>
            <a:r>
              <a:rPr lang="ja-JP" altLang="en-AU" sz="2800" dirty="0">
                <a:latin typeface="Arial"/>
              </a:rPr>
              <a:t>’</a:t>
            </a:r>
            <a:r>
              <a:rPr lang="en-AU" sz="2800" dirty="0"/>
              <a:t> which has been the </a:t>
            </a:r>
            <a:r>
              <a:rPr lang="en-AU" sz="2800" u="sng" dirty="0"/>
              <a:t>National Policy</a:t>
            </a:r>
            <a:r>
              <a:rPr lang="en-AU" sz="2800" dirty="0"/>
              <a:t> in Australia since the late 1980</a:t>
            </a:r>
            <a:r>
              <a:rPr lang="ja-JP" altLang="en-AU" sz="2800" dirty="0">
                <a:latin typeface="Arial"/>
              </a:rPr>
              <a:t>’</a:t>
            </a:r>
            <a:r>
              <a:rPr lang="en-AU" sz="2800" dirty="0"/>
              <a:t>s and is </a:t>
            </a:r>
            <a:r>
              <a:rPr lang="en-US" sz="2800" dirty="0"/>
              <a:t>based on three strategic </a:t>
            </a:r>
            <a:r>
              <a:rPr lang="en-US" sz="2800" dirty="0" smtClean="0"/>
              <a:t>directions: </a:t>
            </a:r>
          </a:p>
          <a:p>
            <a:endParaRPr lang="en-US" sz="2800" dirty="0" smtClean="0"/>
          </a:p>
          <a:p>
            <a:pPr marL="514350" indent="-514350">
              <a:buFont typeface="+mj-lt"/>
              <a:buAutoNum type="arabicPeriod"/>
            </a:pPr>
            <a:r>
              <a:rPr lang="en-US" sz="2800" dirty="0" smtClean="0"/>
              <a:t>Supply </a:t>
            </a:r>
          </a:p>
          <a:p>
            <a:pPr marL="514350" indent="-514350">
              <a:buFont typeface="+mj-lt"/>
              <a:buAutoNum type="arabicPeriod"/>
            </a:pPr>
            <a:endParaRPr lang="en-US" sz="2800" dirty="0" smtClean="0"/>
          </a:p>
          <a:p>
            <a:pPr marL="514350" indent="-514350">
              <a:buFont typeface="+mj-lt"/>
              <a:buAutoNum type="arabicPeriod"/>
            </a:pPr>
            <a:r>
              <a:rPr lang="en-US" sz="2800" dirty="0" smtClean="0"/>
              <a:t>Demand </a:t>
            </a:r>
          </a:p>
          <a:p>
            <a:pPr marL="514350" indent="-514350">
              <a:buFont typeface="+mj-lt"/>
              <a:buAutoNum type="arabicPeriod"/>
            </a:pPr>
            <a:endParaRPr lang="en-US" sz="2800" dirty="0" smtClean="0"/>
          </a:p>
          <a:p>
            <a:pPr marL="514350" indent="-514350">
              <a:buFont typeface="+mj-lt"/>
              <a:buAutoNum type="arabicPeriod"/>
            </a:pPr>
            <a:r>
              <a:rPr lang="en-US" sz="2800" dirty="0"/>
              <a:t>H</a:t>
            </a:r>
            <a:r>
              <a:rPr lang="en-US" sz="2800" dirty="0" smtClean="0"/>
              <a:t>arm Reduction</a:t>
            </a:r>
            <a:endParaRPr lang="en-AU" sz="2800" dirty="0"/>
          </a:p>
        </p:txBody>
      </p:sp>
      <p:sp>
        <p:nvSpPr>
          <p:cNvPr id="156675" name="Text Box 3"/>
          <p:cNvSpPr txBox="1">
            <a:spLocks noChangeArrowheads="1"/>
          </p:cNvSpPr>
          <p:nvPr/>
        </p:nvSpPr>
        <p:spPr bwMode="auto">
          <a:xfrm>
            <a:off x="1447800" y="531813"/>
            <a:ext cx="6477000" cy="5847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lgn="ctr"/>
            <a:r>
              <a:rPr lang="en-AU" sz="3200" b="1" dirty="0" smtClean="0"/>
              <a:t>Case Study 1:  Australia</a:t>
            </a:r>
            <a:endParaRPr lang="en-AU" sz="3200" b="1" dirty="0"/>
          </a:p>
        </p:txBody>
      </p:sp>
    </p:spTree>
    <p:extLst>
      <p:ext uri="{BB962C8B-B14F-4D97-AF65-F5344CB8AC3E}">
        <p14:creationId xmlns="" xmlns:p14="http://schemas.microsoft.com/office/powerpoint/2010/main" val="18165134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Text Box 2"/>
          <p:cNvSpPr txBox="1">
            <a:spLocks noChangeArrowheads="1"/>
          </p:cNvSpPr>
          <p:nvPr/>
        </p:nvSpPr>
        <p:spPr bwMode="auto">
          <a:xfrm>
            <a:off x="971550" y="1844675"/>
            <a:ext cx="7848600" cy="39087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AU" sz="2400" b="1" dirty="0"/>
              <a:t>Documented </a:t>
            </a:r>
            <a:r>
              <a:rPr lang="en-AU" sz="2400" b="1" dirty="0" smtClean="0"/>
              <a:t>police policies supporting</a:t>
            </a:r>
            <a:r>
              <a:rPr lang="en-AU" sz="2400" b="1" dirty="0"/>
              <a:t>:</a:t>
            </a:r>
          </a:p>
          <a:p>
            <a:endParaRPr lang="en-AU" sz="2400" b="1" dirty="0"/>
          </a:p>
          <a:p>
            <a:pPr marL="342900" indent="-342900">
              <a:buFont typeface="Arial"/>
              <a:buChar char="•"/>
            </a:pPr>
            <a:r>
              <a:rPr lang="en-AU" sz="2400" b="1" dirty="0" smtClean="0"/>
              <a:t>Needle </a:t>
            </a:r>
            <a:r>
              <a:rPr lang="en-AU" sz="2400" b="1" dirty="0"/>
              <a:t>and Syringe Programs</a:t>
            </a:r>
          </a:p>
          <a:p>
            <a:pPr marL="342900" indent="-342900">
              <a:buFont typeface="Arial"/>
              <a:buChar char="•"/>
            </a:pPr>
            <a:r>
              <a:rPr lang="en-AU" sz="2400" b="1" dirty="0" smtClean="0"/>
              <a:t>Custodial medicine </a:t>
            </a:r>
            <a:r>
              <a:rPr lang="en-AU" sz="2400" b="1" dirty="0" smtClean="0"/>
              <a:t>(</a:t>
            </a:r>
            <a:r>
              <a:rPr lang="en-AU" b="1" dirty="0" smtClean="0"/>
              <a:t>for example methadone</a:t>
            </a:r>
            <a:r>
              <a:rPr lang="en-AU" sz="2400" b="1" dirty="0" smtClean="0"/>
              <a:t>)</a:t>
            </a:r>
            <a:endParaRPr lang="en-AU" sz="2400" b="1" dirty="0"/>
          </a:p>
          <a:p>
            <a:pPr marL="342900" indent="-342900">
              <a:buFont typeface="Arial"/>
              <a:buChar char="•"/>
            </a:pPr>
            <a:r>
              <a:rPr lang="en-AU" sz="2400" b="1" dirty="0" smtClean="0"/>
              <a:t>Supervised Injecting Facility </a:t>
            </a:r>
            <a:endParaRPr lang="en-AU" b="1" dirty="0"/>
          </a:p>
          <a:p>
            <a:pPr marL="342900" indent="-342900">
              <a:buFont typeface="Arial"/>
              <a:buChar char="•"/>
            </a:pPr>
            <a:r>
              <a:rPr lang="en-AU" b="1" dirty="0" smtClean="0"/>
              <a:t>Drug Diversion Programs</a:t>
            </a:r>
            <a:endParaRPr lang="en-AU" b="1" dirty="0"/>
          </a:p>
          <a:p>
            <a:pPr marL="342900" indent="-342900">
              <a:buFont typeface="Arial"/>
              <a:buChar char="•"/>
            </a:pPr>
            <a:r>
              <a:rPr lang="en-AU" sz="2400" b="1" dirty="0" smtClean="0"/>
              <a:t>Court Referral to Treatment</a:t>
            </a:r>
            <a:endParaRPr lang="en-AU" sz="2400" b="1" dirty="0"/>
          </a:p>
          <a:p>
            <a:pPr marL="342900" indent="-342900">
              <a:buFont typeface="Arial"/>
              <a:buChar char="•"/>
            </a:pPr>
            <a:r>
              <a:rPr lang="en-AU" sz="2400" b="1" dirty="0" smtClean="0"/>
              <a:t>Prevention </a:t>
            </a:r>
            <a:r>
              <a:rPr lang="en-AU" sz="2400" b="1" dirty="0"/>
              <a:t>of </a:t>
            </a:r>
            <a:r>
              <a:rPr lang="en-AU" sz="2400" b="1" dirty="0" smtClean="0"/>
              <a:t>Overdose</a:t>
            </a:r>
            <a:endParaRPr lang="en-AU" sz="2400" b="1" dirty="0"/>
          </a:p>
          <a:p>
            <a:endParaRPr lang="en-AU" sz="2400" b="1" dirty="0"/>
          </a:p>
          <a:p>
            <a:endParaRPr lang="en-AU" sz="2800" b="1" dirty="0"/>
          </a:p>
        </p:txBody>
      </p:sp>
      <p:sp>
        <p:nvSpPr>
          <p:cNvPr id="163843" name="Text Box 3"/>
          <p:cNvSpPr txBox="1">
            <a:spLocks noChangeArrowheads="1"/>
          </p:cNvSpPr>
          <p:nvPr/>
        </p:nvSpPr>
        <p:spPr bwMode="auto">
          <a:xfrm>
            <a:off x="1371600" y="458788"/>
            <a:ext cx="5943599" cy="107721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lgn="ctr"/>
            <a:r>
              <a:rPr lang="en-AU" sz="3200" b="1" dirty="0" smtClean="0"/>
              <a:t>Case Study 2:  Australia</a:t>
            </a:r>
            <a:endParaRPr lang="en-AU" sz="3200" b="1" dirty="0"/>
          </a:p>
          <a:p>
            <a:pPr algn="ctr"/>
            <a:endParaRPr lang="en-AU" sz="3200" b="1" dirty="0"/>
          </a:p>
        </p:txBody>
      </p:sp>
    </p:spTree>
    <p:extLst>
      <p:ext uri="{BB962C8B-B14F-4D97-AF65-F5344CB8AC3E}">
        <p14:creationId xmlns="" xmlns:p14="http://schemas.microsoft.com/office/powerpoint/2010/main" val="24193933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2"/>
          <p:cNvSpPr>
            <a:spLocks noChangeArrowheads="1"/>
          </p:cNvSpPr>
          <p:nvPr/>
        </p:nvSpPr>
        <p:spPr bwMode="auto">
          <a:xfrm>
            <a:off x="395536" y="1816329"/>
            <a:ext cx="8497639" cy="513986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anchor="ctr">
            <a:spAutoFit/>
          </a:bodyPr>
          <a:lstStyle/>
          <a:p>
            <a:pPr marL="342900" indent="-342900"/>
            <a:r>
              <a:rPr lang="en-US" dirty="0"/>
              <a:t>	</a:t>
            </a:r>
          </a:p>
          <a:p>
            <a:pPr marL="342900" indent="-342900"/>
            <a:r>
              <a:rPr lang="en-US" dirty="0"/>
              <a:t>	In 2005 a National Task Force on Harm Reduction, made up of representatives from the National Anti-Drugs Agency, Ministry of Health, Royal Malaysian Police, Prisons Department, academics and representatives of NGOs, acted in a steering and guidance capacity. </a:t>
            </a:r>
          </a:p>
          <a:p>
            <a:pPr marL="342900" indent="-342900"/>
            <a:endParaRPr lang="en-US" dirty="0"/>
          </a:p>
          <a:p>
            <a:pPr marL="342900" indent="-342900"/>
            <a:r>
              <a:rPr lang="en-US" dirty="0"/>
              <a:t>	In January 2006 the publication of the ‘Needle and Syringe Exchange Program Pilot Project - Standard Operating Policy’ was released. </a:t>
            </a:r>
            <a:endParaRPr lang="en-US" sz="1600" dirty="0"/>
          </a:p>
          <a:p>
            <a:pPr marL="342900" indent="-342900"/>
            <a:endParaRPr lang="en-US" dirty="0"/>
          </a:p>
          <a:p>
            <a:pPr marL="342900" indent="-342900"/>
            <a:endParaRPr lang="en-AU" dirty="0"/>
          </a:p>
          <a:p>
            <a:pPr marL="342900" indent="-342900"/>
            <a:endParaRPr lang="en-US" sz="2000" dirty="0"/>
          </a:p>
          <a:p>
            <a:pPr marL="342900" indent="-342900"/>
            <a:endParaRPr lang="en-US" sz="2000" i="1" dirty="0"/>
          </a:p>
        </p:txBody>
      </p:sp>
      <p:sp>
        <p:nvSpPr>
          <p:cNvPr id="175107" name="Text Box 3"/>
          <p:cNvSpPr txBox="1">
            <a:spLocks noChangeArrowheads="1"/>
          </p:cNvSpPr>
          <p:nvPr/>
        </p:nvSpPr>
        <p:spPr bwMode="auto">
          <a:xfrm>
            <a:off x="1403350" y="373063"/>
            <a:ext cx="6481763" cy="5794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r>
              <a:rPr lang="en-AU" sz="3200" b="1" dirty="0" smtClean="0"/>
              <a:t>Case Study 2: Malaysia</a:t>
            </a:r>
            <a:endParaRPr lang="en-AU" sz="3200" b="1" dirty="0"/>
          </a:p>
        </p:txBody>
      </p:sp>
    </p:spTree>
    <p:extLst>
      <p:ext uri="{BB962C8B-B14F-4D97-AF65-F5344CB8AC3E}">
        <p14:creationId xmlns="" xmlns:p14="http://schemas.microsoft.com/office/powerpoint/2010/main" val="39047777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2"/>
          <p:cNvSpPr>
            <a:spLocks noChangeArrowheads="1"/>
          </p:cNvSpPr>
          <p:nvPr/>
        </p:nvSpPr>
        <p:spPr bwMode="auto">
          <a:xfrm>
            <a:off x="611560" y="979468"/>
            <a:ext cx="8209607" cy="587853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anchor="ctr">
            <a:spAutoFit/>
          </a:bodyPr>
          <a:lstStyle/>
          <a:p>
            <a:pPr marL="342900" indent="-342900"/>
            <a:r>
              <a:rPr lang="en-US" b="1" dirty="0" smtClean="0"/>
              <a:t>Police </a:t>
            </a:r>
            <a:r>
              <a:rPr lang="en-US" b="1" dirty="0"/>
              <a:t>guidelines </a:t>
            </a:r>
            <a:r>
              <a:rPr lang="en-US" b="1" dirty="0" smtClean="0"/>
              <a:t>recognize </a:t>
            </a:r>
            <a:r>
              <a:rPr lang="en-US" b="1" dirty="0"/>
              <a:t>the important role that police </a:t>
            </a:r>
            <a:r>
              <a:rPr lang="en-US" b="1" dirty="0" smtClean="0"/>
              <a:t>play </a:t>
            </a:r>
            <a:r>
              <a:rPr lang="en-US" b="1" dirty="0"/>
              <a:t>in facilitating the effective conduct of needle exchange programs. </a:t>
            </a:r>
            <a:endParaRPr lang="en-US" b="1" dirty="0" smtClean="0"/>
          </a:p>
          <a:p>
            <a:pPr marL="342900" indent="-342900"/>
            <a:endParaRPr lang="en-US" b="1" dirty="0"/>
          </a:p>
          <a:p>
            <a:pPr marL="342900" indent="-342900"/>
            <a:r>
              <a:rPr lang="en-US" b="1" dirty="0"/>
              <a:t>‘3.1.4. The success of this exchange model will also largely depend on the local police operations. Local policies and National Guidelines for police will have to be developed to assist in this pilot project’</a:t>
            </a:r>
          </a:p>
          <a:p>
            <a:pPr marL="342900" indent="-342900"/>
            <a:endParaRPr lang="en-US" b="1" dirty="0"/>
          </a:p>
          <a:p>
            <a:pPr marL="342900" indent="-342900"/>
            <a:r>
              <a:rPr lang="en-US" b="1" dirty="0"/>
              <a:t>The ‘National Guideline for Police on NSEP’ have also been developed and endorsed by the Malaysian Royal Police (PDRM).</a:t>
            </a:r>
            <a:r>
              <a:rPr lang="en-AU" b="1" dirty="0"/>
              <a:t> </a:t>
            </a:r>
            <a:endParaRPr lang="en-US" b="1" dirty="0"/>
          </a:p>
          <a:p>
            <a:pPr marL="342900" indent="-342900"/>
            <a:endParaRPr lang="en-US" b="1" dirty="0"/>
          </a:p>
          <a:p>
            <a:pPr marL="342900" indent="-342900"/>
            <a:endParaRPr lang="en-AU" dirty="0"/>
          </a:p>
          <a:p>
            <a:pPr marL="342900" indent="-342900"/>
            <a:endParaRPr lang="en-US" sz="2000" dirty="0"/>
          </a:p>
          <a:p>
            <a:pPr marL="342900" indent="-342900"/>
            <a:endParaRPr lang="en-US" sz="2000" i="1" dirty="0"/>
          </a:p>
        </p:txBody>
      </p:sp>
      <p:sp>
        <p:nvSpPr>
          <p:cNvPr id="176131" name="Text Box 3"/>
          <p:cNvSpPr txBox="1">
            <a:spLocks noChangeArrowheads="1"/>
          </p:cNvSpPr>
          <p:nvPr/>
        </p:nvSpPr>
        <p:spPr bwMode="auto">
          <a:xfrm>
            <a:off x="1403350" y="373063"/>
            <a:ext cx="6481763" cy="5794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r>
              <a:rPr lang="en-AU" sz="3200" b="1" dirty="0" smtClean="0"/>
              <a:t>Case Study 2: Malaysia</a:t>
            </a:r>
            <a:endParaRPr lang="en-AU" sz="3200" b="1" dirty="0"/>
          </a:p>
        </p:txBody>
      </p:sp>
    </p:spTree>
    <p:extLst>
      <p:ext uri="{BB962C8B-B14F-4D97-AF65-F5344CB8AC3E}">
        <p14:creationId xmlns="" xmlns:p14="http://schemas.microsoft.com/office/powerpoint/2010/main" val="1714743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2"/>
          <p:cNvSpPr>
            <a:spLocks noChangeArrowheads="1"/>
          </p:cNvSpPr>
          <p:nvPr/>
        </p:nvSpPr>
        <p:spPr bwMode="auto">
          <a:xfrm>
            <a:off x="1116013" y="966142"/>
            <a:ext cx="7777162" cy="538609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marL="342900" indent="-342900" algn="ctr"/>
            <a:endParaRPr lang="en-US" sz="2000" b="1" dirty="0"/>
          </a:p>
          <a:p>
            <a:pPr marL="342900" indent="-342900"/>
            <a:endParaRPr lang="en-US" b="1" dirty="0"/>
          </a:p>
          <a:p>
            <a:pPr marL="342900" indent="-342900"/>
            <a:r>
              <a:rPr lang="en-US" b="1" dirty="0"/>
              <a:t>‘There is the need for police to consider the operation of Needle and Syringe </a:t>
            </a:r>
            <a:r>
              <a:rPr lang="en-US" b="1" dirty="0" smtClean="0"/>
              <a:t>Exchange Programs </a:t>
            </a:r>
            <a:r>
              <a:rPr lang="en-US" b="1" dirty="0"/>
              <a:t>(</a:t>
            </a:r>
            <a:r>
              <a:rPr lang="en-US" b="1" dirty="0" smtClean="0"/>
              <a:t>NSEPs</a:t>
            </a:r>
            <a:r>
              <a:rPr lang="en-US" b="1" dirty="0"/>
              <a:t>) when carrying out their duties in the areas where these programs are situated. </a:t>
            </a:r>
          </a:p>
          <a:p>
            <a:pPr marL="342900" indent="-342900"/>
            <a:endParaRPr lang="en-US" b="1" dirty="0"/>
          </a:p>
          <a:p>
            <a:pPr marL="342900" indent="-342900"/>
            <a:r>
              <a:rPr lang="en-US" b="1" i="1" dirty="0"/>
              <a:t>Without restricting their day to day duties and obligations, police should be mindful not to carry out unwarranted patrols in the vicinity of NSEPs that might discourage injecting drug users from attending.’</a:t>
            </a:r>
          </a:p>
          <a:p>
            <a:pPr marL="342900" indent="-342900"/>
            <a:endParaRPr lang="en-AU" sz="2000" dirty="0"/>
          </a:p>
          <a:p>
            <a:pPr marL="342900" indent="-342900"/>
            <a:endParaRPr lang="en-US" sz="2000" dirty="0"/>
          </a:p>
          <a:p>
            <a:pPr marL="342900" indent="-342900"/>
            <a:endParaRPr lang="en-US" sz="2000" i="1" dirty="0"/>
          </a:p>
        </p:txBody>
      </p:sp>
      <p:sp>
        <p:nvSpPr>
          <p:cNvPr id="178179" name="Text Box 3"/>
          <p:cNvSpPr txBox="1">
            <a:spLocks noChangeArrowheads="1"/>
          </p:cNvSpPr>
          <p:nvPr/>
        </p:nvSpPr>
        <p:spPr bwMode="auto">
          <a:xfrm>
            <a:off x="1403350" y="373063"/>
            <a:ext cx="6481763" cy="5794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r>
              <a:rPr lang="en-AU" sz="3200" b="1" dirty="0" smtClean="0"/>
              <a:t>Case Study 2: Malaysia</a:t>
            </a:r>
            <a:endParaRPr lang="en-AU" sz="3200" b="1" dirty="0"/>
          </a:p>
        </p:txBody>
      </p:sp>
    </p:spTree>
    <p:extLst>
      <p:ext uri="{BB962C8B-B14F-4D97-AF65-F5344CB8AC3E}">
        <p14:creationId xmlns="" xmlns:p14="http://schemas.microsoft.com/office/powerpoint/2010/main" val="7387209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noChangeArrowheads="1"/>
          </p:cNvSpPr>
          <p:nvPr>
            <p:ph type="title"/>
          </p:nvPr>
        </p:nvSpPr>
        <p:spPr/>
        <p:txBody>
          <a:bodyPr/>
          <a:lstStyle/>
          <a:p>
            <a:pPr eaLnBrk="1" hangingPunct="1"/>
            <a:r>
              <a:rPr lang="en-US">
                <a:latin typeface="Arial" charset="0"/>
                <a:ea typeface="ＭＳ Ｐゴシック" charset="0"/>
              </a:rPr>
              <a:t>Police and Harm Reduction</a:t>
            </a:r>
          </a:p>
        </p:txBody>
      </p:sp>
      <p:sp>
        <p:nvSpPr>
          <p:cNvPr id="201731" name="Rectangle 3"/>
          <p:cNvSpPr>
            <a:spLocks noGrp="1" noChangeArrowheads="1"/>
          </p:cNvSpPr>
          <p:nvPr>
            <p:ph type="body" idx="1"/>
          </p:nvPr>
        </p:nvSpPr>
        <p:spPr>
          <a:xfrm>
            <a:off x="685800" y="1676400"/>
            <a:ext cx="8458200" cy="4419600"/>
          </a:xfrm>
        </p:spPr>
        <p:txBody>
          <a:bodyPr/>
          <a:lstStyle/>
          <a:p>
            <a:pPr marL="609600" indent="-609600" eaLnBrk="1" hangingPunct="1"/>
            <a:endParaRPr lang="en-GB" sz="1200">
              <a:latin typeface="Arial" charset="0"/>
              <a:ea typeface="ＭＳ Ｐゴシック" charset="0"/>
            </a:endParaRPr>
          </a:p>
          <a:p>
            <a:pPr marL="609600" indent="-609600" eaLnBrk="1" hangingPunct="1">
              <a:buFontTx/>
              <a:buNone/>
            </a:pPr>
            <a:r>
              <a:rPr lang="en-GB" b="1">
                <a:latin typeface="Arial" charset="0"/>
                <a:ea typeface="ＭＳ Ｐゴシック" charset="0"/>
              </a:rPr>
              <a:t>What might be some benefits to police in creating an enabling environment for harm reduction?</a:t>
            </a:r>
          </a:p>
          <a:p>
            <a:pPr marL="609600" indent="-609600" eaLnBrk="1" hangingPunct="1"/>
            <a:endParaRPr lang="en-GB" b="1">
              <a:latin typeface="Arial" charset="0"/>
              <a:ea typeface="ＭＳ Ｐゴシック" charset="0"/>
            </a:endParaRPr>
          </a:p>
          <a:p>
            <a:pPr marL="609600" indent="-609600" eaLnBrk="1" hangingPunct="1"/>
            <a:endParaRPr lang="en-GB" b="1">
              <a:latin typeface="Arial" charset="0"/>
              <a:ea typeface="ＭＳ Ｐゴシック" charset="0"/>
            </a:endParaRPr>
          </a:p>
          <a:p>
            <a:pPr marL="609600" indent="-609600" eaLnBrk="1" hangingPunct="1"/>
            <a:endParaRPr lang="en-GB" b="1">
              <a:latin typeface="Arial" charset="0"/>
              <a:ea typeface="ＭＳ Ｐゴシック" charset="0"/>
            </a:endParaRPr>
          </a:p>
          <a:p>
            <a:pPr marL="609600" indent="-609600" eaLnBrk="1" hangingPunct="1"/>
            <a:endParaRPr lang="en-GB" sz="1200" b="1">
              <a:latin typeface="Arial" charset="0"/>
              <a:ea typeface="ＭＳ Ｐゴシック" charset="0"/>
            </a:endParaRPr>
          </a:p>
          <a:p>
            <a:pPr marL="609600" indent="-609600" eaLnBrk="1" hangingPunct="1">
              <a:buFontTx/>
              <a:buNone/>
            </a:pPr>
            <a:endParaRPr lang="en-AU" sz="1200">
              <a:latin typeface="Arial" charset="0"/>
              <a:ea typeface="ＭＳ Ｐゴシック" charset="0"/>
            </a:endParaRPr>
          </a:p>
        </p:txBody>
      </p:sp>
    </p:spTree>
    <p:extLst>
      <p:ext uri="{BB962C8B-B14F-4D97-AF65-F5344CB8AC3E}">
        <p14:creationId xmlns="" xmlns:p14="http://schemas.microsoft.com/office/powerpoint/2010/main" val="3180849141"/>
      </p:ext>
    </p:extLst>
  </p:cSld>
  <p:clrMapOvr>
    <a:masterClrMapping/>
  </p:clrMapOvr>
  <p:transition>
    <p:blinds/>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01731">
                                            <p:txEl>
                                              <p:pRg st="1" end="1"/>
                                            </p:txEl>
                                          </p:spTgt>
                                        </p:tgtEl>
                                        <p:attrNameLst>
                                          <p:attrName>style.visibility</p:attrName>
                                        </p:attrNameLst>
                                      </p:cBhvr>
                                      <p:to>
                                        <p:strVal val="visible"/>
                                      </p:to>
                                    </p:set>
                                    <p:anim calcmode="lin" valueType="num">
                                      <p:cBhvr additive="base">
                                        <p:cTn id="7" dur="500" fill="hold"/>
                                        <p:tgtEl>
                                          <p:spTgt spid="201731">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1731">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noChangeArrowheads="1"/>
          </p:cNvSpPr>
          <p:nvPr>
            <p:ph type="title"/>
          </p:nvPr>
        </p:nvSpPr>
        <p:spPr/>
        <p:txBody>
          <a:bodyPr/>
          <a:lstStyle/>
          <a:p>
            <a:pPr eaLnBrk="1" hangingPunct="1"/>
            <a:r>
              <a:rPr lang="en-US">
                <a:latin typeface="Arial" charset="0"/>
                <a:ea typeface="ＭＳ Ｐゴシック" charset="0"/>
              </a:rPr>
              <a:t>Police and Harm Reduction</a:t>
            </a:r>
          </a:p>
        </p:txBody>
      </p:sp>
      <p:sp>
        <p:nvSpPr>
          <p:cNvPr id="203779" name="Rectangle 3"/>
          <p:cNvSpPr>
            <a:spLocks noGrp="1" noChangeArrowheads="1"/>
          </p:cNvSpPr>
          <p:nvPr>
            <p:ph type="body" idx="1"/>
          </p:nvPr>
        </p:nvSpPr>
        <p:spPr>
          <a:xfrm>
            <a:off x="381000" y="1143000"/>
            <a:ext cx="8534400" cy="4953000"/>
          </a:xfrm>
        </p:spPr>
        <p:txBody>
          <a:bodyPr/>
          <a:lstStyle/>
          <a:p>
            <a:pPr marL="1447800" indent="-533400" eaLnBrk="1" hangingPunct="1">
              <a:lnSpc>
                <a:spcPct val="90000"/>
              </a:lnSpc>
              <a:buFontTx/>
              <a:buNone/>
            </a:pPr>
            <a:endParaRPr lang="en-GB" sz="2400" b="1" dirty="0">
              <a:latin typeface="Arial" charset="0"/>
              <a:ea typeface="ＭＳ Ｐゴシック" charset="0"/>
            </a:endParaRPr>
          </a:p>
          <a:p>
            <a:pPr marL="1447800" indent="-533400" eaLnBrk="1" hangingPunct="1">
              <a:lnSpc>
                <a:spcPct val="90000"/>
              </a:lnSpc>
              <a:buFontTx/>
              <a:buNone/>
            </a:pPr>
            <a:endParaRPr lang="en-GB" sz="2400" b="1" dirty="0">
              <a:latin typeface="Arial" charset="0"/>
              <a:ea typeface="ＭＳ Ｐゴシック" charset="0"/>
            </a:endParaRPr>
          </a:p>
          <a:p>
            <a:pPr marL="1447800" indent="-533400" eaLnBrk="1" hangingPunct="1">
              <a:lnSpc>
                <a:spcPct val="90000"/>
              </a:lnSpc>
              <a:buFontTx/>
              <a:buAutoNum type="arabicPeriod"/>
            </a:pPr>
            <a:r>
              <a:rPr lang="en-GB" sz="2400" b="1" dirty="0">
                <a:latin typeface="Arial" charset="0"/>
                <a:ea typeface="ＭＳ Ｐゴシック" charset="0"/>
              </a:rPr>
              <a:t>Harm reduction services provide a ‘bridge to treatment’.</a:t>
            </a:r>
          </a:p>
          <a:p>
            <a:pPr marL="1447800" indent="-533400" eaLnBrk="1" hangingPunct="1">
              <a:lnSpc>
                <a:spcPct val="90000"/>
              </a:lnSpc>
              <a:buFontTx/>
              <a:buAutoNum type="arabicPeriod"/>
            </a:pPr>
            <a:endParaRPr lang="en-GB" sz="2400" b="1" dirty="0">
              <a:latin typeface="Arial" charset="0"/>
              <a:ea typeface="ＭＳ Ｐゴシック" charset="0"/>
            </a:endParaRPr>
          </a:p>
          <a:p>
            <a:pPr marL="1447800" indent="-533400" eaLnBrk="1" hangingPunct="1">
              <a:lnSpc>
                <a:spcPct val="90000"/>
              </a:lnSpc>
              <a:buFontTx/>
              <a:buNone/>
            </a:pPr>
            <a:r>
              <a:rPr lang="en-GB" sz="2400" b="1" dirty="0">
                <a:latin typeface="Arial" charset="0"/>
                <a:ea typeface="ＭＳ Ｐゴシック" charset="0"/>
              </a:rPr>
              <a:t>	Evidence shows </a:t>
            </a:r>
            <a:r>
              <a:rPr lang="en-GB" sz="2400" b="1" dirty="0" smtClean="0">
                <a:latin typeface="Arial" charset="0"/>
                <a:ea typeface="ＭＳ Ｐゴシック" charset="0"/>
              </a:rPr>
              <a:t>that people who inject drugs </a:t>
            </a:r>
            <a:r>
              <a:rPr lang="en-GB" sz="2400" b="1" dirty="0">
                <a:latin typeface="Arial" charset="0"/>
                <a:ea typeface="ＭＳ Ｐゴシック" charset="0"/>
              </a:rPr>
              <a:t>will readily seek user-friendly services. </a:t>
            </a:r>
            <a:endParaRPr lang="en-GB" sz="2400" b="1" dirty="0" smtClean="0">
              <a:latin typeface="Arial" charset="0"/>
              <a:ea typeface="ＭＳ Ｐゴシック" charset="0"/>
            </a:endParaRPr>
          </a:p>
          <a:p>
            <a:pPr marL="1447800" indent="-533400" eaLnBrk="1" hangingPunct="1">
              <a:lnSpc>
                <a:spcPct val="90000"/>
              </a:lnSpc>
              <a:buFontTx/>
              <a:buNone/>
            </a:pPr>
            <a:endParaRPr lang="en-GB" sz="2400" b="1" dirty="0">
              <a:latin typeface="Arial" charset="0"/>
              <a:ea typeface="ＭＳ Ｐゴシック" charset="0"/>
            </a:endParaRPr>
          </a:p>
          <a:p>
            <a:pPr marL="1447800" indent="-533400" eaLnBrk="1" hangingPunct="1">
              <a:lnSpc>
                <a:spcPct val="90000"/>
              </a:lnSpc>
              <a:buFontTx/>
              <a:buNone/>
            </a:pPr>
            <a:r>
              <a:rPr lang="en-GB" sz="2400" b="1" dirty="0">
                <a:latin typeface="Arial" charset="0"/>
                <a:ea typeface="ＭＳ Ｐゴシック" charset="0"/>
              </a:rPr>
              <a:t>	Once engaged they will request assistance to access drug treatment such as </a:t>
            </a:r>
            <a:r>
              <a:rPr lang="en-GB" sz="2400" b="1" dirty="0" smtClean="0">
                <a:latin typeface="Arial" charset="0"/>
                <a:ea typeface="ＭＳ Ｐゴシック" charset="0"/>
              </a:rPr>
              <a:t>methadone</a:t>
            </a:r>
            <a:r>
              <a:rPr lang="en-GB" sz="2400" b="1" dirty="0" smtClean="0">
                <a:latin typeface="Arial" charset="0"/>
                <a:ea typeface="ＭＳ Ｐゴシック" charset="0"/>
              </a:rPr>
              <a:t>.</a:t>
            </a:r>
          </a:p>
          <a:p>
            <a:pPr marL="1447800" indent="-533400" eaLnBrk="1" hangingPunct="1">
              <a:lnSpc>
                <a:spcPct val="90000"/>
              </a:lnSpc>
              <a:buFontTx/>
              <a:buNone/>
            </a:pPr>
            <a:endParaRPr lang="en-GB" sz="2400" b="1" dirty="0">
              <a:latin typeface="Arial" charset="0"/>
              <a:ea typeface="ＭＳ Ｐゴシック" charset="0"/>
            </a:endParaRPr>
          </a:p>
          <a:p>
            <a:pPr marL="1447800" indent="-533400" eaLnBrk="1" hangingPunct="1">
              <a:lnSpc>
                <a:spcPct val="90000"/>
              </a:lnSpc>
              <a:buFontTx/>
              <a:buNone/>
            </a:pPr>
            <a:r>
              <a:rPr lang="en-GB" sz="2400" b="1" dirty="0">
                <a:latin typeface="Arial" charset="0"/>
                <a:ea typeface="ＭＳ Ｐゴシック" charset="0"/>
              </a:rPr>
              <a:t>	Other programs, including employment and </a:t>
            </a:r>
            <a:r>
              <a:rPr lang="en-GB" sz="2400" b="1" dirty="0" smtClean="0">
                <a:latin typeface="Arial" charset="0"/>
                <a:ea typeface="ＭＳ Ｐゴシック" charset="0"/>
              </a:rPr>
              <a:t>social services</a:t>
            </a:r>
            <a:r>
              <a:rPr lang="en-GB" sz="2400" b="1" dirty="0">
                <a:latin typeface="Arial" charset="0"/>
                <a:ea typeface="ＭＳ Ｐゴシック" charset="0"/>
              </a:rPr>
              <a:t>, can also reduce drug use problems.</a:t>
            </a:r>
          </a:p>
          <a:p>
            <a:pPr marL="1447800" indent="-533400" eaLnBrk="1" hangingPunct="1">
              <a:lnSpc>
                <a:spcPct val="90000"/>
              </a:lnSpc>
              <a:buFontTx/>
              <a:buNone/>
            </a:pPr>
            <a:endParaRPr lang="en-GB" sz="2400" b="1" dirty="0">
              <a:latin typeface="Arial" charset="0"/>
              <a:ea typeface="ＭＳ Ｐゴシック" charset="0"/>
            </a:endParaRPr>
          </a:p>
          <a:p>
            <a:pPr marL="1447800" indent="-533400" eaLnBrk="1" hangingPunct="1">
              <a:lnSpc>
                <a:spcPct val="90000"/>
              </a:lnSpc>
              <a:buFontTx/>
              <a:buNone/>
            </a:pPr>
            <a:endParaRPr lang="en-GB" sz="2400" b="1" dirty="0">
              <a:latin typeface="Arial" charset="0"/>
              <a:ea typeface="ＭＳ Ｐゴシック" charset="0"/>
            </a:endParaRPr>
          </a:p>
          <a:p>
            <a:pPr marL="1447800" indent="-533400" eaLnBrk="1" hangingPunct="1">
              <a:lnSpc>
                <a:spcPct val="90000"/>
              </a:lnSpc>
              <a:buFontTx/>
              <a:buNone/>
            </a:pPr>
            <a:endParaRPr lang="en-GB" sz="1800" b="1" dirty="0">
              <a:latin typeface="Arial" charset="0"/>
              <a:ea typeface="ＭＳ Ｐゴシック" charset="0"/>
            </a:endParaRPr>
          </a:p>
          <a:p>
            <a:pPr marL="1447800" indent="-533400" eaLnBrk="1" hangingPunct="1">
              <a:lnSpc>
                <a:spcPct val="90000"/>
              </a:lnSpc>
            </a:pPr>
            <a:endParaRPr lang="en-GB" sz="1800" b="1" dirty="0">
              <a:latin typeface="Arial" charset="0"/>
              <a:ea typeface="ＭＳ Ｐゴシック" charset="0"/>
            </a:endParaRPr>
          </a:p>
          <a:p>
            <a:pPr marL="1447800" indent="-533400" eaLnBrk="1" hangingPunct="1">
              <a:lnSpc>
                <a:spcPct val="90000"/>
              </a:lnSpc>
            </a:pPr>
            <a:endParaRPr lang="en-GB" sz="2800" b="1" dirty="0">
              <a:latin typeface="Arial" charset="0"/>
              <a:ea typeface="ＭＳ Ｐゴシック" charset="0"/>
            </a:endParaRPr>
          </a:p>
          <a:p>
            <a:pPr marL="1447800" indent="-533400" eaLnBrk="1" hangingPunct="1">
              <a:lnSpc>
                <a:spcPct val="90000"/>
              </a:lnSpc>
            </a:pPr>
            <a:endParaRPr lang="en-GB" sz="2800" b="1" dirty="0">
              <a:latin typeface="Arial" charset="0"/>
              <a:ea typeface="ＭＳ Ｐゴシック" charset="0"/>
            </a:endParaRPr>
          </a:p>
          <a:p>
            <a:pPr marL="1447800" indent="-533400" eaLnBrk="1" hangingPunct="1">
              <a:lnSpc>
                <a:spcPct val="90000"/>
              </a:lnSpc>
            </a:pPr>
            <a:endParaRPr lang="en-GB" sz="1000" b="1" dirty="0">
              <a:latin typeface="Arial" charset="0"/>
              <a:ea typeface="ＭＳ Ｐゴシック" charset="0"/>
            </a:endParaRPr>
          </a:p>
          <a:p>
            <a:pPr marL="1447800" indent="-533400" eaLnBrk="1" hangingPunct="1">
              <a:lnSpc>
                <a:spcPct val="90000"/>
              </a:lnSpc>
              <a:buFontTx/>
              <a:buNone/>
            </a:pPr>
            <a:endParaRPr lang="en-AU" sz="1000" dirty="0">
              <a:latin typeface="Arial" charset="0"/>
              <a:ea typeface="ＭＳ Ｐゴシック" charset="0"/>
            </a:endParaRPr>
          </a:p>
        </p:txBody>
      </p:sp>
    </p:spTree>
    <p:extLst>
      <p:ext uri="{BB962C8B-B14F-4D97-AF65-F5344CB8AC3E}">
        <p14:creationId xmlns="" xmlns:p14="http://schemas.microsoft.com/office/powerpoint/2010/main" val="345789730"/>
      </p:ext>
    </p:extLst>
  </p:cSld>
  <p:clrMapOvr>
    <a:masterClrMapping/>
  </p:clrMapOvr>
  <p:transition>
    <p:blinds/>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03779">
                                            <p:txEl>
                                              <p:pRg st="2" end="2"/>
                                            </p:txEl>
                                          </p:spTgt>
                                        </p:tgtEl>
                                        <p:attrNameLst>
                                          <p:attrName>style.visibility</p:attrName>
                                        </p:attrNameLst>
                                      </p:cBhvr>
                                      <p:to>
                                        <p:strVal val="visible"/>
                                      </p:to>
                                    </p:set>
                                    <p:anim calcmode="lin" valueType="num">
                                      <p:cBhvr additive="base">
                                        <p:cTn id="7" dur="500" fill="hold"/>
                                        <p:tgtEl>
                                          <p:spTgt spid="203779">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377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203779">
                                            <p:txEl>
                                              <p:pRg st="4" end="4"/>
                                            </p:txEl>
                                          </p:spTgt>
                                        </p:tgtEl>
                                        <p:attrNameLst>
                                          <p:attrName>style.visibility</p:attrName>
                                        </p:attrNameLst>
                                      </p:cBhvr>
                                      <p:to>
                                        <p:strVal val="visible"/>
                                      </p:to>
                                    </p:set>
                                    <p:anim calcmode="lin" valueType="num">
                                      <p:cBhvr additive="base">
                                        <p:cTn id="13" dur="500" fill="hold"/>
                                        <p:tgtEl>
                                          <p:spTgt spid="203779">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0377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203779">
                                            <p:txEl>
                                              <p:pRg st="6" end="6"/>
                                            </p:txEl>
                                          </p:spTgt>
                                        </p:tgtEl>
                                        <p:attrNameLst>
                                          <p:attrName>style.visibility</p:attrName>
                                        </p:attrNameLst>
                                      </p:cBhvr>
                                      <p:to>
                                        <p:strVal val="visible"/>
                                      </p:to>
                                    </p:set>
                                    <p:anim calcmode="lin" valueType="num">
                                      <p:cBhvr additive="base">
                                        <p:cTn id="19" dur="500" fill="hold"/>
                                        <p:tgtEl>
                                          <p:spTgt spid="203779">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0377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203779">
                                            <p:txEl>
                                              <p:pRg st="8" end="8"/>
                                            </p:txEl>
                                          </p:spTgt>
                                        </p:tgtEl>
                                        <p:attrNameLst>
                                          <p:attrName>style.visibility</p:attrName>
                                        </p:attrNameLst>
                                      </p:cBhvr>
                                      <p:to>
                                        <p:strVal val="visible"/>
                                      </p:to>
                                    </p:set>
                                    <p:anim calcmode="lin" valueType="num">
                                      <p:cBhvr additive="base">
                                        <p:cTn id="25" dur="500" fill="hold"/>
                                        <p:tgtEl>
                                          <p:spTgt spid="203779">
                                            <p:txEl>
                                              <p:pRg st="8" end="8"/>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03779">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Grp="1" noChangeArrowheads="1"/>
          </p:cNvSpPr>
          <p:nvPr>
            <p:ph type="title" idx="4294967295"/>
          </p:nvPr>
        </p:nvSpPr>
        <p:spPr/>
        <p:txBody>
          <a:bodyPr/>
          <a:lstStyle/>
          <a:p>
            <a:pPr eaLnBrk="1" hangingPunct="1"/>
            <a:r>
              <a:rPr lang="en-US">
                <a:latin typeface="Arial" charset="0"/>
                <a:ea typeface="ＭＳ Ｐゴシック" charset="0"/>
              </a:rPr>
              <a:t>Police and Harm Reduction</a:t>
            </a:r>
          </a:p>
        </p:txBody>
      </p:sp>
      <p:sp>
        <p:nvSpPr>
          <p:cNvPr id="203779" name="Rectangle 3"/>
          <p:cNvSpPr>
            <a:spLocks noGrp="1" noChangeArrowheads="1"/>
          </p:cNvSpPr>
          <p:nvPr>
            <p:ph type="body" idx="4294967295"/>
          </p:nvPr>
        </p:nvSpPr>
        <p:spPr>
          <a:xfrm>
            <a:off x="381000" y="1143000"/>
            <a:ext cx="8534400" cy="5334000"/>
          </a:xfrm>
        </p:spPr>
        <p:txBody>
          <a:bodyPr/>
          <a:lstStyle/>
          <a:p>
            <a:pPr marL="1447800" indent="-533400" eaLnBrk="1" hangingPunct="1">
              <a:lnSpc>
                <a:spcPct val="80000"/>
              </a:lnSpc>
              <a:buFontTx/>
              <a:buNone/>
            </a:pPr>
            <a:endParaRPr lang="en-GB" sz="2400" b="1" dirty="0">
              <a:latin typeface="Arial" charset="0"/>
              <a:ea typeface="ＭＳ Ｐゴシック" charset="0"/>
            </a:endParaRPr>
          </a:p>
          <a:p>
            <a:pPr marL="1447800" indent="-533400" eaLnBrk="1" hangingPunct="1">
              <a:lnSpc>
                <a:spcPct val="80000"/>
              </a:lnSpc>
              <a:buFontTx/>
              <a:buNone/>
            </a:pPr>
            <a:endParaRPr lang="en-GB" sz="2400" b="1" dirty="0">
              <a:latin typeface="Arial" charset="0"/>
              <a:ea typeface="ＭＳ Ｐゴシック" charset="0"/>
            </a:endParaRPr>
          </a:p>
          <a:p>
            <a:pPr marL="1447800" indent="-533400" eaLnBrk="1" hangingPunct="1">
              <a:lnSpc>
                <a:spcPct val="80000"/>
              </a:lnSpc>
              <a:buFontTx/>
              <a:buNone/>
            </a:pPr>
            <a:r>
              <a:rPr lang="en-GB" sz="2400" b="1" dirty="0">
                <a:latin typeface="Arial" charset="0"/>
                <a:ea typeface="ＭＳ Ｐゴシック" charset="0"/>
              </a:rPr>
              <a:t>2.	Harm reduction programs can improve the </a:t>
            </a:r>
            <a:r>
              <a:rPr lang="en-GB" sz="2400" b="1" i="1" dirty="0">
                <a:latin typeface="Arial" charset="0"/>
                <a:ea typeface="ＭＳ Ｐゴシック" charset="0"/>
              </a:rPr>
              <a:t>amenity </a:t>
            </a:r>
            <a:r>
              <a:rPr lang="en-GB" sz="2400" b="1" dirty="0">
                <a:latin typeface="Arial" charset="0"/>
                <a:ea typeface="ＭＳ Ｐゴシック" charset="0"/>
              </a:rPr>
              <a:t>of an area.</a:t>
            </a:r>
          </a:p>
          <a:p>
            <a:pPr marL="1447800" indent="-533400" eaLnBrk="1" hangingPunct="1">
              <a:lnSpc>
                <a:spcPct val="80000"/>
              </a:lnSpc>
              <a:buFontTx/>
              <a:buAutoNum type="arabicPeriod"/>
            </a:pPr>
            <a:endParaRPr lang="en-GB" sz="2400" b="1" dirty="0">
              <a:latin typeface="Arial" charset="0"/>
              <a:ea typeface="ＭＳ Ｐゴシック" charset="0"/>
            </a:endParaRPr>
          </a:p>
          <a:p>
            <a:pPr marL="1447800" indent="-533400" eaLnBrk="1" hangingPunct="1">
              <a:lnSpc>
                <a:spcPct val="80000"/>
              </a:lnSpc>
              <a:buFontTx/>
              <a:buNone/>
            </a:pPr>
            <a:r>
              <a:rPr lang="en-GB" sz="2400" b="1" dirty="0">
                <a:latin typeface="Arial" charset="0"/>
                <a:ea typeface="ＭＳ Ｐゴシック" charset="0"/>
              </a:rPr>
              <a:t>	Harm reduction services are set up in areas where drug use is an </a:t>
            </a:r>
            <a:r>
              <a:rPr lang="en-GB" sz="2400" b="1" i="1" dirty="0">
                <a:latin typeface="Arial" charset="0"/>
                <a:ea typeface="ＭＳ Ｐゴシック" charset="0"/>
              </a:rPr>
              <a:t>existing</a:t>
            </a:r>
            <a:r>
              <a:rPr lang="en-GB" sz="2400" b="1" dirty="0">
                <a:latin typeface="Arial" charset="0"/>
                <a:ea typeface="ＭＳ Ｐゴシック" charset="0"/>
              </a:rPr>
              <a:t> problem. </a:t>
            </a:r>
            <a:endParaRPr lang="en-GB" sz="2400" b="1" dirty="0" smtClean="0">
              <a:latin typeface="Arial" charset="0"/>
              <a:ea typeface="ＭＳ Ｐゴシック" charset="0"/>
            </a:endParaRPr>
          </a:p>
          <a:p>
            <a:pPr marL="1447800" indent="-533400" eaLnBrk="1" hangingPunct="1">
              <a:lnSpc>
                <a:spcPct val="80000"/>
              </a:lnSpc>
              <a:buFontTx/>
              <a:buNone/>
            </a:pPr>
            <a:endParaRPr lang="en-GB" sz="2400" b="1" dirty="0">
              <a:latin typeface="Arial" charset="0"/>
              <a:ea typeface="ＭＳ Ｐゴシック" charset="0"/>
            </a:endParaRPr>
          </a:p>
          <a:p>
            <a:pPr marL="1447800" indent="-533400" eaLnBrk="1" hangingPunct="1">
              <a:lnSpc>
                <a:spcPct val="80000"/>
              </a:lnSpc>
              <a:buFontTx/>
              <a:buNone/>
            </a:pPr>
            <a:r>
              <a:rPr lang="en-GB" sz="2400" b="1" dirty="0">
                <a:latin typeface="Arial" charset="0"/>
                <a:ea typeface="ＭＳ Ｐゴシック" charset="0"/>
              </a:rPr>
              <a:t>	Harm reduction workers can conduct street sweeps to collect discarded syringes etc</a:t>
            </a:r>
            <a:r>
              <a:rPr lang="en-GB" sz="2400" b="1" dirty="0" smtClean="0">
                <a:latin typeface="Arial" charset="0"/>
                <a:ea typeface="ＭＳ Ｐゴシック" charset="0"/>
              </a:rPr>
              <a:t>.</a:t>
            </a:r>
          </a:p>
          <a:p>
            <a:pPr marL="1447800" indent="-533400" eaLnBrk="1" hangingPunct="1">
              <a:lnSpc>
                <a:spcPct val="80000"/>
              </a:lnSpc>
              <a:buFontTx/>
              <a:buNone/>
            </a:pPr>
            <a:endParaRPr lang="en-GB" sz="2400" b="1" dirty="0">
              <a:latin typeface="Arial" charset="0"/>
              <a:ea typeface="ＭＳ Ｐゴシック" charset="0"/>
            </a:endParaRPr>
          </a:p>
          <a:p>
            <a:pPr marL="1447800" indent="-533400" eaLnBrk="1" hangingPunct="1">
              <a:lnSpc>
                <a:spcPct val="80000"/>
              </a:lnSpc>
              <a:buFontTx/>
              <a:buNone/>
            </a:pPr>
            <a:r>
              <a:rPr lang="en-GB" sz="2400" b="1" dirty="0">
                <a:latin typeface="Arial" charset="0"/>
                <a:ea typeface="ＭＳ Ｐゴシック" charset="0"/>
              </a:rPr>
              <a:t>	Staff can provide sharps containers and literature for clients on safe disposal</a:t>
            </a:r>
            <a:r>
              <a:rPr lang="en-GB" sz="2400" b="1" dirty="0" smtClean="0">
                <a:latin typeface="Arial" charset="0"/>
                <a:ea typeface="ＭＳ Ｐゴシック" charset="0"/>
              </a:rPr>
              <a:t>.</a:t>
            </a:r>
          </a:p>
          <a:p>
            <a:pPr marL="1447800" indent="-533400" eaLnBrk="1" hangingPunct="1">
              <a:lnSpc>
                <a:spcPct val="80000"/>
              </a:lnSpc>
              <a:buFontTx/>
              <a:buNone/>
            </a:pPr>
            <a:endParaRPr lang="en-GB" sz="2400" b="1" dirty="0">
              <a:latin typeface="Arial" charset="0"/>
              <a:ea typeface="ＭＳ Ｐゴシック" charset="0"/>
            </a:endParaRPr>
          </a:p>
          <a:p>
            <a:pPr marL="1447800" indent="-533400" eaLnBrk="1" hangingPunct="1">
              <a:lnSpc>
                <a:spcPct val="80000"/>
              </a:lnSpc>
              <a:buFontTx/>
              <a:buNone/>
            </a:pPr>
            <a:r>
              <a:rPr lang="en-GB" sz="2400" b="1" dirty="0">
                <a:latin typeface="Arial" charset="0"/>
                <a:ea typeface="ＭＳ Ｐゴシック" charset="0"/>
              </a:rPr>
              <a:t>	Staff can provide collection services for the community.</a:t>
            </a:r>
          </a:p>
          <a:p>
            <a:pPr marL="1447800" indent="-533400" eaLnBrk="1" hangingPunct="1">
              <a:lnSpc>
                <a:spcPct val="80000"/>
              </a:lnSpc>
              <a:buFontTx/>
              <a:buNone/>
            </a:pPr>
            <a:r>
              <a:rPr lang="en-GB" sz="2400" b="1" dirty="0">
                <a:latin typeface="Arial" charset="0"/>
                <a:ea typeface="ＭＳ Ｐゴシック" charset="0"/>
              </a:rPr>
              <a:t>	</a:t>
            </a:r>
          </a:p>
          <a:p>
            <a:pPr marL="1447800" indent="-533400" eaLnBrk="1" hangingPunct="1">
              <a:lnSpc>
                <a:spcPct val="80000"/>
              </a:lnSpc>
              <a:buFontTx/>
              <a:buNone/>
            </a:pPr>
            <a:endParaRPr lang="en-GB" sz="2400" b="1" dirty="0">
              <a:latin typeface="Arial" charset="0"/>
              <a:ea typeface="ＭＳ Ｐゴシック" charset="0"/>
            </a:endParaRPr>
          </a:p>
          <a:p>
            <a:pPr marL="1447800" indent="-533400" eaLnBrk="1" hangingPunct="1">
              <a:lnSpc>
                <a:spcPct val="80000"/>
              </a:lnSpc>
              <a:buFontTx/>
              <a:buNone/>
            </a:pPr>
            <a:endParaRPr lang="en-GB" sz="2400" b="1" dirty="0">
              <a:latin typeface="Arial" charset="0"/>
              <a:ea typeface="ＭＳ Ｐゴシック" charset="0"/>
            </a:endParaRPr>
          </a:p>
          <a:p>
            <a:pPr marL="1447800" indent="-533400" eaLnBrk="1" hangingPunct="1">
              <a:lnSpc>
                <a:spcPct val="80000"/>
              </a:lnSpc>
              <a:buFontTx/>
              <a:buNone/>
            </a:pPr>
            <a:endParaRPr lang="en-GB" sz="1800" b="1" dirty="0">
              <a:latin typeface="Arial" charset="0"/>
              <a:ea typeface="ＭＳ Ｐゴシック" charset="0"/>
            </a:endParaRPr>
          </a:p>
          <a:p>
            <a:pPr marL="1447800" indent="-533400" eaLnBrk="1" hangingPunct="1">
              <a:lnSpc>
                <a:spcPct val="80000"/>
              </a:lnSpc>
            </a:pPr>
            <a:endParaRPr lang="en-GB" sz="1800" b="1" dirty="0">
              <a:latin typeface="Arial" charset="0"/>
              <a:ea typeface="ＭＳ Ｐゴシック" charset="0"/>
            </a:endParaRPr>
          </a:p>
          <a:p>
            <a:pPr marL="1447800" indent="-533400" eaLnBrk="1" hangingPunct="1">
              <a:lnSpc>
                <a:spcPct val="80000"/>
              </a:lnSpc>
            </a:pPr>
            <a:endParaRPr lang="en-GB" sz="2800" b="1" dirty="0">
              <a:latin typeface="Arial" charset="0"/>
              <a:ea typeface="ＭＳ Ｐゴシック" charset="0"/>
            </a:endParaRPr>
          </a:p>
          <a:p>
            <a:pPr marL="1447800" indent="-533400" eaLnBrk="1" hangingPunct="1">
              <a:lnSpc>
                <a:spcPct val="80000"/>
              </a:lnSpc>
            </a:pPr>
            <a:endParaRPr lang="en-GB" sz="2800" b="1" dirty="0">
              <a:latin typeface="Arial" charset="0"/>
              <a:ea typeface="ＭＳ Ｐゴシック" charset="0"/>
            </a:endParaRPr>
          </a:p>
          <a:p>
            <a:pPr marL="1447800" indent="-533400" eaLnBrk="1" hangingPunct="1">
              <a:lnSpc>
                <a:spcPct val="80000"/>
              </a:lnSpc>
            </a:pPr>
            <a:endParaRPr lang="en-GB" sz="1000" b="1" dirty="0">
              <a:latin typeface="Arial" charset="0"/>
              <a:ea typeface="ＭＳ Ｐゴシック" charset="0"/>
            </a:endParaRPr>
          </a:p>
          <a:p>
            <a:pPr marL="1447800" indent="-533400" eaLnBrk="1" hangingPunct="1">
              <a:lnSpc>
                <a:spcPct val="80000"/>
              </a:lnSpc>
              <a:buFontTx/>
              <a:buNone/>
            </a:pPr>
            <a:endParaRPr lang="en-AU" sz="1000" dirty="0">
              <a:latin typeface="Arial" charset="0"/>
              <a:ea typeface="ＭＳ Ｐゴシック" charset="0"/>
            </a:endParaRPr>
          </a:p>
        </p:txBody>
      </p:sp>
    </p:spTree>
    <p:extLst>
      <p:ext uri="{BB962C8B-B14F-4D97-AF65-F5344CB8AC3E}">
        <p14:creationId xmlns="" xmlns:p14="http://schemas.microsoft.com/office/powerpoint/2010/main" val="3629892018"/>
      </p:ext>
    </p:extLst>
  </p:cSld>
  <p:clrMapOvr>
    <a:masterClrMapping/>
  </p:clrMapOvr>
  <p:transition>
    <p:blinds/>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03779">
                                            <p:txEl>
                                              <p:pRg st="2" end="2"/>
                                            </p:txEl>
                                          </p:spTgt>
                                        </p:tgtEl>
                                        <p:attrNameLst>
                                          <p:attrName>style.visibility</p:attrName>
                                        </p:attrNameLst>
                                      </p:cBhvr>
                                      <p:to>
                                        <p:strVal val="visible"/>
                                      </p:to>
                                    </p:set>
                                    <p:anim calcmode="lin" valueType="num">
                                      <p:cBhvr additive="base">
                                        <p:cTn id="7" dur="500" fill="hold"/>
                                        <p:tgtEl>
                                          <p:spTgt spid="203779">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377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203779">
                                            <p:txEl>
                                              <p:pRg st="4" end="4"/>
                                            </p:txEl>
                                          </p:spTgt>
                                        </p:tgtEl>
                                        <p:attrNameLst>
                                          <p:attrName>style.visibility</p:attrName>
                                        </p:attrNameLst>
                                      </p:cBhvr>
                                      <p:to>
                                        <p:strVal val="visible"/>
                                      </p:to>
                                    </p:set>
                                    <p:anim calcmode="lin" valueType="num">
                                      <p:cBhvr additive="base">
                                        <p:cTn id="13" dur="500" fill="hold"/>
                                        <p:tgtEl>
                                          <p:spTgt spid="203779">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0377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203779">
                                            <p:txEl>
                                              <p:pRg st="6" end="6"/>
                                            </p:txEl>
                                          </p:spTgt>
                                        </p:tgtEl>
                                        <p:attrNameLst>
                                          <p:attrName>style.visibility</p:attrName>
                                        </p:attrNameLst>
                                      </p:cBhvr>
                                      <p:to>
                                        <p:strVal val="visible"/>
                                      </p:to>
                                    </p:set>
                                    <p:anim calcmode="lin" valueType="num">
                                      <p:cBhvr additive="base">
                                        <p:cTn id="19" dur="500" fill="hold"/>
                                        <p:tgtEl>
                                          <p:spTgt spid="203779">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0377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203779">
                                            <p:txEl>
                                              <p:pRg st="8" end="8"/>
                                            </p:txEl>
                                          </p:spTgt>
                                        </p:tgtEl>
                                        <p:attrNameLst>
                                          <p:attrName>style.visibility</p:attrName>
                                        </p:attrNameLst>
                                      </p:cBhvr>
                                      <p:to>
                                        <p:strVal val="visible"/>
                                      </p:to>
                                    </p:set>
                                    <p:anim calcmode="lin" valueType="num">
                                      <p:cBhvr additive="base">
                                        <p:cTn id="25" dur="500" fill="hold"/>
                                        <p:tgtEl>
                                          <p:spTgt spid="203779">
                                            <p:txEl>
                                              <p:pRg st="8" end="8"/>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03779">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203779">
                                            <p:txEl>
                                              <p:pRg st="10" end="10"/>
                                            </p:txEl>
                                          </p:spTgt>
                                        </p:tgtEl>
                                        <p:attrNameLst>
                                          <p:attrName>style.visibility</p:attrName>
                                        </p:attrNameLst>
                                      </p:cBhvr>
                                      <p:to>
                                        <p:strVal val="visible"/>
                                      </p:to>
                                    </p:set>
                                    <p:anim calcmode="lin" valueType="num">
                                      <p:cBhvr additive="base">
                                        <p:cTn id="31" dur="500" fill="hold"/>
                                        <p:tgtEl>
                                          <p:spTgt spid="203779">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03779">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203779">
                                            <p:txEl>
                                              <p:pRg st="11" end="11"/>
                                            </p:txEl>
                                          </p:spTgt>
                                        </p:tgtEl>
                                        <p:attrNameLst>
                                          <p:attrName>style.visibility</p:attrName>
                                        </p:attrNameLst>
                                      </p:cBhvr>
                                      <p:to>
                                        <p:strVal val="visible"/>
                                      </p:to>
                                    </p:set>
                                    <p:anim calcmode="lin" valueType="num">
                                      <p:cBhvr additive="base">
                                        <p:cTn id="37" dur="500" fill="hold"/>
                                        <p:tgtEl>
                                          <p:spTgt spid="203779">
                                            <p:txEl>
                                              <p:pRg st="11" end="11"/>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03779">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noChangeArrowheads="1"/>
          </p:cNvSpPr>
          <p:nvPr>
            <p:ph type="title" idx="4294967295"/>
          </p:nvPr>
        </p:nvSpPr>
        <p:spPr/>
        <p:txBody>
          <a:bodyPr/>
          <a:lstStyle/>
          <a:p>
            <a:pPr eaLnBrk="1" hangingPunct="1"/>
            <a:r>
              <a:rPr lang="en-US">
                <a:latin typeface="Arial" charset="0"/>
                <a:ea typeface="ＭＳ Ｐゴシック" charset="0"/>
              </a:rPr>
              <a:t>Police and Harm Reduction</a:t>
            </a:r>
          </a:p>
        </p:txBody>
      </p:sp>
      <p:sp>
        <p:nvSpPr>
          <p:cNvPr id="203779" name="Rectangle 3"/>
          <p:cNvSpPr>
            <a:spLocks noGrp="1" noChangeArrowheads="1"/>
          </p:cNvSpPr>
          <p:nvPr>
            <p:ph type="body" idx="4294967295"/>
          </p:nvPr>
        </p:nvSpPr>
        <p:spPr>
          <a:xfrm>
            <a:off x="381000" y="1143000"/>
            <a:ext cx="8534400" cy="4953000"/>
          </a:xfrm>
        </p:spPr>
        <p:txBody>
          <a:bodyPr/>
          <a:lstStyle/>
          <a:p>
            <a:pPr marL="1447800" indent="-533400" eaLnBrk="1" hangingPunct="1">
              <a:lnSpc>
                <a:spcPct val="80000"/>
              </a:lnSpc>
              <a:buFontTx/>
              <a:buNone/>
            </a:pPr>
            <a:endParaRPr lang="en-GB" sz="2800" b="1" dirty="0">
              <a:latin typeface="Arial" charset="0"/>
              <a:ea typeface="ＭＳ Ｐゴシック" charset="0"/>
            </a:endParaRPr>
          </a:p>
          <a:p>
            <a:pPr marL="1447800" indent="-533400" eaLnBrk="1" hangingPunct="1">
              <a:lnSpc>
                <a:spcPct val="80000"/>
              </a:lnSpc>
              <a:buFontTx/>
              <a:buNone/>
            </a:pPr>
            <a:endParaRPr lang="en-GB" sz="2800" b="1" dirty="0">
              <a:latin typeface="Arial" charset="0"/>
              <a:ea typeface="ＭＳ Ｐゴシック" charset="0"/>
            </a:endParaRPr>
          </a:p>
          <a:p>
            <a:pPr marL="1447800" indent="-533400" eaLnBrk="1" hangingPunct="1">
              <a:lnSpc>
                <a:spcPct val="80000"/>
              </a:lnSpc>
              <a:buFontTx/>
              <a:buNone/>
            </a:pPr>
            <a:r>
              <a:rPr lang="en-GB" sz="2800" b="1" dirty="0">
                <a:latin typeface="Arial" charset="0"/>
                <a:ea typeface="ＭＳ Ｐゴシック" charset="0"/>
              </a:rPr>
              <a:t>3.	Harm reduction programs have been shown to reduce crime.</a:t>
            </a:r>
          </a:p>
          <a:p>
            <a:pPr marL="1447800" indent="-533400" eaLnBrk="1" hangingPunct="1">
              <a:lnSpc>
                <a:spcPct val="80000"/>
              </a:lnSpc>
              <a:buFontTx/>
              <a:buAutoNum type="arabicPeriod"/>
            </a:pPr>
            <a:endParaRPr lang="en-GB" sz="2800" b="1" dirty="0">
              <a:latin typeface="Arial" charset="0"/>
              <a:ea typeface="ＭＳ Ｐゴシック" charset="0"/>
            </a:endParaRPr>
          </a:p>
          <a:p>
            <a:pPr marL="1447800" indent="-533400" eaLnBrk="1" hangingPunct="1">
              <a:lnSpc>
                <a:spcPct val="80000"/>
              </a:lnSpc>
              <a:buFontTx/>
              <a:buNone/>
            </a:pPr>
            <a:r>
              <a:rPr lang="en-GB" sz="2800" b="1" dirty="0">
                <a:latin typeface="Arial" charset="0"/>
                <a:ea typeface="ＭＳ Ｐゴシック" charset="0"/>
              </a:rPr>
              <a:t>	</a:t>
            </a:r>
            <a:r>
              <a:rPr lang="en-GB" sz="2800" b="1" dirty="0" smtClean="0">
                <a:latin typeface="Arial" charset="0"/>
                <a:ea typeface="ＭＳ Ｐゴシック" charset="0"/>
              </a:rPr>
              <a:t>International research clearly demonstrates </a:t>
            </a:r>
            <a:r>
              <a:rPr lang="en-GB" sz="2800" b="1" dirty="0">
                <a:latin typeface="Arial" charset="0"/>
                <a:ea typeface="ＭＳ Ｐゴシック" charset="0"/>
              </a:rPr>
              <a:t>that by providing treatment such as methadone involvement in crime is reduce significantly. </a:t>
            </a:r>
          </a:p>
          <a:p>
            <a:pPr marL="1447800" indent="-533400" eaLnBrk="1" hangingPunct="1">
              <a:lnSpc>
                <a:spcPct val="80000"/>
              </a:lnSpc>
              <a:buFontTx/>
              <a:buNone/>
            </a:pPr>
            <a:r>
              <a:rPr lang="en-GB" sz="2800" b="1" dirty="0">
                <a:latin typeface="Arial" charset="0"/>
                <a:ea typeface="ＭＳ Ｐゴシック" charset="0"/>
              </a:rPr>
              <a:t>	</a:t>
            </a:r>
          </a:p>
          <a:p>
            <a:pPr marL="1447800" indent="-533400" eaLnBrk="1" hangingPunct="1">
              <a:lnSpc>
                <a:spcPct val="80000"/>
              </a:lnSpc>
              <a:buFontTx/>
              <a:buNone/>
            </a:pPr>
            <a:r>
              <a:rPr lang="en-GB" sz="2800" b="1" dirty="0">
                <a:latin typeface="Arial" charset="0"/>
                <a:ea typeface="ＭＳ Ｐゴシック" charset="0"/>
              </a:rPr>
              <a:t>	</a:t>
            </a:r>
          </a:p>
          <a:p>
            <a:pPr marL="1447800" indent="-533400" eaLnBrk="1" hangingPunct="1">
              <a:lnSpc>
                <a:spcPct val="80000"/>
              </a:lnSpc>
              <a:buFontTx/>
              <a:buNone/>
            </a:pPr>
            <a:endParaRPr lang="en-GB" sz="2800" b="1" dirty="0">
              <a:latin typeface="Arial" charset="0"/>
              <a:ea typeface="ＭＳ Ｐゴシック" charset="0"/>
            </a:endParaRPr>
          </a:p>
          <a:p>
            <a:pPr marL="1447800" indent="-533400" eaLnBrk="1" hangingPunct="1">
              <a:lnSpc>
                <a:spcPct val="80000"/>
              </a:lnSpc>
              <a:buFontTx/>
              <a:buNone/>
            </a:pPr>
            <a:endParaRPr lang="en-GB" sz="2800" b="1" dirty="0">
              <a:latin typeface="Arial" charset="0"/>
              <a:ea typeface="ＭＳ Ｐゴシック" charset="0"/>
            </a:endParaRPr>
          </a:p>
          <a:p>
            <a:pPr marL="1447800" indent="-533400" eaLnBrk="1" hangingPunct="1">
              <a:lnSpc>
                <a:spcPct val="80000"/>
              </a:lnSpc>
              <a:buFontTx/>
              <a:buNone/>
            </a:pPr>
            <a:endParaRPr lang="en-GB" sz="2000" b="1" dirty="0">
              <a:latin typeface="Arial" charset="0"/>
              <a:ea typeface="ＭＳ Ｐゴシック" charset="0"/>
            </a:endParaRPr>
          </a:p>
          <a:p>
            <a:pPr marL="1447800" indent="-533400" eaLnBrk="1" hangingPunct="1">
              <a:lnSpc>
                <a:spcPct val="80000"/>
              </a:lnSpc>
            </a:pPr>
            <a:endParaRPr lang="en-GB" sz="2000" b="1" dirty="0">
              <a:latin typeface="Arial" charset="0"/>
              <a:ea typeface="ＭＳ Ｐゴシック" charset="0"/>
            </a:endParaRPr>
          </a:p>
          <a:p>
            <a:pPr marL="1447800" indent="-533400" eaLnBrk="1" hangingPunct="1">
              <a:lnSpc>
                <a:spcPct val="80000"/>
              </a:lnSpc>
            </a:pPr>
            <a:endParaRPr lang="en-GB" b="1" dirty="0">
              <a:latin typeface="Arial" charset="0"/>
              <a:ea typeface="ＭＳ Ｐゴシック" charset="0"/>
            </a:endParaRPr>
          </a:p>
          <a:p>
            <a:pPr marL="1447800" indent="-533400" eaLnBrk="1" hangingPunct="1">
              <a:lnSpc>
                <a:spcPct val="80000"/>
              </a:lnSpc>
            </a:pPr>
            <a:endParaRPr lang="en-GB" b="1" dirty="0">
              <a:latin typeface="Arial" charset="0"/>
              <a:ea typeface="ＭＳ Ｐゴシック" charset="0"/>
            </a:endParaRPr>
          </a:p>
          <a:p>
            <a:pPr marL="1447800" indent="-533400" eaLnBrk="1" hangingPunct="1">
              <a:lnSpc>
                <a:spcPct val="80000"/>
              </a:lnSpc>
            </a:pPr>
            <a:endParaRPr lang="en-GB" sz="1200" b="1" dirty="0">
              <a:latin typeface="Arial" charset="0"/>
              <a:ea typeface="ＭＳ Ｐゴシック" charset="0"/>
            </a:endParaRPr>
          </a:p>
          <a:p>
            <a:pPr marL="1447800" indent="-533400" eaLnBrk="1" hangingPunct="1">
              <a:lnSpc>
                <a:spcPct val="80000"/>
              </a:lnSpc>
              <a:buFontTx/>
              <a:buNone/>
            </a:pPr>
            <a:endParaRPr lang="en-AU" sz="1200" dirty="0">
              <a:latin typeface="Arial" charset="0"/>
              <a:ea typeface="ＭＳ Ｐゴシック" charset="0"/>
            </a:endParaRPr>
          </a:p>
        </p:txBody>
      </p:sp>
    </p:spTree>
    <p:extLst>
      <p:ext uri="{BB962C8B-B14F-4D97-AF65-F5344CB8AC3E}">
        <p14:creationId xmlns="" xmlns:p14="http://schemas.microsoft.com/office/powerpoint/2010/main" val="3300865335"/>
      </p:ext>
    </p:extLst>
  </p:cSld>
  <p:clrMapOvr>
    <a:masterClrMapping/>
  </p:clrMapOvr>
  <p:transition>
    <p:blinds/>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03779">
                                            <p:txEl>
                                              <p:pRg st="2" end="2"/>
                                            </p:txEl>
                                          </p:spTgt>
                                        </p:tgtEl>
                                        <p:attrNameLst>
                                          <p:attrName>style.visibility</p:attrName>
                                        </p:attrNameLst>
                                      </p:cBhvr>
                                      <p:to>
                                        <p:strVal val="visible"/>
                                      </p:to>
                                    </p:set>
                                    <p:anim calcmode="lin" valueType="num">
                                      <p:cBhvr additive="base">
                                        <p:cTn id="7" dur="500" fill="hold"/>
                                        <p:tgtEl>
                                          <p:spTgt spid="203779">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377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203779">
                                            <p:txEl>
                                              <p:pRg st="4" end="4"/>
                                            </p:txEl>
                                          </p:spTgt>
                                        </p:tgtEl>
                                        <p:attrNameLst>
                                          <p:attrName>style.visibility</p:attrName>
                                        </p:attrNameLst>
                                      </p:cBhvr>
                                      <p:to>
                                        <p:strVal val="visible"/>
                                      </p:to>
                                    </p:set>
                                    <p:anim calcmode="lin" valueType="num">
                                      <p:cBhvr additive="base">
                                        <p:cTn id="13" dur="500" fill="hold"/>
                                        <p:tgtEl>
                                          <p:spTgt spid="203779">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0377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Grp="1" noChangeArrowheads="1"/>
          </p:cNvSpPr>
          <p:nvPr>
            <p:ph type="title" idx="4294967295"/>
          </p:nvPr>
        </p:nvSpPr>
        <p:spPr/>
        <p:txBody>
          <a:bodyPr/>
          <a:lstStyle/>
          <a:p>
            <a:pPr eaLnBrk="1" hangingPunct="1"/>
            <a:r>
              <a:rPr lang="en-US">
                <a:latin typeface="Arial" charset="0"/>
                <a:ea typeface="ＭＳ Ｐゴシック" charset="0"/>
              </a:rPr>
              <a:t>Police and Harm Reduction</a:t>
            </a:r>
          </a:p>
        </p:txBody>
      </p:sp>
      <p:sp>
        <p:nvSpPr>
          <p:cNvPr id="203779" name="Rectangle 3"/>
          <p:cNvSpPr>
            <a:spLocks noGrp="1" noChangeArrowheads="1"/>
          </p:cNvSpPr>
          <p:nvPr>
            <p:ph type="body" idx="4294967295"/>
          </p:nvPr>
        </p:nvSpPr>
        <p:spPr>
          <a:xfrm>
            <a:off x="381000" y="1143000"/>
            <a:ext cx="8534400" cy="4953000"/>
          </a:xfrm>
        </p:spPr>
        <p:txBody>
          <a:bodyPr/>
          <a:lstStyle/>
          <a:p>
            <a:pPr marL="1447800" indent="-533400" eaLnBrk="1" hangingPunct="1">
              <a:lnSpc>
                <a:spcPct val="80000"/>
              </a:lnSpc>
              <a:buFontTx/>
              <a:buNone/>
            </a:pPr>
            <a:endParaRPr lang="en-GB" sz="1800" b="1" dirty="0">
              <a:latin typeface="Arial" charset="0"/>
              <a:ea typeface="ＭＳ Ｐゴシック" charset="0"/>
            </a:endParaRPr>
          </a:p>
          <a:p>
            <a:pPr marL="1447800" indent="-533400" eaLnBrk="1" hangingPunct="1">
              <a:lnSpc>
                <a:spcPct val="80000"/>
              </a:lnSpc>
              <a:buFontTx/>
              <a:buNone/>
            </a:pPr>
            <a:endParaRPr lang="en-GB" sz="1800" b="1" dirty="0">
              <a:latin typeface="Arial" charset="0"/>
              <a:ea typeface="ＭＳ Ｐゴシック" charset="0"/>
            </a:endParaRPr>
          </a:p>
          <a:p>
            <a:pPr marL="1447800" indent="-533400" eaLnBrk="1" hangingPunct="1">
              <a:lnSpc>
                <a:spcPct val="80000"/>
              </a:lnSpc>
              <a:buFontTx/>
              <a:buNone/>
            </a:pPr>
            <a:r>
              <a:rPr lang="en-GB" sz="2400" b="1" dirty="0">
                <a:latin typeface="Arial" charset="0"/>
                <a:ea typeface="ＭＳ Ｐゴシック" charset="0"/>
              </a:rPr>
              <a:t>4.	Police resources can be used more efficiently and effectively.</a:t>
            </a:r>
          </a:p>
          <a:p>
            <a:pPr marL="1447800" indent="-533400" eaLnBrk="1" hangingPunct="1">
              <a:lnSpc>
                <a:spcPct val="80000"/>
              </a:lnSpc>
              <a:buFontTx/>
              <a:buNone/>
            </a:pPr>
            <a:endParaRPr lang="en-GB" sz="2400" b="1" dirty="0">
              <a:latin typeface="Arial" charset="0"/>
              <a:ea typeface="ＭＳ Ｐゴシック" charset="0"/>
            </a:endParaRPr>
          </a:p>
          <a:p>
            <a:pPr marL="1447800" indent="-533400" eaLnBrk="1" hangingPunct="1">
              <a:lnSpc>
                <a:spcPct val="80000"/>
              </a:lnSpc>
              <a:buFontTx/>
              <a:buNone/>
            </a:pPr>
            <a:endParaRPr lang="en-GB" sz="2400" b="1" dirty="0">
              <a:latin typeface="Arial" charset="0"/>
              <a:ea typeface="ＭＳ Ｐゴシック" charset="0"/>
            </a:endParaRPr>
          </a:p>
          <a:p>
            <a:pPr marL="1447800" indent="-533400" eaLnBrk="1" hangingPunct="1">
              <a:lnSpc>
                <a:spcPct val="80000"/>
              </a:lnSpc>
              <a:buFontTx/>
              <a:buNone/>
            </a:pPr>
            <a:r>
              <a:rPr lang="en-GB" sz="2400" b="1" dirty="0">
                <a:latin typeface="Arial" charset="0"/>
                <a:ea typeface="ＭＳ Ｐゴシック" charset="0"/>
              </a:rPr>
              <a:t>	Through re-directing resources away from minor street- level drug use (and allowing harm reduction services to operate), police can focus on the more harmful aspects of the illicit drug trade, such as trafficking, or direct resources toward substances that may be causing more damage to the community, such as alcohol.</a:t>
            </a:r>
          </a:p>
          <a:p>
            <a:pPr marL="1447800" indent="-533400" eaLnBrk="1" hangingPunct="1">
              <a:lnSpc>
                <a:spcPct val="80000"/>
              </a:lnSpc>
              <a:buFontTx/>
              <a:buAutoNum type="arabicPeriod"/>
            </a:pPr>
            <a:endParaRPr lang="en-GB" sz="2000" b="1" dirty="0">
              <a:latin typeface="Arial" charset="0"/>
              <a:ea typeface="ＭＳ Ｐゴシック" charset="0"/>
            </a:endParaRPr>
          </a:p>
          <a:p>
            <a:pPr marL="1447800" indent="-533400" eaLnBrk="1" hangingPunct="1">
              <a:lnSpc>
                <a:spcPct val="80000"/>
              </a:lnSpc>
              <a:buFontTx/>
              <a:buNone/>
            </a:pPr>
            <a:r>
              <a:rPr lang="en-GB" sz="1800" b="1" dirty="0">
                <a:latin typeface="Arial" charset="0"/>
                <a:ea typeface="ＭＳ Ｐゴシック" charset="0"/>
              </a:rPr>
              <a:t>	</a:t>
            </a:r>
          </a:p>
          <a:p>
            <a:pPr marL="1447800" indent="-533400" eaLnBrk="1" hangingPunct="1">
              <a:lnSpc>
                <a:spcPct val="80000"/>
              </a:lnSpc>
              <a:buFontTx/>
              <a:buNone/>
            </a:pPr>
            <a:endParaRPr lang="en-GB" sz="1800" b="1" dirty="0">
              <a:latin typeface="Arial" charset="0"/>
              <a:ea typeface="ＭＳ Ｐゴシック" charset="0"/>
            </a:endParaRPr>
          </a:p>
          <a:p>
            <a:pPr marL="1447800" indent="-533400" eaLnBrk="1" hangingPunct="1">
              <a:lnSpc>
                <a:spcPct val="80000"/>
              </a:lnSpc>
              <a:buFontTx/>
              <a:buNone/>
            </a:pPr>
            <a:endParaRPr lang="en-GB" sz="1800" b="1" dirty="0">
              <a:latin typeface="Arial" charset="0"/>
              <a:ea typeface="ＭＳ Ｐゴシック" charset="0"/>
            </a:endParaRPr>
          </a:p>
          <a:p>
            <a:pPr marL="1447800" indent="-533400" eaLnBrk="1" hangingPunct="1">
              <a:lnSpc>
                <a:spcPct val="80000"/>
              </a:lnSpc>
              <a:buFontTx/>
              <a:buNone/>
            </a:pPr>
            <a:endParaRPr lang="en-GB" sz="1400" b="1" dirty="0">
              <a:latin typeface="Arial" charset="0"/>
              <a:ea typeface="ＭＳ Ｐゴシック" charset="0"/>
            </a:endParaRPr>
          </a:p>
          <a:p>
            <a:pPr marL="1447800" indent="-533400" eaLnBrk="1" hangingPunct="1">
              <a:lnSpc>
                <a:spcPct val="80000"/>
              </a:lnSpc>
            </a:pPr>
            <a:endParaRPr lang="en-GB" sz="1400" b="1" dirty="0">
              <a:latin typeface="Arial" charset="0"/>
              <a:ea typeface="ＭＳ Ｐゴシック" charset="0"/>
            </a:endParaRPr>
          </a:p>
          <a:p>
            <a:pPr marL="1447800" indent="-533400" eaLnBrk="1" hangingPunct="1">
              <a:lnSpc>
                <a:spcPct val="80000"/>
              </a:lnSpc>
            </a:pPr>
            <a:endParaRPr lang="en-GB" sz="2000" b="1" dirty="0">
              <a:latin typeface="Arial" charset="0"/>
              <a:ea typeface="ＭＳ Ｐゴシック" charset="0"/>
            </a:endParaRPr>
          </a:p>
          <a:p>
            <a:pPr marL="1447800" indent="-533400" eaLnBrk="1" hangingPunct="1">
              <a:lnSpc>
                <a:spcPct val="80000"/>
              </a:lnSpc>
            </a:pPr>
            <a:endParaRPr lang="en-GB" sz="2000" b="1" dirty="0">
              <a:latin typeface="Arial" charset="0"/>
              <a:ea typeface="ＭＳ Ｐゴシック" charset="0"/>
            </a:endParaRPr>
          </a:p>
          <a:p>
            <a:pPr marL="1447800" indent="-533400" eaLnBrk="1" hangingPunct="1">
              <a:lnSpc>
                <a:spcPct val="80000"/>
              </a:lnSpc>
            </a:pPr>
            <a:endParaRPr lang="en-GB" sz="800" b="1" dirty="0">
              <a:latin typeface="Arial" charset="0"/>
              <a:ea typeface="ＭＳ Ｐゴシック" charset="0"/>
            </a:endParaRPr>
          </a:p>
          <a:p>
            <a:pPr marL="1447800" indent="-533400" eaLnBrk="1" hangingPunct="1">
              <a:lnSpc>
                <a:spcPct val="80000"/>
              </a:lnSpc>
              <a:buFontTx/>
              <a:buNone/>
            </a:pPr>
            <a:endParaRPr lang="en-AU" sz="800" dirty="0">
              <a:latin typeface="Arial" charset="0"/>
              <a:ea typeface="ＭＳ Ｐゴシック" charset="0"/>
            </a:endParaRPr>
          </a:p>
        </p:txBody>
      </p:sp>
    </p:spTree>
    <p:extLst>
      <p:ext uri="{BB962C8B-B14F-4D97-AF65-F5344CB8AC3E}">
        <p14:creationId xmlns="" xmlns:p14="http://schemas.microsoft.com/office/powerpoint/2010/main" val="1850875403"/>
      </p:ext>
    </p:extLst>
  </p:cSld>
  <p:clrMapOvr>
    <a:masterClrMapping/>
  </p:clrMapOvr>
  <p:transition>
    <p:blinds/>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03779">
                                            <p:txEl>
                                              <p:pRg st="2" end="2"/>
                                            </p:txEl>
                                          </p:spTgt>
                                        </p:tgtEl>
                                        <p:attrNameLst>
                                          <p:attrName>style.visibility</p:attrName>
                                        </p:attrNameLst>
                                      </p:cBhvr>
                                      <p:to>
                                        <p:strVal val="visible"/>
                                      </p:to>
                                    </p:set>
                                    <p:anim calcmode="lin" valueType="num">
                                      <p:cBhvr additive="base">
                                        <p:cTn id="7" dur="500" fill="hold"/>
                                        <p:tgtEl>
                                          <p:spTgt spid="203779">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377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203779">
                                            <p:txEl>
                                              <p:pRg st="5" end="5"/>
                                            </p:txEl>
                                          </p:spTgt>
                                        </p:tgtEl>
                                        <p:attrNameLst>
                                          <p:attrName>style.visibility</p:attrName>
                                        </p:attrNameLst>
                                      </p:cBhvr>
                                      <p:to>
                                        <p:strVal val="visible"/>
                                      </p:to>
                                    </p:set>
                                    <p:anim calcmode="lin" valueType="num">
                                      <p:cBhvr additive="base">
                                        <p:cTn id="13" dur="500" fill="hold"/>
                                        <p:tgtEl>
                                          <p:spTgt spid="203779">
                                            <p:txEl>
                                              <p:pRg st="5" end="5"/>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03779">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2"/>
          <p:cNvSpPr>
            <a:spLocks noGrp="1" noChangeArrowheads="1"/>
          </p:cNvSpPr>
          <p:nvPr>
            <p:ph type="title"/>
          </p:nvPr>
        </p:nvSpPr>
        <p:spPr>
          <a:xfrm>
            <a:off x="457200" y="304800"/>
            <a:ext cx="8686800" cy="533400"/>
          </a:xfrm>
        </p:spPr>
        <p:txBody>
          <a:bodyPr/>
          <a:lstStyle/>
          <a:p>
            <a:pPr eaLnBrk="1" hangingPunct="1">
              <a:defRPr/>
            </a:pPr>
            <a:r>
              <a:rPr lang="en-US" sz="4000" b="1" dirty="0" smtClean="0">
                <a:cs typeface="+mj-cs"/>
              </a:rPr>
              <a:t>BACKGROUND</a:t>
            </a:r>
          </a:p>
        </p:txBody>
      </p:sp>
      <p:sp>
        <p:nvSpPr>
          <p:cNvPr id="183299" name="Rectangle 3"/>
          <p:cNvSpPr>
            <a:spLocks noGrp="1" noChangeArrowheads="1"/>
          </p:cNvSpPr>
          <p:nvPr>
            <p:ph type="body" idx="1"/>
          </p:nvPr>
        </p:nvSpPr>
        <p:spPr>
          <a:xfrm>
            <a:off x="0" y="990600"/>
            <a:ext cx="9144000" cy="5867400"/>
          </a:xfrm>
        </p:spPr>
        <p:txBody>
          <a:bodyPr/>
          <a:lstStyle/>
          <a:p>
            <a:pPr eaLnBrk="1" hangingPunct="1">
              <a:spcBef>
                <a:spcPct val="15000"/>
              </a:spcBef>
              <a:buFontTx/>
              <a:buNone/>
              <a:defRPr/>
            </a:pPr>
            <a:r>
              <a:rPr lang="en-US" sz="2000" b="1" dirty="0" smtClean="0">
                <a:cs typeface="+mn-cs"/>
              </a:rPr>
              <a:t>In many parts of the world HIV impacts people involved in risky </a:t>
            </a:r>
            <a:r>
              <a:rPr lang="en-US" sz="2000" b="1" dirty="0" err="1" smtClean="0">
                <a:cs typeface="+mn-cs"/>
              </a:rPr>
              <a:t>behaviours</a:t>
            </a:r>
            <a:r>
              <a:rPr lang="en-US" sz="2000" b="1" dirty="0" smtClean="0">
                <a:cs typeface="+mn-cs"/>
              </a:rPr>
              <a:t> such as injecting drugs and unprotected sex (</a:t>
            </a:r>
            <a:r>
              <a:rPr lang="en-US" sz="2000" b="1" dirty="0" smtClean="0"/>
              <a:t>key </a:t>
            </a:r>
            <a:r>
              <a:rPr lang="en-US" sz="2000" b="1" dirty="0"/>
              <a:t>affected </a:t>
            </a:r>
            <a:r>
              <a:rPr lang="en-US" sz="2000" b="1" dirty="0" smtClean="0"/>
              <a:t>populations - KAP</a:t>
            </a:r>
            <a:r>
              <a:rPr lang="en-US" sz="2000" b="1" dirty="0"/>
              <a:t>)</a:t>
            </a:r>
            <a:endParaRPr lang="en-US" sz="2000" b="1" dirty="0">
              <a:cs typeface="+mn-cs"/>
            </a:endParaRPr>
          </a:p>
          <a:p>
            <a:pPr eaLnBrk="1" hangingPunct="1">
              <a:spcBef>
                <a:spcPct val="15000"/>
              </a:spcBef>
              <a:buFontTx/>
              <a:buNone/>
              <a:defRPr/>
            </a:pPr>
            <a:endParaRPr lang="en-US" sz="2000" b="1" dirty="0" smtClean="0">
              <a:cs typeface="+mn-cs"/>
            </a:endParaRPr>
          </a:p>
          <a:p>
            <a:pPr eaLnBrk="1" hangingPunct="1">
              <a:spcBef>
                <a:spcPct val="15000"/>
              </a:spcBef>
              <a:buFontTx/>
              <a:buNone/>
              <a:defRPr/>
            </a:pPr>
            <a:r>
              <a:rPr lang="en-US" sz="2000" b="1" dirty="0" smtClean="0">
                <a:cs typeface="+mn-cs"/>
              </a:rPr>
              <a:t>Also</a:t>
            </a:r>
            <a:r>
              <a:rPr lang="en-US" sz="2000" b="1" dirty="0">
                <a:cs typeface="+mn-cs"/>
              </a:rPr>
              <a:t>, in many parts of the world these risky </a:t>
            </a:r>
            <a:r>
              <a:rPr lang="en-US" sz="2000" b="1" dirty="0" err="1">
                <a:cs typeface="+mn-cs"/>
              </a:rPr>
              <a:t>behaviours</a:t>
            </a:r>
            <a:r>
              <a:rPr lang="en-US" sz="2000" b="1" dirty="0">
                <a:cs typeface="+mn-cs"/>
              </a:rPr>
              <a:t> are often unsanctioned and </a:t>
            </a:r>
            <a:r>
              <a:rPr lang="en-US" sz="2000" b="1" dirty="0" smtClean="0">
                <a:cs typeface="+mn-cs"/>
              </a:rPr>
              <a:t>in some case </a:t>
            </a:r>
            <a:r>
              <a:rPr lang="en-US" sz="2000" b="1" u="sng" dirty="0" smtClean="0">
                <a:cs typeface="+mn-cs"/>
              </a:rPr>
              <a:t>illegal</a:t>
            </a:r>
            <a:endParaRPr lang="en-US" sz="2000" b="1" u="sng" dirty="0">
              <a:cs typeface="+mn-cs"/>
            </a:endParaRPr>
          </a:p>
          <a:p>
            <a:pPr eaLnBrk="1" hangingPunct="1">
              <a:spcBef>
                <a:spcPct val="15000"/>
              </a:spcBef>
              <a:buFontTx/>
              <a:buNone/>
              <a:defRPr/>
            </a:pPr>
            <a:endParaRPr lang="en-US" sz="2000" b="1" dirty="0" smtClean="0">
              <a:cs typeface="+mn-cs"/>
            </a:endParaRPr>
          </a:p>
          <a:p>
            <a:pPr eaLnBrk="1" hangingPunct="1">
              <a:spcBef>
                <a:spcPct val="15000"/>
              </a:spcBef>
              <a:buFontTx/>
              <a:buNone/>
              <a:defRPr/>
            </a:pPr>
            <a:r>
              <a:rPr lang="en-US" sz="2000" b="1" i="1" dirty="0" smtClean="0">
                <a:cs typeface="+mn-cs"/>
              </a:rPr>
              <a:t>Harm reduction </a:t>
            </a:r>
            <a:r>
              <a:rPr lang="en-US" sz="2000" b="1" dirty="0" smtClean="0">
                <a:cs typeface="+mn-cs"/>
              </a:rPr>
              <a:t>strategies are evidence-informed interventions that are effective in reducing the risk of HIV amongst key affected populations (KAP): people who inject drugs, men who have sex with men, transgender people, sex workers </a:t>
            </a:r>
            <a:r>
              <a:rPr lang="en-US" sz="2000" b="1" i="1" u="sng" dirty="0" smtClean="0">
                <a:cs typeface="+mn-cs"/>
              </a:rPr>
              <a:t>and</a:t>
            </a:r>
            <a:r>
              <a:rPr lang="en-US" sz="2000" b="1" u="sng" dirty="0" smtClean="0">
                <a:cs typeface="+mn-cs"/>
              </a:rPr>
              <a:t> the broader community</a:t>
            </a:r>
          </a:p>
          <a:p>
            <a:pPr eaLnBrk="1" hangingPunct="1">
              <a:spcBef>
                <a:spcPct val="15000"/>
              </a:spcBef>
              <a:buNone/>
              <a:defRPr/>
            </a:pPr>
            <a:endParaRPr lang="en-US" sz="2000" b="1" dirty="0" smtClean="0">
              <a:cs typeface="+mn-cs"/>
            </a:endParaRPr>
          </a:p>
          <a:p>
            <a:pPr eaLnBrk="1" hangingPunct="1">
              <a:spcBef>
                <a:spcPct val="15000"/>
              </a:spcBef>
              <a:buNone/>
              <a:defRPr/>
            </a:pPr>
            <a:r>
              <a:rPr lang="en-US" sz="2000" b="1" dirty="0" smtClean="0">
                <a:cs typeface="+mn-cs"/>
              </a:rPr>
              <a:t>So, it is inevitable that </a:t>
            </a:r>
            <a:r>
              <a:rPr lang="en-US" sz="2000" b="1" dirty="0"/>
              <a:t>in many parts of the </a:t>
            </a:r>
            <a:r>
              <a:rPr lang="en-US" sz="2000" b="1" dirty="0" smtClean="0"/>
              <a:t>world </a:t>
            </a:r>
            <a:r>
              <a:rPr lang="en-US" sz="2000" b="1" dirty="0" smtClean="0">
                <a:cs typeface="+mn-cs"/>
              </a:rPr>
              <a:t>police will come into contact with KAP and harm reduction services</a:t>
            </a:r>
          </a:p>
          <a:p>
            <a:pPr eaLnBrk="1" hangingPunct="1">
              <a:spcBef>
                <a:spcPct val="15000"/>
              </a:spcBef>
              <a:buFontTx/>
              <a:buNone/>
              <a:defRPr/>
            </a:pPr>
            <a:endParaRPr lang="en-US" sz="2000" b="1" dirty="0" smtClean="0">
              <a:cs typeface="+mn-cs"/>
            </a:endParaRPr>
          </a:p>
          <a:p>
            <a:pPr eaLnBrk="1" hangingPunct="1">
              <a:spcBef>
                <a:spcPct val="15000"/>
              </a:spcBef>
              <a:buFontTx/>
              <a:buNone/>
              <a:defRPr/>
            </a:pPr>
            <a:r>
              <a:rPr lang="en-US" sz="2000" b="1" dirty="0" smtClean="0">
                <a:cs typeface="+mn-cs"/>
              </a:rPr>
              <a:t>This may cause a dilemma for police: </a:t>
            </a:r>
            <a:r>
              <a:rPr lang="en-US" sz="2000" b="1" i="1" dirty="0" smtClean="0">
                <a:cs typeface="+mn-cs"/>
              </a:rPr>
              <a:t>‘how to follow the law and still help prevent the spread of HIV in the community?’</a:t>
            </a:r>
          </a:p>
          <a:p>
            <a:pPr eaLnBrk="1" hangingPunct="1">
              <a:spcBef>
                <a:spcPct val="15000"/>
              </a:spcBef>
              <a:defRPr/>
            </a:pPr>
            <a:endParaRPr lang="en-US" sz="2400" dirty="0" smtClean="0">
              <a:cs typeface="+mn-cs"/>
            </a:endParaRPr>
          </a:p>
          <a:p>
            <a:pPr eaLnBrk="1" hangingPunct="1">
              <a:spcBef>
                <a:spcPct val="15000"/>
              </a:spcBef>
              <a:defRPr/>
            </a:pPr>
            <a:endParaRPr lang="en-US" sz="2400" dirty="0" smtClean="0">
              <a:solidFill>
                <a:srgbClr val="FFFF00"/>
              </a:solidFill>
              <a:latin typeface=".VnTime" charset="0"/>
              <a:cs typeface="+mn-cs"/>
            </a:endParaRPr>
          </a:p>
        </p:txBody>
      </p:sp>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83299">
                                            <p:txEl>
                                              <p:pRg st="0" end="0"/>
                                            </p:txEl>
                                          </p:spTgt>
                                        </p:tgtEl>
                                        <p:attrNameLst>
                                          <p:attrName>style.visibility</p:attrName>
                                        </p:attrNameLst>
                                      </p:cBhvr>
                                      <p:to>
                                        <p:strVal val="visible"/>
                                      </p:to>
                                    </p:set>
                                    <p:anim calcmode="lin" valueType="num">
                                      <p:cBhvr additive="base">
                                        <p:cTn id="7" dur="500" fill="hold"/>
                                        <p:tgtEl>
                                          <p:spTgt spid="1832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832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83299">
                                            <p:txEl>
                                              <p:pRg st="2" end="2"/>
                                            </p:txEl>
                                          </p:spTgt>
                                        </p:tgtEl>
                                        <p:attrNameLst>
                                          <p:attrName>style.visibility</p:attrName>
                                        </p:attrNameLst>
                                      </p:cBhvr>
                                      <p:to>
                                        <p:strVal val="visible"/>
                                      </p:to>
                                    </p:set>
                                    <p:anim calcmode="lin" valueType="num">
                                      <p:cBhvr additive="base">
                                        <p:cTn id="13" dur="500" fill="hold"/>
                                        <p:tgtEl>
                                          <p:spTgt spid="183299">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8329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83299">
                                            <p:txEl>
                                              <p:pRg st="4" end="4"/>
                                            </p:txEl>
                                          </p:spTgt>
                                        </p:tgtEl>
                                        <p:attrNameLst>
                                          <p:attrName>style.visibility</p:attrName>
                                        </p:attrNameLst>
                                      </p:cBhvr>
                                      <p:to>
                                        <p:strVal val="visible"/>
                                      </p:to>
                                    </p:set>
                                    <p:anim calcmode="lin" valueType="num">
                                      <p:cBhvr additive="base">
                                        <p:cTn id="19" dur="500" fill="hold"/>
                                        <p:tgtEl>
                                          <p:spTgt spid="183299">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8329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83299">
                                            <p:txEl>
                                              <p:pRg st="6" end="6"/>
                                            </p:txEl>
                                          </p:spTgt>
                                        </p:tgtEl>
                                        <p:attrNameLst>
                                          <p:attrName>style.visibility</p:attrName>
                                        </p:attrNameLst>
                                      </p:cBhvr>
                                      <p:to>
                                        <p:strVal val="visible"/>
                                      </p:to>
                                    </p:set>
                                    <p:anim calcmode="lin" valueType="num">
                                      <p:cBhvr additive="base">
                                        <p:cTn id="25" dur="500" fill="hold"/>
                                        <p:tgtEl>
                                          <p:spTgt spid="183299">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8329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83299">
                                            <p:txEl>
                                              <p:pRg st="8" end="8"/>
                                            </p:txEl>
                                          </p:spTgt>
                                        </p:tgtEl>
                                        <p:attrNameLst>
                                          <p:attrName>style.visibility</p:attrName>
                                        </p:attrNameLst>
                                      </p:cBhvr>
                                      <p:to>
                                        <p:strVal val="visible"/>
                                      </p:to>
                                    </p:set>
                                    <p:anim calcmode="lin" valueType="num">
                                      <p:cBhvr additive="base">
                                        <p:cTn id="31" dur="500" fill="hold"/>
                                        <p:tgtEl>
                                          <p:spTgt spid="183299">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83299">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p:cNvSpPr>
            <a:spLocks noGrp="1" noChangeArrowheads="1"/>
          </p:cNvSpPr>
          <p:nvPr>
            <p:ph type="title" idx="4294967295"/>
          </p:nvPr>
        </p:nvSpPr>
        <p:spPr/>
        <p:txBody>
          <a:bodyPr/>
          <a:lstStyle/>
          <a:p>
            <a:pPr eaLnBrk="1" hangingPunct="1"/>
            <a:r>
              <a:rPr lang="en-US">
                <a:latin typeface="Arial" charset="0"/>
                <a:ea typeface="ＭＳ Ｐゴシック" charset="0"/>
              </a:rPr>
              <a:t>Police and Harm Reduction</a:t>
            </a:r>
          </a:p>
        </p:txBody>
      </p:sp>
      <p:sp>
        <p:nvSpPr>
          <p:cNvPr id="203779" name="Rectangle 3"/>
          <p:cNvSpPr>
            <a:spLocks noGrp="1" noChangeArrowheads="1"/>
          </p:cNvSpPr>
          <p:nvPr>
            <p:ph type="body" idx="4294967295"/>
          </p:nvPr>
        </p:nvSpPr>
        <p:spPr>
          <a:xfrm>
            <a:off x="381000" y="1143000"/>
            <a:ext cx="8534400" cy="4953000"/>
          </a:xfrm>
        </p:spPr>
        <p:txBody>
          <a:bodyPr/>
          <a:lstStyle/>
          <a:p>
            <a:pPr marL="1447800" indent="-533400" eaLnBrk="1" hangingPunct="1">
              <a:lnSpc>
                <a:spcPct val="90000"/>
              </a:lnSpc>
              <a:buFontTx/>
              <a:buNone/>
            </a:pPr>
            <a:endParaRPr lang="en-GB" sz="2400" b="1" dirty="0">
              <a:latin typeface="Arial" charset="0"/>
              <a:ea typeface="ＭＳ Ｐゴシック" charset="0"/>
            </a:endParaRPr>
          </a:p>
          <a:p>
            <a:pPr marL="1447800" indent="-533400" eaLnBrk="1" hangingPunct="1">
              <a:lnSpc>
                <a:spcPct val="90000"/>
              </a:lnSpc>
              <a:buFontTx/>
              <a:buNone/>
            </a:pPr>
            <a:endParaRPr lang="en-GB" sz="2400" b="1" dirty="0">
              <a:latin typeface="Arial" charset="0"/>
              <a:ea typeface="ＭＳ Ｐゴシック" charset="0"/>
            </a:endParaRPr>
          </a:p>
          <a:p>
            <a:pPr marL="1447800" indent="-533400" eaLnBrk="1" hangingPunct="1">
              <a:lnSpc>
                <a:spcPct val="90000"/>
              </a:lnSpc>
              <a:buFontTx/>
              <a:buNone/>
            </a:pPr>
            <a:r>
              <a:rPr lang="en-GB" sz="2400" b="1" dirty="0">
                <a:latin typeface="Arial" charset="0"/>
                <a:ea typeface="ＭＳ Ｐゴシック" charset="0"/>
              </a:rPr>
              <a:t>5.	Harm reduction programs reduce the spread of HIV and therefore reduce the risk to police.</a:t>
            </a:r>
          </a:p>
          <a:p>
            <a:pPr marL="1447800" indent="-533400" eaLnBrk="1" hangingPunct="1">
              <a:lnSpc>
                <a:spcPct val="90000"/>
              </a:lnSpc>
              <a:buFontTx/>
              <a:buAutoNum type="arabicPeriod"/>
            </a:pPr>
            <a:endParaRPr lang="en-GB" sz="2400" b="1" dirty="0">
              <a:latin typeface="Arial" charset="0"/>
              <a:ea typeface="ＭＳ Ｐゴシック" charset="0"/>
            </a:endParaRPr>
          </a:p>
          <a:p>
            <a:pPr marL="1447800" indent="-533400" eaLnBrk="1" hangingPunct="1">
              <a:lnSpc>
                <a:spcPct val="90000"/>
              </a:lnSpc>
              <a:buFontTx/>
              <a:buNone/>
            </a:pPr>
            <a:r>
              <a:rPr lang="en-GB" sz="2400" b="1" dirty="0">
                <a:latin typeface="Arial" charset="0"/>
                <a:ea typeface="ＭＳ Ｐゴシック" charset="0"/>
              </a:rPr>
              <a:t>	Harm reduction has been shown to be effective in preventing the spread of HIV in both high- risk groups and the general community</a:t>
            </a:r>
            <a:r>
              <a:rPr lang="en-GB" sz="2400" b="1" dirty="0" smtClean="0">
                <a:latin typeface="Arial" charset="0"/>
                <a:ea typeface="ＭＳ Ｐゴシック" charset="0"/>
              </a:rPr>
              <a:t>.</a:t>
            </a:r>
          </a:p>
          <a:p>
            <a:pPr marL="1447800" indent="-533400" eaLnBrk="1" hangingPunct="1">
              <a:lnSpc>
                <a:spcPct val="90000"/>
              </a:lnSpc>
              <a:buFontTx/>
              <a:buNone/>
            </a:pPr>
            <a:endParaRPr lang="en-GB" sz="2400" b="1" dirty="0">
              <a:latin typeface="Arial" charset="0"/>
              <a:ea typeface="ＭＳ Ｐゴシック" charset="0"/>
            </a:endParaRPr>
          </a:p>
          <a:p>
            <a:pPr marL="1447800" indent="-533400" eaLnBrk="1" hangingPunct="1">
              <a:lnSpc>
                <a:spcPct val="90000"/>
              </a:lnSpc>
              <a:buFontTx/>
              <a:buNone/>
            </a:pPr>
            <a:r>
              <a:rPr lang="en-GB" sz="2400" b="1" dirty="0">
                <a:latin typeface="Arial" charset="0"/>
                <a:ea typeface="ＭＳ Ｐゴシック" charset="0"/>
              </a:rPr>
              <a:t>	By supporting harm reduction, police can reduce </a:t>
            </a:r>
            <a:r>
              <a:rPr lang="en-GB" sz="2400" b="1" dirty="0" smtClean="0">
                <a:latin typeface="Arial" charset="0"/>
                <a:ea typeface="ＭＳ Ｐゴシック" charset="0"/>
              </a:rPr>
              <a:t>the </a:t>
            </a:r>
            <a:r>
              <a:rPr lang="en-GB" sz="2400" b="1" dirty="0">
                <a:latin typeface="Arial" charset="0"/>
                <a:ea typeface="ＭＳ Ｐゴシック" charset="0"/>
              </a:rPr>
              <a:t>risks to themselves, </a:t>
            </a:r>
            <a:r>
              <a:rPr lang="en-GB" sz="2400" b="1" dirty="0" smtClean="0">
                <a:latin typeface="Arial" charset="0"/>
                <a:ea typeface="ＭＳ Ｐゴシック" charset="0"/>
              </a:rPr>
              <a:t>particularly through </a:t>
            </a:r>
            <a:r>
              <a:rPr lang="en-GB" sz="2400" b="1" i="1" u="sng" dirty="0" smtClean="0">
                <a:latin typeface="Arial" charset="0"/>
                <a:ea typeface="ＭＳ Ｐゴシック" charset="0"/>
              </a:rPr>
              <a:t>occupational </a:t>
            </a:r>
            <a:r>
              <a:rPr lang="en-GB" sz="2400" b="1" i="1" u="sng" dirty="0">
                <a:latin typeface="Arial" charset="0"/>
                <a:ea typeface="ＭＳ Ｐゴシック" charset="0"/>
              </a:rPr>
              <a:t>exposure</a:t>
            </a:r>
            <a:r>
              <a:rPr lang="en-GB" sz="2400" b="1" dirty="0">
                <a:latin typeface="Arial" charset="0"/>
                <a:ea typeface="ＭＳ Ｐゴシック" charset="0"/>
              </a:rPr>
              <a:t>, as well as to their families and friends.</a:t>
            </a:r>
          </a:p>
          <a:p>
            <a:pPr marL="1447800" indent="-533400" eaLnBrk="1" hangingPunct="1">
              <a:lnSpc>
                <a:spcPct val="90000"/>
              </a:lnSpc>
              <a:buFontTx/>
              <a:buNone/>
            </a:pPr>
            <a:endParaRPr lang="en-GB" sz="2400" b="1" dirty="0">
              <a:latin typeface="Arial" charset="0"/>
              <a:ea typeface="ＭＳ Ｐゴシック" charset="0"/>
            </a:endParaRPr>
          </a:p>
          <a:p>
            <a:pPr marL="1447800" indent="-533400" eaLnBrk="1" hangingPunct="1">
              <a:lnSpc>
                <a:spcPct val="90000"/>
              </a:lnSpc>
              <a:buFontTx/>
              <a:buNone/>
            </a:pPr>
            <a:endParaRPr lang="en-GB" sz="2400" b="1" dirty="0">
              <a:latin typeface="Arial" charset="0"/>
              <a:ea typeface="ＭＳ Ｐゴシック" charset="0"/>
            </a:endParaRPr>
          </a:p>
          <a:p>
            <a:pPr marL="1447800" indent="-533400" eaLnBrk="1" hangingPunct="1">
              <a:lnSpc>
                <a:spcPct val="90000"/>
              </a:lnSpc>
              <a:buFontTx/>
              <a:buNone/>
            </a:pPr>
            <a:endParaRPr lang="en-GB" sz="1800" b="1" dirty="0">
              <a:latin typeface="Arial" charset="0"/>
              <a:ea typeface="ＭＳ Ｐゴシック" charset="0"/>
            </a:endParaRPr>
          </a:p>
          <a:p>
            <a:pPr marL="1447800" indent="-533400" eaLnBrk="1" hangingPunct="1">
              <a:lnSpc>
                <a:spcPct val="90000"/>
              </a:lnSpc>
            </a:pPr>
            <a:endParaRPr lang="en-GB" sz="1800" b="1" dirty="0">
              <a:latin typeface="Arial" charset="0"/>
              <a:ea typeface="ＭＳ Ｐゴシック" charset="0"/>
            </a:endParaRPr>
          </a:p>
          <a:p>
            <a:pPr marL="1447800" indent="-533400" eaLnBrk="1" hangingPunct="1">
              <a:lnSpc>
                <a:spcPct val="90000"/>
              </a:lnSpc>
            </a:pPr>
            <a:endParaRPr lang="en-GB" sz="2800" b="1" dirty="0">
              <a:latin typeface="Arial" charset="0"/>
              <a:ea typeface="ＭＳ Ｐゴシック" charset="0"/>
            </a:endParaRPr>
          </a:p>
          <a:p>
            <a:pPr marL="1447800" indent="-533400" eaLnBrk="1" hangingPunct="1">
              <a:lnSpc>
                <a:spcPct val="90000"/>
              </a:lnSpc>
            </a:pPr>
            <a:endParaRPr lang="en-GB" sz="2800" b="1" dirty="0">
              <a:latin typeface="Arial" charset="0"/>
              <a:ea typeface="ＭＳ Ｐゴシック" charset="0"/>
            </a:endParaRPr>
          </a:p>
          <a:p>
            <a:pPr marL="1447800" indent="-533400" eaLnBrk="1" hangingPunct="1">
              <a:lnSpc>
                <a:spcPct val="90000"/>
              </a:lnSpc>
            </a:pPr>
            <a:endParaRPr lang="en-GB" sz="1000" b="1" dirty="0">
              <a:latin typeface="Arial" charset="0"/>
              <a:ea typeface="ＭＳ Ｐゴシック" charset="0"/>
            </a:endParaRPr>
          </a:p>
          <a:p>
            <a:pPr marL="1447800" indent="-533400" eaLnBrk="1" hangingPunct="1">
              <a:lnSpc>
                <a:spcPct val="90000"/>
              </a:lnSpc>
              <a:buFontTx/>
              <a:buNone/>
            </a:pPr>
            <a:endParaRPr lang="en-AU" sz="1000" dirty="0">
              <a:latin typeface="Arial" charset="0"/>
              <a:ea typeface="ＭＳ Ｐゴシック" charset="0"/>
            </a:endParaRPr>
          </a:p>
        </p:txBody>
      </p:sp>
    </p:spTree>
    <p:extLst>
      <p:ext uri="{BB962C8B-B14F-4D97-AF65-F5344CB8AC3E}">
        <p14:creationId xmlns="" xmlns:p14="http://schemas.microsoft.com/office/powerpoint/2010/main" val="160171877"/>
      </p:ext>
    </p:extLst>
  </p:cSld>
  <p:clrMapOvr>
    <a:masterClrMapping/>
  </p:clrMapOvr>
  <p:transition>
    <p:blinds/>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03779">
                                            <p:txEl>
                                              <p:pRg st="2" end="2"/>
                                            </p:txEl>
                                          </p:spTgt>
                                        </p:tgtEl>
                                        <p:attrNameLst>
                                          <p:attrName>style.visibility</p:attrName>
                                        </p:attrNameLst>
                                      </p:cBhvr>
                                      <p:to>
                                        <p:strVal val="visible"/>
                                      </p:to>
                                    </p:set>
                                    <p:anim calcmode="lin" valueType="num">
                                      <p:cBhvr additive="base">
                                        <p:cTn id="7" dur="500" fill="hold"/>
                                        <p:tgtEl>
                                          <p:spTgt spid="203779">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377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203779">
                                            <p:txEl>
                                              <p:pRg st="4" end="4"/>
                                            </p:txEl>
                                          </p:spTgt>
                                        </p:tgtEl>
                                        <p:attrNameLst>
                                          <p:attrName>style.visibility</p:attrName>
                                        </p:attrNameLst>
                                      </p:cBhvr>
                                      <p:to>
                                        <p:strVal val="visible"/>
                                      </p:to>
                                    </p:set>
                                    <p:anim calcmode="lin" valueType="num">
                                      <p:cBhvr additive="base">
                                        <p:cTn id="13" dur="500" fill="hold"/>
                                        <p:tgtEl>
                                          <p:spTgt spid="203779">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0377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203779">
                                            <p:txEl>
                                              <p:pRg st="6" end="6"/>
                                            </p:txEl>
                                          </p:spTgt>
                                        </p:tgtEl>
                                        <p:attrNameLst>
                                          <p:attrName>style.visibility</p:attrName>
                                        </p:attrNameLst>
                                      </p:cBhvr>
                                      <p:to>
                                        <p:strVal val="visible"/>
                                      </p:to>
                                    </p:set>
                                    <p:anim calcmode="lin" valueType="num">
                                      <p:cBhvr additive="base">
                                        <p:cTn id="19" dur="500" fill="hold"/>
                                        <p:tgtEl>
                                          <p:spTgt spid="203779">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03779">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Grp="1" noChangeArrowheads="1"/>
          </p:cNvSpPr>
          <p:nvPr>
            <p:ph type="title" idx="4294967295"/>
          </p:nvPr>
        </p:nvSpPr>
        <p:spPr/>
        <p:txBody>
          <a:bodyPr/>
          <a:lstStyle/>
          <a:p>
            <a:pPr eaLnBrk="1" hangingPunct="1"/>
            <a:r>
              <a:rPr lang="en-US">
                <a:latin typeface="Arial" charset="0"/>
                <a:ea typeface="ＭＳ Ｐゴシック" charset="0"/>
              </a:rPr>
              <a:t>Police and Harm Reduction</a:t>
            </a:r>
          </a:p>
        </p:txBody>
      </p:sp>
      <p:sp>
        <p:nvSpPr>
          <p:cNvPr id="203779" name="Rectangle 3"/>
          <p:cNvSpPr>
            <a:spLocks noGrp="1" noChangeArrowheads="1"/>
          </p:cNvSpPr>
          <p:nvPr>
            <p:ph type="body" idx="4294967295"/>
          </p:nvPr>
        </p:nvSpPr>
        <p:spPr>
          <a:xfrm>
            <a:off x="381000" y="1143000"/>
            <a:ext cx="8534400" cy="4953000"/>
          </a:xfrm>
        </p:spPr>
        <p:txBody>
          <a:bodyPr/>
          <a:lstStyle/>
          <a:p>
            <a:pPr marL="1447800" indent="-533400" eaLnBrk="1" hangingPunct="1">
              <a:lnSpc>
                <a:spcPct val="80000"/>
              </a:lnSpc>
              <a:buFontTx/>
              <a:buNone/>
            </a:pPr>
            <a:endParaRPr lang="en-GB" sz="2000" b="1" dirty="0">
              <a:latin typeface="Arial" charset="0"/>
              <a:ea typeface="ＭＳ Ｐゴシック" charset="0"/>
            </a:endParaRPr>
          </a:p>
          <a:p>
            <a:pPr marL="1447800" indent="-533400" eaLnBrk="1" hangingPunct="1">
              <a:lnSpc>
                <a:spcPct val="80000"/>
              </a:lnSpc>
              <a:buFontTx/>
              <a:buNone/>
            </a:pPr>
            <a:endParaRPr lang="en-GB" sz="2000" b="1" dirty="0">
              <a:latin typeface="Arial" charset="0"/>
              <a:ea typeface="ＭＳ Ｐゴシック" charset="0"/>
            </a:endParaRPr>
          </a:p>
          <a:p>
            <a:pPr marL="1447800" indent="-533400" eaLnBrk="1" hangingPunct="1">
              <a:lnSpc>
                <a:spcPct val="80000"/>
              </a:lnSpc>
              <a:buFontTx/>
              <a:buNone/>
            </a:pPr>
            <a:r>
              <a:rPr lang="en-GB" sz="2000" b="1" dirty="0">
                <a:latin typeface="Arial" charset="0"/>
                <a:ea typeface="ＭＳ Ｐゴシック" charset="0"/>
              </a:rPr>
              <a:t>6.	Police resources are limited. By supporting harm reduction police can develop effective working relationships with other agencies, such as health departments and NGOs to share resources.</a:t>
            </a:r>
          </a:p>
          <a:p>
            <a:pPr marL="1447800" indent="-533400" eaLnBrk="1" hangingPunct="1">
              <a:lnSpc>
                <a:spcPct val="80000"/>
              </a:lnSpc>
              <a:buFontTx/>
              <a:buAutoNum type="arabicPeriod"/>
            </a:pPr>
            <a:endParaRPr lang="en-GB" sz="2000" b="1" dirty="0">
              <a:latin typeface="Arial" charset="0"/>
              <a:ea typeface="ＭＳ Ｐゴシック" charset="0"/>
            </a:endParaRPr>
          </a:p>
          <a:p>
            <a:pPr marL="1447800" indent="-533400" eaLnBrk="1" hangingPunct="1">
              <a:lnSpc>
                <a:spcPct val="80000"/>
              </a:lnSpc>
              <a:buFontTx/>
              <a:buNone/>
            </a:pPr>
            <a:r>
              <a:rPr lang="en-GB" sz="2000" b="1" dirty="0">
                <a:latin typeface="Arial" charset="0"/>
                <a:ea typeface="ＭＳ Ｐゴシック" charset="0"/>
              </a:rPr>
              <a:t>	There is often an unrealistic expectation that police are the only answer to the ‘drug’ problem</a:t>
            </a:r>
            <a:r>
              <a:rPr lang="en-GB" sz="2000" b="1" dirty="0" smtClean="0">
                <a:latin typeface="Arial" charset="0"/>
                <a:ea typeface="ＭＳ Ｐゴシック" charset="0"/>
              </a:rPr>
              <a:t>.</a:t>
            </a:r>
          </a:p>
          <a:p>
            <a:pPr marL="1447800" indent="-533400" eaLnBrk="1" hangingPunct="1">
              <a:lnSpc>
                <a:spcPct val="80000"/>
              </a:lnSpc>
              <a:buFontTx/>
              <a:buNone/>
            </a:pPr>
            <a:endParaRPr lang="en-GB" sz="2000" b="1" dirty="0">
              <a:latin typeface="Arial" charset="0"/>
              <a:ea typeface="ＭＳ Ｐゴシック" charset="0"/>
            </a:endParaRPr>
          </a:p>
          <a:p>
            <a:pPr marL="1447800" indent="-533400" eaLnBrk="1" hangingPunct="1">
              <a:lnSpc>
                <a:spcPct val="80000"/>
              </a:lnSpc>
              <a:buFontTx/>
              <a:buNone/>
            </a:pPr>
            <a:r>
              <a:rPr lang="en-GB" sz="2000" b="1" dirty="0">
                <a:latin typeface="Arial" charset="0"/>
                <a:ea typeface="ＭＳ Ｐゴシック" charset="0"/>
              </a:rPr>
              <a:t>	If police engage with other stakeholders such as education and health agencies and share resources and expertise, the drug issue will be seen as community problem, not just on for the police.  </a:t>
            </a:r>
          </a:p>
          <a:p>
            <a:pPr marL="1447800" indent="-533400" eaLnBrk="1" hangingPunct="1">
              <a:lnSpc>
                <a:spcPct val="80000"/>
              </a:lnSpc>
              <a:buFontTx/>
              <a:buNone/>
            </a:pPr>
            <a:r>
              <a:rPr lang="en-GB" sz="2000" b="1" dirty="0">
                <a:latin typeface="Arial" charset="0"/>
                <a:ea typeface="ＭＳ Ｐゴシック" charset="0"/>
              </a:rPr>
              <a:t>		</a:t>
            </a:r>
          </a:p>
          <a:p>
            <a:pPr marL="1447800" indent="-533400" eaLnBrk="1" hangingPunct="1">
              <a:lnSpc>
                <a:spcPct val="80000"/>
              </a:lnSpc>
              <a:buFontTx/>
              <a:buNone/>
            </a:pPr>
            <a:endParaRPr lang="en-GB" sz="2000" b="1" dirty="0">
              <a:latin typeface="Arial" charset="0"/>
              <a:ea typeface="ＭＳ Ｐゴシック" charset="0"/>
            </a:endParaRPr>
          </a:p>
          <a:p>
            <a:pPr marL="1447800" indent="-533400" eaLnBrk="1" hangingPunct="1">
              <a:lnSpc>
                <a:spcPct val="80000"/>
              </a:lnSpc>
              <a:buFontTx/>
              <a:buNone/>
            </a:pPr>
            <a:endParaRPr lang="en-GB" sz="2000" b="1" dirty="0">
              <a:latin typeface="Arial" charset="0"/>
              <a:ea typeface="ＭＳ Ｐゴシック" charset="0"/>
            </a:endParaRPr>
          </a:p>
          <a:p>
            <a:pPr marL="1447800" indent="-533400" eaLnBrk="1" hangingPunct="1">
              <a:lnSpc>
                <a:spcPct val="80000"/>
              </a:lnSpc>
              <a:buFontTx/>
              <a:buNone/>
            </a:pPr>
            <a:endParaRPr lang="en-GB" sz="1600" b="1" dirty="0">
              <a:latin typeface="Arial" charset="0"/>
              <a:ea typeface="ＭＳ Ｐゴシック" charset="0"/>
            </a:endParaRPr>
          </a:p>
          <a:p>
            <a:pPr marL="1447800" indent="-533400" eaLnBrk="1" hangingPunct="1">
              <a:lnSpc>
                <a:spcPct val="80000"/>
              </a:lnSpc>
            </a:pPr>
            <a:endParaRPr lang="en-GB" sz="1600" b="1" dirty="0">
              <a:latin typeface="Arial" charset="0"/>
              <a:ea typeface="ＭＳ Ｐゴシック" charset="0"/>
            </a:endParaRPr>
          </a:p>
          <a:p>
            <a:pPr marL="1447800" indent="-533400" eaLnBrk="1" hangingPunct="1">
              <a:lnSpc>
                <a:spcPct val="80000"/>
              </a:lnSpc>
            </a:pPr>
            <a:endParaRPr lang="en-GB" sz="2400" b="1" dirty="0">
              <a:latin typeface="Arial" charset="0"/>
              <a:ea typeface="ＭＳ Ｐゴシック" charset="0"/>
            </a:endParaRPr>
          </a:p>
          <a:p>
            <a:pPr marL="1447800" indent="-533400" eaLnBrk="1" hangingPunct="1">
              <a:lnSpc>
                <a:spcPct val="80000"/>
              </a:lnSpc>
            </a:pPr>
            <a:endParaRPr lang="en-GB" sz="2400" b="1" dirty="0">
              <a:latin typeface="Arial" charset="0"/>
              <a:ea typeface="ＭＳ Ｐゴシック" charset="0"/>
            </a:endParaRPr>
          </a:p>
          <a:p>
            <a:pPr marL="1447800" indent="-533400" eaLnBrk="1" hangingPunct="1">
              <a:lnSpc>
                <a:spcPct val="80000"/>
              </a:lnSpc>
            </a:pPr>
            <a:endParaRPr lang="en-GB" sz="900" b="1" dirty="0">
              <a:latin typeface="Arial" charset="0"/>
              <a:ea typeface="ＭＳ Ｐゴシック" charset="0"/>
            </a:endParaRPr>
          </a:p>
          <a:p>
            <a:pPr marL="1447800" indent="-533400" eaLnBrk="1" hangingPunct="1">
              <a:lnSpc>
                <a:spcPct val="80000"/>
              </a:lnSpc>
              <a:buFontTx/>
              <a:buNone/>
            </a:pPr>
            <a:endParaRPr lang="en-AU" sz="900" dirty="0">
              <a:latin typeface="Arial" charset="0"/>
              <a:ea typeface="ＭＳ Ｐゴシック" charset="0"/>
            </a:endParaRPr>
          </a:p>
        </p:txBody>
      </p:sp>
    </p:spTree>
    <p:extLst>
      <p:ext uri="{BB962C8B-B14F-4D97-AF65-F5344CB8AC3E}">
        <p14:creationId xmlns="" xmlns:p14="http://schemas.microsoft.com/office/powerpoint/2010/main" val="3574600645"/>
      </p:ext>
    </p:extLst>
  </p:cSld>
  <p:clrMapOvr>
    <a:masterClrMapping/>
  </p:clrMapOvr>
  <p:transition>
    <p:blinds/>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03779">
                                            <p:txEl>
                                              <p:pRg st="2" end="2"/>
                                            </p:txEl>
                                          </p:spTgt>
                                        </p:tgtEl>
                                        <p:attrNameLst>
                                          <p:attrName>style.visibility</p:attrName>
                                        </p:attrNameLst>
                                      </p:cBhvr>
                                      <p:to>
                                        <p:strVal val="visible"/>
                                      </p:to>
                                    </p:set>
                                    <p:anim calcmode="lin" valueType="num">
                                      <p:cBhvr additive="base">
                                        <p:cTn id="7" dur="500" fill="hold"/>
                                        <p:tgtEl>
                                          <p:spTgt spid="203779">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377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203779">
                                            <p:txEl>
                                              <p:pRg st="4" end="4"/>
                                            </p:txEl>
                                          </p:spTgt>
                                        </p:tgtEl>
                                        <p:attrNameLst>
                                          <p:attrName>style.visibility</p:attrName>
                                        </p:attrNameLst>
                                      </p:cBhvr>
                                      <p:to>
                                        <p:strVal val="visible"/>
                                      </p:to>
                                    </p:set>
                                    <p:anim calcmode="lin" valueType="num">
                                      <p:cBhvr additive="base">
                                        <p:cTn id="13" dur="500" fill="hold"/>
                                        <p:tgtEl>
                                          <p:spTgt spid="203779">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0377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203779">
                                            <p:txEl>
                                              <p:pRg st="6" end="6"/>
                                            </p:txEl>
                                          </p:spTgt>
                                        </p:tgtEl>
                                        <p:attrNameLst>
                                          <p:attrName>style.visibility</p:attrName>
                                        </p:attrNameLst>
                                      </p:cBhvr>
                                      <p:to>
                                        <p:strVal val="visible"/>
                                      </p:to>
                                    </p:set>
                                    <p:anim calcmode="lin" valueType="num">
                                      <p:cBhvr additive="base">
                                        <p:cTn id="19" dur="500" fill="hold"/>
                                        <p:tgtEl>
                                          <p:spTgt spid="203779">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03779">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
          <p:cNvSpPr>
            <a:spLocks noGrp="1" noChangeArrowheads="1"/>
          </p:cNvSpPr>
          <p:nvPr>
            <p:ph type="title"/>
          </p:nvPr>
        </p:nvSpPr>
        <p:spPr>
          <a:xfrm>
            <a:off x="685800" y="228600"/>
            <a:ext cx="8305800" cy="1143000"/>
          </a:xfrm>
        </p:spPr>
        <p:txBody>
          <a:bodyPr/>
          <a:lstStyle/>
          <a:p>
            <a:pPr eaLnBrk="1" hangingPunct="1">
              <a:defRPr/>
            </a:pPr>
            <a:r>
              <a:rPr lang="en-US" b="1" dirty="0" smtClean="0">
                <a:cs typeface="+mj-cs"/>
              </a:rPr>
              <a:t>Challenges</a:t>
            </a:r>
          </a:p>
        </p:txBody>
      </p:sp>
      <p:sp>
        <p:nvSpPr>
          <p:cNvPr id="185347" name="Rectangle 3"/>
          <p:cNvSpPr>
            <a:spLocks noGrp="1" noChangeArrowheads="1"/>
          </p:cNvSpPr>
          <p:nvPr>
            <p:ph type="body" idx="1"/>
          </p:nvPr>
        </p:nvSpPr>
        <p:spPr>
          <a:xfrm>
            <a:off x="250825" y="1447800"/>
            <a:ext cx="8664575" cy="5410200"/>
          </a:xfrm>
        </p:spPr>
        <p:txBody>
          <a:bodyPr/>
          <a:lstStyle/>
          <a:p>
            <a:pPr eaLnBrk="1" hangingPunct="1">
              <a:lnSpc>
                <a:spcPct val="120000"/>
              </a:lnSpc>
              <a:buFontTx/>
              <a:buNone/>
              <a:defRPr/>
            </a:pPr>
            <a:r>
              <a:rPr lang="en-AU" b="1" dirty="0" smtClean="0">
                <a:cs typeface="+mn-cs"/>
              </a:rPr>
              <a:t>Balancing their role in drug law enforcement and responding to concerns about HIV and other drug related harms from a health perspective can present police with many challenges. </a:t>
            </a:r>
            <a:endParaRPr lang="en-GB" sz="800" b="1" dirty="0" smtClean="0">
              <a:cs typeface="+mn-cs"/>
            </a:endParaRPr>
          </a:p>
          <a:p>
            <a:pPr eaLnBrk="1" hangingPunct="1">
              <a:lnSpc>
                <a:spcPct val="80000"/>
              </a:lnSpc>
              <a:buFontTx/>
              <a:buNone/>
              <a:defRPr/>
            </a:pPr>
            <a:endParaRPr lang="en-GB" sz="800" b="1" dirty="0" smtClean="0">
              <a:cs typeface="+mn-cs"/>
            </a:endParaRPr>
          </a:p>
          <a:p>
            <a:pPr eaLnBrk="1" hangingPunct="1">
              <a:lnSpc>
                <a:spcPct val="80000"/>
              </a:lnSpc>
              <a:buFontTx/>
              <a:buNone/>
              <a:defRPr/>
            </a:pPr>
            <a:r>
              <a:rPr lang="en-GB" sz="800" b="1" dirty="0" smtClean="0">
                <a:solidFill>
                  <a:srgbClr val="FF7C80"/>
                </a:solidFill>
                <a:cs typeface="+mn-cs"/>
              </a:rPr>
              <a:t>.</a:t>
            </a:r>
            <a:r>
              <a:rPr lang="en-GB" sz="800" dirty="0" smtClean="0">
                <a:cs typeface="+mn-cs"/>
              </a:rPr>
              <a:t> </a:t>
            </a:r>
            <a:endParaRPr lang="en-AU" sz="800" dirty="0" smtClean="0">
              <a:cs typeface="+mn-cs"/>
            </a:endParaRPr>
          </a:p>
        </p:txBody>
      </p:sp>
    </p:spTree>
    <p:extLst>
      <p:ext uri="{BB962C8B-B14F-4D97-AF65-F5344CB8AC3E}">
        <p14:creationId xmlns="" xmlns:p14="http://schemas.microsoft.com/office/powerpoint/2010/main" val="2231456999"/>
      </p:ext>
    </p:extLst>
  </p:cSld>
  <p:clrMapOvr>
    <a:masterClrMapping/>
  </p:clrMapOvr>
  <p:transition>
    <p:blinds/>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85347">
                                            <p:txEl>
                                              <p:pRg st="0" end="0"/>
                                            </p:txEl>
                                          </p:spTgt>
                                        </p:tgtEl>
                                        <p:attrNameLst>
                                          <p:attrName>style.visibility</p:attrName>
                                        </p:attrNameLst>
                                      </p:cBhvr>
                                      <p:to>
                                        <p:strVal val="visible"/>
                                      </p:to>
                                    </p:set>
                                    <p:anim calcmode="lin" valueType="num">
                                      <p:cBhvr additive="base">
                                        <p:cTn id="7" dur="500" fill="hold"/>
                                        <p:tgtEl>
                                          <p:spTgt spid="18534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8534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2"/>
          <p:cNvSpPr>
            <a:spLocks noGrp="1" noChangeArrowheads="1"/>
          </p:cNvSpPr>
          <p:nvPr>
            <p:ph type="title"/>
          </p:nvPr>
        </p:nvSpPr>
        <p:spPr/>
        <p:txBody>
          <a:bodyPr/>
          <a:lstStyle/>
          <a:p>
            <a:pPr eaLnBrk="1" hangingPunct="1"/>
            <a:r>
              <a:rPr lang="en-AU" dirty="0">
                <a:latin typeface="Arial" charset="0"/>
                <a:ea typeface="ＭＳ Ｐゴシック" charset="0"/>
              </a:rPr>
              <a:t>Police – Health Relationships</a:t>
            </a:r>
            <a:endParaRPr lang="en-US" dirty="0">
              <a:latin typeface="Arial" charset="0"/>
              <a:ea typeface="ＭＳ Ｐゴシック" charset="0"/>
            </a:endParaRPr>
          </a:p>
        </p:txBody>
      </p:sp>
      <p:sp>
        <p:nvSpPr>
          <p:cNvPr id="60418" name="Rectangle 3"/>
          <p:cNvSpPr>
            <a:spLocks noGrp="1" noChangeArrowheads="1"/>
          </p:cNvSpPr>
          <p:nvPr>
            <p:ph type="body" idx="1"/>
          </p:nvPr>
        </p:nvSpPr>
        <p:spPr>
          <a:xfrm>
            <a:off x="0" y="1676400"/>
            <a:ext cx="8915400" cy="4419600"/>
          </a:xfrm>
        </p:spPr>
        <p:txBody>
          <a:bodyPr/>
          <a:lstStyle/>
          <a:p>
            <a:pPr marL="609600" indent="-609600" eaLnBrk="1" hangingPunct="1"/>
            <a:endParaRPr lang="en-GB" sz="1200" dirty="0">
              <a:latin typeface="Arial" charset="0"/>
              <a:ea typeface="ＭＳ Ｐゴシック" charset="0"/>
            </a:endParaRPr>
          </a:p>
          <a:p>
            <a:pPr marL="609600" indent="-609600" eaLnBrk="1" hangingPunct="1"/>
            <a:endParaRPr lang="en-AU" sz="2800" b="1" dirty="0" smtClean="0">
              <a:latin typeface="Arial" charset="0"/>
              <a:ea typeface="ＭＳ Ｐゴシック" charset="0"/>
            </a:endParaRPr>
          </a:p>
          <a:p>
            <a:pPr marL="609600" indent="-609600" eaLnBrk="1" hangingPunct="1"/>
            <a:r>
              <a:rPr lang="en-AU" sz="2800" b="1" dirty="0" smtClean="0">
                <a:latin typeface="Arial" charset="0"/>
                <a:ea typeface="ＭＳ Ｐゴシック" charset="0"/>
              </a:rPr>
              <a:t>Collaboration </a:t>
            </a:r>
            <a:r>
              <a:rPr lang="en-AU" sz="2800" b="1" dirty="0">
                <a:latin typeface="Arial" charset="0"/>
                <a:ea typeface="ＭＳ Ｐゴシック" charset="0"/>
              </a:rPr>
              <a:t>between police, health, other agencies </a:t>
            </a:r>
            <a:r>
              <a:rPr lang="en-AU" sz="2800" b="1" u="sng" dirty="0">
                <a:latin typeface="Arial" charset="0"/>
                <a:ea typeface="ＭＳ Ｐゴシック" charset="0"/>
              </a:rPr>
              <a:t>and the community</a:t>
            </a:r>
            <a:r>
              <a:rPr lang="en-AU" sz="2800" b="1" dirty="0">
                <a:latin typeface="Arial" charset="0"/>
                <a:ea typeface="ＭＳ Ｐゴシック" charset="0"/>
              </a:rPr>
              <a:t> </a:t>
            </a:r>
            <a:r>
              <a:rPr lang="en-AU" sz="2800" b="1" dirty="0" smtClean="0">
                <a:latin typeface="Arial" charset="0"/>
                <a:ea typeface="ＭＳ Ｐゴシック" charset="0"/>
              </a:rPr>
              <a:t>is the key to reducing the spread of HIV and other harms from drug use!</a:t>
            </a:r>
          </a:p>
          <a:p>
            <a:pPr marL="609600" indent="-609600" eaLnBrk="1" hangingPunct="1">
              <a:buFontTx/>
              <a:buNone/>
            </a:pPr>
            <a:endParaRPr lang="en-GB" sz="2800" b="1" dirty="0">
              <a:latin typeface="Arial" charset="0"/>
              <a:ea typeface="ＭＳ Ｐゴシック" charset="0"/>
            </a:endParaRPr>
          </a:p>
          <a:p>
            <a:pPr marL="609600" indent="-609600" eaLnBrk="1" hangingPunct="1"/>
            <a:endParaRPr lang="en-GB" sz="2800" b="1" dirty="0">
              <a:latin typeface="Arial" charset="0"/>
              <a:ea typeface="ＭＳ Ｐゴシック" charset="0"/>
            </a:endParaRPr>
          </a:p>
          <a:p>
            <a:pPr marL="609600" indent="-609600" eaLnBrk="1" hangingPunct="1">
              <a:buFontTx/>
              <a:buNone/>
            </a:pPr>
            <a:endParaRPr lang="en-AU" sz="1200" dirty="0">
              <a:latin typeface="Arial" charset="0"/>
              <a:ea typeface="ＭＳ Ｐゴシック" charset="0"/>
            </a:endParaRPr>
          </a:p>
        </p:txBody>
      </p:sp>
    </p:spTree>
    <p:extLst>
      <p:ext uri="{BB962C8B-B14F-4D97-AF65-F5344CB8AC3E}">
        <p14:creationId xmlns="" xmlns:p14="http://schemas.microsoft.com/office/powerpoint/2010/main" val="308016541"/>
      </p:ext>
    </p:extLst>
  </p:cSld>
  <p:clrMapOvr>
    <a:masterClrMapping/>
  </p:clrMapOvr>
  <p:transition>
    <p:blinds/>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2"/>
          <p:cNvSpPr>
            <a:spLocks noGrp="1" noChangeArrowheads="1"/>
          </p:cNvSpPr>
          <p:nvPr>
            <p:ph type="title"/>
          </p:nvPr>
        </p:nvSpPr>
        <p:spPr/>
        <p:txBody>
          <a:bodyPr/>
          <a:lstStyle/>
          <a:p>
            <a:pPr eaLnBrk="1" hangingPunct="1">
              <a:defRPr/>
            </a:pPr>
            <a:r>
              <a:rPr lang="en-US" b="1" dirty="0" smtClean="0">
                <a:cs typeface="+mj-cs"/>
              </a:rPr>
              <a:t>What is LEAHN?</a:t>
            </a:r>
          </a:p>
        </p:txBody>
      </p:sp>
      <p:sp>
        <p:nvSpPr>
          <p:cNvPr id="187395" name="Rectangle 3"/>
          <p:cNvSpPr>
            <a:spLocks noGrp="1" noChangeArrowheads="1"/>
          </p:cNvSpPr>
          <p:nvPr>
            <p:ph type="body" idx="1"/>
          </p:nvPr>
        </p:nvSpPr>
        <p:spPr>
          <a:xfrm>
            <a:off x="395288" y="1143000"/>
            <a:ext cx="8520112" cy="7315200"/>
          </a:xfrm>
        </p:spPr>
        <p:txBody>
          <a:bodyPr/>
          <a:lstStyle/>
          <a:p>
            <a:pPr eaLnBrk="1" hangingPunct="1">
              <a:lnSpc>
                <a:spcPct val="80000"/>
              </a:lnSpc>
              <a:defRPr/>
            </a:pPr>
            <a:endParaRPr lang="en-AU" sz="2400" b="1" dirty="0" smtClean="0">
              <a:cs typeface="+mn-cs"/>
            </a:endParaRPr>
          </a:p>
          <a:p>
            <a:pPr eaLnBrk="1" hangingPunct="1">
              <a:buFontTx/>
              <a:buNone/>
              <a:defRPr/>
            </a:pPr>
            <a:r>
              <a:rPr lang="en-US" sz="2800" dirty="0" smtClean="0"/>
              <a:t>The Law </a:t>
            </a:r>
            <a:r>
              <a:rPr lang="en-US" sz="2800" dirty="0"/>
              <a:t>Enforcement and HIV </a:t>
            </a:r>
            <a:r>
              <a:rPr lang="en-US" sz="2800" dirty="0" smtClean="0"/>
              <a:t>Network (LEAHN)  </a:t>
            </a:r>
            <a:r>
              <a:rPr lang="en-US" sz="2800" dirty="0"/>
              <a:t>is a global network of </a:t>
            </a:r>
            <a:r>
              <a:rPr lang="en-US" sz="2800" u="sng" dirty="0"/>
              <a:t>police</a:t>
            </a:r>
            <a:r>
              <a:rPr lang="en-US" sz="2800" dirty="0"/>
              <a:t> and health professionals with a focus on </a:t>
            </a:r>
            <a:r>
              <a:rPr lang="en-US" sz="2800" i="1" dirty="0"/>
              <a:t>HIV prevention</a:t>
            </a:r>
            <a:r>
              <a:rPr lang="en-US" sz="2800" dirty="0"/>
              <a:t>. </a:t>
            </a:r>
            <a:endParaRPr lang="en-US" sz="2800" dirty="0" smtClean="0"/>
          </a:p>
          <a:p>
            <a:pPr eaLnBrk="1" hangingPunct="1">
              <a:buFontTx/>
              <a:buNone/>
              <a:defRPr/>
            </a:pPr>
            <a:r>
              <a:rPr lang="en-US" sz="2800" dirty="0" smtClean="0"/>
              <a:t>LEAHN helps </a:t>
            </a:r>
            <a:r>
              <a:rPr lang="en-US" sz="2800" dirty="0"/>
              <a:t>professionals understand the role of law enforcement in public health and the importance of collaborative response to reducing the incidence of HIV</a:t>
            </a:r>
            <a:r>
              <a:rPr lang="en-US" sz="2800" dirty="0" smtClean="0"/>
              <a:t>.</a:t>
            </a:r>
          </a:p>
          <a:p>
            <a:pPr eaLnBrk="1" hangingPunct="1">
              <a:buNone/>
              <a:defRPr/>
            </a:pPr>
            <a:r>
              <a:rPr lang="en-US" sz="2800" b="1" dirty="0">
                <a:latin typeface="Arial" charset="0"/>
                <a:ea typeface="ＭＳ Ｐゴシック" charset="0"/>
              </a:rPr>
              <a:t>LEAHN has established a network of senior police offers in various parts of the world who are key contacts for LEAHN, these police are known as 'Country Focal Points' (CFPs).</a:t>
            </a:r>
          </a:p>
          <a:p>
            <a:pPr eaLnBrk="1" hangingPunct="1">
              <a:buFontTx/>
              <a:buNone/>
              <a:defRPr/>
            </a:pPr>
            <a:endParaRPr lang="en-US" b="1" dirty="0">
              <a:cs typeface="+mn-cs"/>
            </a:endParaRPr>
          </a:p>
          <a:p>
            <a:pPr eaLnBrk="1" hangingPunct="1">
              <a:buFontTx/>
              <a:buNone/>
              <a:defRPr/>
            </a:pPr>
            <a:endParaRPr lang="en-GB" b="1" dirty="0" smtClean="0">
              <a:cs typeface="+mn-cs"/>
            </a:endParaRPr>
          </a:p>
          <a:p>
            <a:pPr eaLnBrk="1" hangingPunct="1">
              <a:lnSpc>
                <a:spcPct val="80000"/>
              </a:lnSpc>
              <a:buFontTx/>
              <a:buNone/>
              <a:defRPr/>
            </a:pPr>
            <a:endParaRPr lang="en-GB" sz="1400" b="1" dirty="0" smtClean="0">
              <a:cs typeface="+mn-cs"/>
            </a:endParaRPr>
          </a:p>
          <a:p>
            <a:pPr eaLnBrk="1" hangingPunct="1">
              <a:lnSpc>
                <a:spcPct val="80000"/>
              </a:lnSpc>
              <a:buFontTx/>
              <a:buNone/>
              <a:defRPr/>
            </a:pPr>
            <a:endParaRPr lang="en-GB" sz="1400" b="1" dirty="0" smtClean="0">
              <a:cs typeface="+mn-cs"/>
            </a:endParaRPr>
          </a:p>
          <a:p>
            <a:pPr eaLnBrk="1" hangingPunct="1">
              <a:lnSpc>
                <a:spcPct val="80000"/>
              </a:lnSpc>
              <a:buFontTx/>
              <a:buNone/>
              <a:defRPr/>
            </a:pPr>
            <a:r>
              <a:rPr lang="en-GB" sz="1400" b="1" dirty="0" smtClean="0">
                <a:solidFill>
                  <a:srgbClr val="FF7C80"/>
                </a:solidFill>
                <a:cs typeface="+mn-cs"/>
              </a:rPr>
              <a:t>.</a:t>
            </a:r>
            <a:r>
              <a:rPr lang="en-GB" sz="1400" dirty="0" smtClean="0">
                <a:cs typeface="+mn-cs"/>
              </a:rPr>
              <a:t> </a:t>
            </a:r>
            <a:endParaRPr lang="en-AU" sz="1400" dirty="0" smtClean="0">
              <a:cs typeface="+mn-cs"/>
            </a:endParaRPr>
          </a:p>
        </p:txBody>
      </p:sp>
    </p:spTree>
  </p:cSld>
  <p:clrMapOvr>
    <a:masterClrMapping/>
  </p:clrMapOvr>
  <p:transition>
    <p:blinds/>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4" name="Rectangle 2"/>
          <p:cNvSpPr>
            <a:spLocks noGrp="1" noChangeArrowheads="1"/>
          </p:cNvSpPr>
          <p:nvPr>
            <p:ph type="title"/>
          </p:nvPr>
        </p:nvSpPr>
        <p:spPr/>
        <p:txBody>
          <a:bodyPr/>
          <a:lstStyle/>
          <a:p>
            <a:pPr eaLnBrk="1" hangingPunct="1">
              <a:defRPr/>
            </a:pPr>
            <a:r>
              <a:rPr lang="en-AU" dirty="0" smtClean="0">
                <a:cs typeface="+mj-cs"/>
              </a:rPr>
              <a:t>Thank You!</a:t>
            </a:r>
            <a:endParaRPr lang="en-US" dirty="0" smtClean="0">
              <a:cs typeface="+mj-cs"/>
            </a:endParaRPr>
          </a:p>
        </p:txBody>
      </p:sp>
      <p:sp>
        <p:nvSpPr>
          <p:cNvPr id="248835" name="Rectangle 3"/>
          <p:cNvSpPr>
            <a:spLocks noGrp="1" noChangeArrowheads="1"/>
          </p:cNvSpPr>
          <p:nvPr>
            <p:ph type="body" idx="1"/>
          </p:nvPr>
        </p:nvSpPr>
        <p:spPr/>
        <p:txBody>
          <a:bodyPr/>
          <a:lstStyle/>
          <a:p>
            <a:pPr eaLnBrk="1" hangingPunct="1">
              <a:buFontTx/>
              <a:buNone/>
              <a:defRPr/>
            </a:pPr>
            <a:endParaRPr lang="en-GB" dirty="0" smtClean="0">
              <a:cs typeface="+mn-cs"/>
            </a:endParaRPr>
          </a:p>
          <a:p>
            <a:pPr eaLnBrk="1" hangingPunct="1">
              <a:buFontTx/>
              <a:buNone/>
              <a:defRPr/>
            </a:pPr>
            <a:r>
              <a:rPr lang="en-GB" dirty="0" smtClean="0">
                <a:cs typeface="+mn-cs"/>
              </a:rPr>
              <a:t>		LEAHN website: </a:t>
            </a:r>
            <a:r>
              <a:rPr lang="en-GB" dirty="0" smtClean="0">
                <a:cs typeface="+mn-cs"/>
                <a:hlinkClick r:id="rId3"/>
              </a:rPr>
              <a:t>www.leahn.org</a:t>
            </a:r>
            <a:endParaRPr lang="en-GB" dirty="0" smtClean="0">
              <a:cs typeface="+mn-cs"/>
            </a:endParaRPr>
          </a:p>
          <a:p>
            <a:pPr eaLnBrk="1" hangingPunct="1">
              <a:buFontTx/>
              <a:buNone/>
              <a:defRPr/>
            </a:pPr>
            <a:endParaRPr lang="en-GB" dirty="0">
              <a:cs typeface="+mn-cs"/>
            </a:endParaRPr>
          </a:p>
          <a:p>
            <a:pPr eaLnBrk="1" hangingPunct="1">
              <a:buFontTx/>
              <a:buNone/>
              <a:defRPr/>
            </a:pPr>
            <a:endParaRPr lang="en-GB" dirty="0">
              <a:cs typeface="+mn-cs"/>
            </a:endParaRPr>
          </a:p>
          <a:p>
            <a:pPr eaLnBrk="1" hangingPunct="1">
              <a:buFontTx/>
              <a:buNone/>
              <a:defRPr/>
            </a:pPr>
            <a:endParaRPr lang="en-GB" dirty="0" smtClean="0">
              <a:cs typeface="+mn-cs"/>
            </a:endParaRPr>
          </a:p>
          <a:p>
            <a:pPr algn="ctr" eaLnBrk="1" hangingPunct="1">
              <a:buFontTx/>
              <a:buNone/>
              <a:defRPr/>
            </a:pPr>
            <a:endParaRPr lang="en-GB" dirty="0" smtClean="0">
              <a:cs typeface="+mn-cs"/>
            </a:endParaRPr>
          </a:p>
          <a:p>
            <a:pPr eaLnBrk="1" hangingPunct="1">
              <a:buFontTx/>
              <a:buNone/>
              <a:defRPr/>
            </a:pPr>
            <a:endParaRPr lang="en-GB" dirty="0" smtClean="0">
              <a:cs typeface="+mn-cs"/>
            </a:endParaRPr>
          </a:p>
        </p:txBody>
      </p:sp>
      <p:pic>
        <p:nvPicPr>
          <p:cNvPr id="4" name="Picture 1"/>
          <p:cNvPicPr>
            <a:picLocks noChangeAspect="1" noChangeArrowheads="1"/>
          </p:cNvPicPr>
          <p:nvPr/>
        </p:nvPicPr>
        <p:blipFill>
          <a:blip r:embed="rId4"/>
          <a:srcRect/>
          <a:stretch>
            <a:fillRect/>
          </a:stretch>
        </p:blipFill>
        <p:spPr bwMode="auto">
          <a:xfrm>
            <a:off x="3491880" y="4077072"/>
            <a:ext cx="2762250" cy="990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title"/>
          </p:nvPr>
        </p:nvSpPr>
        <p:spPr>
          <a:xfrm>
            <a:off x="457200" y="0"/>
            <a:ext cx="8229600" cy="685800"/>
          </a:xfrm>
        </p:spPr>
        <p:txBody>
          <a:bodyPr/>
          <a:lstStyle/>
          <a:p>
            <a:pPr eaLnBrk="1" hangingPunct="1"/>
            <a:r>
              <a:rPr lang="en-US" dirty="0" smtClean="0">
                <a:latin typeface="Arial" charset="0"/>
                <a:ea typeface="ＭＳ Ｐゴシック" charset="0"/>
              </a:rPr>
              <a:t/>
            </a:r>
            <a:br>
              <a:rPr lang="en-US" dirty="0" smtClean="0">
                <a:latin typeface="Arial" charset="0"/>
                <a:ea typeface="ＭＳ Ｐゴシック" charset="0"/>
              </a:rPr>
            </a:br>
            <a:r>
              <a:rPr lang="en-US" sz="2400" b="1" dirty="0" smtClean="0">
                <a:latin typeface="Arial" charset="0"/>
                <a:ea typeface="ＭＳ Ｐゴシック" charset="0"/>
              </a:rPr>
              <a:t>Police </a:t>
            </a:r>
            <a:r>
              <a:rPr lang="en-US" sz="2400" b="1" dirty="0">
                <a:latin typeface="Arial" charset="0"/>
                <a:ea typeface="ＭＳ Ｐゴシック" charset="0"/>
              </a:rPr>
              <a:t>Attitudes Toward </a:t>
            </a:r>
            <a:r>
              <a:rPr lang="en-US" sz="2400" b="1" dirty="0" smtClean="0">
                <a:latin typeface="Arial" charset="0"/>
                <a:ea typeface="ＭＳ Ｐゴシック" charset="0"/>
              </a:rPr>
              <a:t>Drugs and Harm Reduction Influenced By:</a:t>
            </a:r>
            <a:br>
              <a:rPr lang="en-US" sz="2400" b="1" dirty="0" smtClean="0">
                <a:latin typeface="Arial" charset="0"/>
                <a:ea typeface="ＭＳ Ｐゴシック" charset="0"/>
              </a:rPr>
            </a:br>
            <a:r>
              <a:rPr lang="en-US" sz="2800" dirty="0" smtClean="0">
                <a:latin typeface="Arial" charset="0"/>
                <a:ea typeface="ＭＳ Ｐゴシック" charset="0"/>
              </a:rPr>
              <a:t> </a:t>
            </a:r>
            <a:r>
              <a:rPr lang="en-US" sz="3600" dirty="0" smtClean="0">
                <a:latin typeface="Arial" charset="0"/>
                <a:ea typeface="ＭＳ Ｐゴシック" charset="0"/>
              </a:rPr>
              <a:t> </a:t>
            </a:r>
            <a:endParaRPr lang="en-US" sz="3600" dirty="0">
              <a:latin typeface="Arial" charset="0"/>
              <a:ea typeface="ＭＳ Ｐゴシック" charset="0"/>
            </a:endParaRPr>
          </a:p>
        </p:txBody>
      </p:sp>
      <p:sp>
        <p:nvSpPr>
          <p:cNvPr id="179203" name="Rectangle 3"/>
          <p:cNvSpPr>
            <a:spLocks noGrp="1" noChangeArrowheads="1"/>
          </p:cNvSpPr>
          <p:nvPr>
            <p:ph type="body" idx="1"/>
          </p:nvPr>
        </p:nvSpPr>
        <p:spPr>
          <a:xfrm>
            <a:off x="381000" y="1219200"/>
            <a:ext cx="8534400" cy="5638800"/>
          </a:xfrm>
        </p:spPr>
        <p:txBody>
          <a:bodyPr/>
          <a:lstStyle/>
          <a:p>
            <a:pPr eaLnBrk="1" hangingPunct="1">
              <a:lnSpc>
                <a:spcPct val="80000"/>
              </a:lnSpc>
              <a:buFontTx/>
              <a:buNone/>
            </a:pPr>
            <a:endParaRPr lang="en-AU" sz="2000" b="1" dirty="0">
              <a:latin typeface="Arial" charset="0"/>
              <a:ea typeface="ＭＳ Ｐゴシック" charset="0"/>
            </a:endParaRPr>
          </a:p>
          <a:p>
            <a:pPr eaLnBrk="1" hangingPunct="1">
              <a:lnSpc>
                <a:spcPct val="80000"/>
              </a:lnSpc>
            </a:pPr>
            <a:r>
              <a:rPr lang="en-AU" sz="2000" b="1" dirty="0">
                <a:latin typeface="Arial" charset="0"/>
                <a:ea typeface="ＭＳ Ｐゴシック" charset="0"/>
              </a:rPr>
              <a:t>responding to many situations where people’s lives are adversely affected by illicit drugs - the user, their families and victims of crime</a:t>
            </a:r>
          </a:p>
          <a:p>
            <a:pPr eaLnBrk="1" hangingPunct="1">
              <a:lnSpc>
                <a:spcPct val="80000"/>
              </a:lnSpc>
            </a:pPr>
            <a:endParaRPr lang="en-AU" sz="2000" b="1" dirty="0">
              <a:latin typeface="Arial" charset="0"/>
              <a:ea typeface="ＭＳ Ｐゴシック" charset="0"/>
            </a:endParaRPr>
          </a:p>
          <a:p>
            <a:pPr eaLnBrk="1" hangingPunct="1">
              <a:lnSpc>
                <a:spcPct val="80000"/>
              </a:lnSpc>
            </a:pPr>
            <a:r>
              <a:rPr lang="en-AU" sz="2000" b="1" dirty="0">
                <a:latin typeface="Arial" charset="0"/>
                <a:ea typeface="ＭＳ Ｐゴシック" charset="0"/>
              </a:rPr>
              <a:t>enforcing laws that aim to prevent or deter drug use, yet despite these efforts many people continue to use drugs and frustrate police efforts</a:t>
            </a:r>
          </a:p>
          <a:p>
            <a:pPr eaLnBrk="1" hangingPunct="1">
              <a:lnSpc>
                <a:spcPct val="80000"/>
              </a:lnSpc>
            </a:pPr>
            <a:endParaRPr lang="en-AU" sz="2000" b="1" dirty="0">
              <a:latin typeface="Arial" charset="0"/>
              <a:ea typeface="ＭＳ Ｐゴシック" charset="0"/>
            </a:endParaRPr>
          </a:p>
          <a:p>
            <a:pPr eaLnBrk="1" hangingPunct="1">
              <a:lnSpc>
                <a:spcPct val="80000"/>
              </a:lnSpc>
            </a:pPr>
            <a:r>
              <a:rPr lang="en-AU" sz="2000" b="1" dirty="0">
                <a:latin typeface="Arial" charset="0"/>
                <a:ea typeface="ＭＳ Ｐゴシック" charset="0"/>
              </a:rPr>
              <a:t>pressure from many sectors with constant demands to remove illicit drugs from the community, including the more ‘visible presence’ of the problem</a:t>
            </a:r>
          </a:p>
          <a:p>
            <a:pPr eaLnBrk="1" hangingPunct="1">
              <a:lnSpc>
                <a:spcPct val="80000"/>
              </a:lnSpc>
            </a:pPr>
            <a:endParaRPr lang="en-AU" sz="2000" b="1" dirty="0">
              <a:latin typeface="Arial" charset="0"/>
              <a:ea typeface="ＭＳ Ｐゴシック" charset="0"/>
            </a:endParaRPr>
          </a:p>
          <a:p>
            <a:pPr eaLnBrk="1" hangingPunct="1">
              <a:lnSpc>
                <a:spcPct val="80000"/>
              </a:lnSpc>
            </a:pPr>
            <a:r>
              <a:rPr lang="en-AU" sz="2000" b="1" dirty="0">
                <a:latin typeface="Arial" charset="0"/>
                <a:ea typeface="ＭＳ Ｐゴシック" charset="0"/>
              </a:rPr>
              <a:t>policing ‘systems’ that seek to define effective policing outcomes in terms of ‘clean up rates’ (numbers of arrests)</a:t>
            </a:r>
          </a:p>
          <a:p>
            <a:pPr eaLnBrk="1" hangingPunct="1">
              <a:lnSpc>
                <a:spcPct val="80000"/>
              </a:lnSpc>
            </a:pPr>
            <a:endParaRPr lang="en-AU" sz="2000" b="1" dirty="0">
              <a:latin typeface="Arial" charset="0"/>
              <a:ea typeface="ＭＳ Ｐゴシック" charset="0"/>
            </a:endParaRPr>
          </a:p>
          <a:p>
            <a:pPr eaLnBrk="1" hangingPunct="1">
              <a:lnSpc>
                <a:spcPct val="80000"/>
              </a:lnSpc>
            </a:pPr>
            <a:r>
              <a:rPr lang="en-AU" sz="2000" b="1" dirty="0">
                <a:latin typeface="Arial" charset="0"/>
                <a:ea typeface="ＭＳ Ｐゴシック" charset="0"/>
              </a:rPr>
              <a:t>political and media messages driving police work as the ‘war on drugs’.</a:t>
            </a:r>
          </a:p>
          <a:p>
            <a:pPr eaLnBrk="1" hangingPunct="1">
              <a:lnSpc>
                <a:spcPct val="80000"/>
              </a:lnSpc>
            </a:pPr>
            <a:endParaRPr lang="en-AU" sz="900" b="1" dirty="0">
              <a:latin typeface="Arial" charset="0"/>
              <a:ea typeface="ＭＳ Ｐゴシック" charset="0"/>
            </a:endParaRPr>
          </a:p>
          <a:p>
            <a:pPr eaLnBrk="1" hangingPunct="1">
              <a:lnSpc>
                <a:spcPct val="80000"/>
              </a:lnSpc>
            </a:pPr>
            <a:endParaRPr lang="en-AU" sz="900" b="1" dirty="0">
              <a:latin typeface="Arial" charset="0"/>
              <a:ea typeface="ＭＳ Ｐゴシック" charset="0"/>
            </a:endParaRPr>
          </a:p>
          <a:p>
            <a:pPr eaLnBrk="1" hangingPunct="1">
              <a:lnSpc>
                <a:spcPct val="80000"/>
              </a:lnSpc>
            </a:pPr>
            <a:endParaRPr lang="en-AU" sz="900" b="1" dirty="0">
              <a:latin typeface="Arial" charset="0"/>
              <a:ea typeface="ＭＳ Ｐゴシック" charset="0"/>
            </a:endParaRPr>
          </a:p>
          <a:p>
            <a:pPr eaLnBrk="1" hangingPunct="1">
              <a:lnSpc>
                <a:spcPct val="80000"/>
              </a:lnSpc>
              <a:buFontTx/>
              <a:buNone/>
            </a:pPr>
            <a:endParaRPr lang="en-GB" sz="900" b="1" i="1" dirty="0">
              <a:latin typeface="Arial" charset="0"/>
              <a:ea typeface="ＭＳ Ｐゴシック" charset="0"/>
            </a:endParaRPr>
          </a:p>
          <a:p>
            <a:pPr eaLnBrk="1" hangingPunct="1">
              <a:lnSpc>
                <a:spcPct val="80000"/>
              </a:lnSpc>
              <a:buFontTx/>
              <a:buNone/>
            </a:pPr>
            <a:endParaRPr lang="en-GB" sz="300" b="1" dirty="0">
              <a:latin typeface="Arial" charset="0"/>
              <a:ea typeface="ＭＳ Ｐゴシック" charset="0"/>
            </a:endParaRPr>
          </a:p>
          <a:p>
            <a:pPr eaLnBrk="1" hangingPunct="1">
              <a:lnSpc>
                <a:spcPct val="80000"/>
              </a:lnSpc>
              <a:buFontTx/>
              <a:buNone/>
            </a:pPr>
            <a:endParaRPr lang="en-GB" sz="300" b="1" dirty="0">
              <a:latin typeface="Arial" charset="0"/>
              <a:ea typeface="ＭＳ Ｐゴシック" charset="0"/>
            </a:endParaRPr>
          </a:p>
          <a:p>
            <a:pPr eaLnBrk="1" hangingPunct="1">
              <a:lnSpc>
                <a:spcPct val="80000"/>
              </a:lnSpc>
              <a:buFontTx/>
              <a:buNone/>
            </a:pPr>
            <a:r>
              <a:rPr lang="en-GB" sz="300" b="1" dirty="0">
                <a:solidFill>
                  <a:srgbClr val="FF7C80"/>
                </a:solidFill>
                <a:latin typeface="Arial" charset="0"/>
                <a:ea typeface="ＭＳ Ｐゴシック" charset="0"/>
              </a:rPr>
              <a:t>.</a:t>
            </a:r>
            <a:r>
              <a:rPr lang="en-GB" sz="300" dirty="0">
                <a:latin typeface="Arial" charset="0"/>
                <a:ea typeface="ＭＳ Ｐゴシック" charset="0"/>
              </a:rPr>
              <a:t> </a:t>
            </a:r>
            <a:endParaRPr lang="en-AU" sz="300" dirty="0">
              <a:latin typeface="Arial" charset="0"/>
              <a:ea typeface="ＭＳ Ｐゴシック" charset="0"/>
            </a:endParaRPr>
          </a:p>
        </p:txBody>
      </p:sp>
    </p:spTree>
    <p:extLst>
      <p:ext uri="{BB962C8B-B14F-4D97-AF65-F5344CB8AC3E}">
        <p14:creationId xmlns="" xmlns:p14="http://schemas.microsoft.com/office/powerpoint/2010/main" val="4002458199"/>
      </p:ext>
    </p:extLst>
  </p:cSld>
  <p:clrMapOvr>
    <a:masterClrMapping/>
  </p:clrMapOvr>
  <p:transition>
    <p:blinds/>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79203">
                                            <p:txEl>
                                              <p:pRg st="1" end="1"/>
                                            </p:txEl>
                                          </p:spTgt>
                                        </p:tgtEl>
                                        <p:attrNameLst>
                                          <p:attrName>style.visibility</p:attrName>
                                        </p:attrNameLst>
                                      </p:cBhvr>
                                      <p:to>
                                        <p:strVal val="visible"/>
                                      </p:to>
                                    </p:set>
                                    <p:anim calcmode="lin" valueType="num">
                                      <p:cBhvr additive="base">
                                        <p:cTn id="7" dur="500" fill="hold"/>
                                        <p:tgtEl>
                                          <p:spTgt spid="17920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7920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79203">
                                            <p:txEl>
                                              <p:pRg st="3" end="3"/>
                                            </p:txEl>
                                          </p:spTgt>
                                        </p:tgtEl>
                                        <p:attrNameLst>
                                          <p:attrName>style.visibility</p:attrName>
                                        </p:attrNameLst>
                                      </p:cBhvr>
                                      <p:to>
                                        <p:strVal val="visible"/>
                                      </p:to>
                                    </p:set>
                                    <p:anim calcmode="lin" valueType="num">
                                      <p:cBhvr additive="base">
                                        <p:cTn id="13" dur="500" fill="hold"/>
                                        <p:tgtEl>
                                          <p:spTgt spid="17920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7920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179203">
                                            <p:txEl>
                                              <p:pRg st="5" end="5"/>
                                            </p:txEl>
                                          </p:spTgt>
                                        </p:tgtEl>
                                        <p:attrNameLst>
                                          <p:attrName>style.visibility</p:attrName>
                                        </p:attrNameLst>
                                      </p:cBhvr>
                                      <p:to>
                                        <p:strVal val="visible"/>
                                      </p:to>
                                    </p:set>
                                    <p:anim calcmode="lin" valueType="num">
                                      <p:cBhvr additive="base">
                                        <p:cTn id="19" dur="500" fill="hold"/>
                                        <p:tgtEl>
                                          <p:spTgt spid="17920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7920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179203">
                                            <p:txEl>
                                              <p:pRg st="7" end="7"/>
                                            </p:txEl>
                                          </p:spTgt>
                                        </p:tgtEl>
                                        <p:attrNameLst>
                                          <p:attrName>style.visibility</p:attrName>
                                        </p:attrNameLst>
                                      </p:cBhvr>
                                      <p:to>
                                        <p:strVal val="visible"/>
                                      </p:to>
                                    </p:set>
                                    <p:anim calcmode="lin" valueType="num">
                                      <p:cBhvr additive="base">
                                        <p:cTn id="25" dur="500" fill="hold"/>
                                        <p:tgtEl>
                                          <p:spTgt spid="179203">
                                            <p:txEl>
                                              <p:pRg st="7" end="7"/>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7920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179203">
                                            <p:txEl>
                                              <p:pRg st="9" end="9"/>
                                            </p:txEl>
                                          </p:spTgt>
                                        </p:tgtEl>
                                        <p:attrNameLst>
                                          <p:attrName>style.visibility</p:attrName>
                                        </p:attrNameLst>
                                      </p:cBhvr>
                                      <p:to>
                                        <p:strVal val="visible"/>
                                      </p:to>
                                    </p:set>
                                    <p:anim calcmode="lin" valueType="num">
                                      <p:cBhvr additive="base">
                                        <p:cTn id="31" dur="500" fill="hold"/>
                                        <p:tgtEl>
                                          <p:spTgt spid="179203">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7920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
          <p:cNvSpPr>
            <a:spLocks noGrp="1" noChangeArrowheads="1"/>
          </p:cNvSpPr>
          <p:nvPr>
            <p:ph type="title"/>
          </p:nvPr>
        </p:nvSpPr>
        <p:spPr>
          <a:xfrm>
            <a:off x="152400" y="274638"/>
            <a:ext cx="8991600" cy="792162"/>
          </a:xfrm>
        </p:spPr>
        <p:txBody>
          <a:bodyPr/>
          <a:lstStyle/>
          <a:p>
            <a:pPr eaLnBrk="1" hangingPunct="1">
              <a:defRPr/>
            </a:pPr>
            <a:r>
              <a:rPr lang="en-US" b="1" dirty="0" smtClean="0">
                <a:cs typeface="+mj-cs"/>
              </a:rPr>
              <a:t>Negative Attitude Among Police</a:t>
            </a:r>
          </a:p>
        </p:txBody>
      </p:sp>
      <p:sp>
        <p:nvSpPr>
          <p:cNvPr id="185347" name="Rectangle 3"/>
          <p:cNvSpPr>
            <a:spLocks noGrp="1" noChangeArrowheads="1"/>
          </p:cNvSpPr>
          <p:nvPr>
            <p:ph type="body" idx="1"/>
          </p:nvPr>
        </p:nvSpPr>
        <p:spPr>
          <a:xfrm>
            <a:off x="250825" y="1447800"/>
            <a:ext cx="8664575" cy="5410200"/>
          </a:xfrm>
        </p:spPr>
        <p:txBody>
          <a:bodyPr/>
          <a:lstStyle/>
          <a:p>
            <a:pPr eaLnBrk="1" hangingPunct="1">
              <a:lnSpc>
                <a:spcPct val="120000"/>
              </a:lnSpc>
              <a:buFontTx/>
              <a:buNone/>
              <a:defRPr/>
            </a:pPr>
            <a:r>
              <a:rPr lang="en-AU" b="1" dirty="0" smtClean="0">
                <a:cs typeface="+mn-cs"/>
              </a:rPr>
              <a:t>Consequently many police may have developed negative attitudes about harm reduction services such as needle exchange, methadone and condom distribution which aim to stop the spread of HIV.</a:t>
            </a:r>
            <a:endParaRPr lang="en-GB" b="1" dirty="0" smtClean="0">
              <a:cs typeface="+mn-cs"/>
            </a:endParaRPr>
          </a:p>
          <a:p>
            <a:pPr eaLnBrk="1" hangingPunct="1">
              <a:lnSpc>
                <a:spcPct val="80000"/>
              </a:lnSpc>
              <a:buFontTx/>
              <a:buNone/>
              <a:defRPr/>
            </a:pPr>
            <a:endParaRPr lang="en-GB" b="1" dirty="0" smtClean="0">
              <a:cs typeface="+mn-cs"/>
            </a:endParaRPr>
          </a:p>
          <a:p>
            <a:pPr eaLnBrk="1" hangingPunct="1">
              <a:lnSpc>
                <a:spcPct val="80000"/>
              </a:lnSpc>
              <a:buFontTx/>
              <a:buNone/>
              <a:defRPr/>
            </a:pPr>
            <a:endParaRPr lang="en-GB" b="1" dirty="0" smtClean="0">
              <a:cs typeface="+mn-cs"/>
            </a:endParaRPr>
          </a:p>
          <a:p>
            <a:pPr eaLnBrk="1" hangingPunct="1">
              <a:lnSpc>
                <a:spcPct val="80000"/>
              </a:lnSpc>
              <a:buFontTx/>
              <a:buNone/>
              <a:defRPr/>
            </a:pPr>
            <a:r>
              <a:rPr lang="en-GB" b="1" dirty="0" smtClean="0">
                <a:solidFill>
                  <a:srgbClr val="FF7C80"/>
                </a:solidFill>
                <a:cs typeface="+mn-cs"/>
              </a:rPr>
              <a:t>.</a:t>
            </a:r>
            <a:r>
              <a:rPr lang="en-GB" dirty="0" smtClean="0">
                <a:cs typeface="+mn-cs"/>
              </a:rPr>
              <a:t> </a:t>
            </a:r>
            <a:endParaRPr lang="en-AU" dirty="0" smtClean="0">
              <a:cs typeface="+mn-cs"/>
            </a:endParaRPr>
          </a:p>
        </p:txBody>
      </p:sp>
    </p:spTree>
    <p:extLst>
      <p:ext uri="{BB962C8B-B14F-4D97-AF65-F5344CB8AC3E}">
        <p14:creationId xmlns="" xmlns:p14="http://schemas.microsoft.com/office/powerpoint/2010/main" val="3237282364"/>
      </p:ext>
    </p:extLst>
  </p:cSld>
  <p:clrMapOvr>
    <a:masterClrMapping/>
  </p:clrMapOvr>
  <p:transition>
    <p:blinds/>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85347">
                                            <p:txEl>
                                              <p:pRg st="0" end="0"/>
                                            </p:txEl>
                                          </p:spTgt>
                                        </p:tgtEl>
                                        <p:attrNameLst>
                                          <p:attrName>style.visibility</p:attrName>
                                        </p:attrNameLst>
                                      </p:cBhvr>
                                      <p:to>
                                        <p:strVal val="visible"/>
                                      </p:to>
                                    </p:set>
                                    <p:anim calcmode="lin" valueType="num">
                                      <p:cBhvr additive="base">
                                        <p:cTn id="7" dur="500" fill="hold"/>
                                        <p:tgtEl>
                                          <p:spTgt spid="18534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8534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Rectangle 2"/>
          <p:cNvSpPr>
            <a:spLocks noGrp="1" noChangeArrowheads="1"/>
          </p:cNvSpPr>
          <p:nvPr>
            <p:ph type="title"/>
          </p:nvPr>
        </p:nvSpPr>
        <p:spPr/>
        <p:txBody>
          <a:bodyPr/>
          <a:lstStyle/>
          <a:p>
            <a:pPr eaLnBrk="1" hangingPunct="1">
              <a:defRPr/>
            </a:pPr>
            <a:r>
              <a:rPr lang="en-US" b="1" dirty="0" smtClean="0">
                <a:cs typeface="+mj-cs"/>
              </a:rPr>
              <a:t>Key Issues:</a:t>
            </a:r>
          </a:p>
        </p:txBody>
      </p:sp>
      <p:sp>
        <p:nvSpPr>
          <p:cNvPr id="209923" name="Rectangle 3"/>
          <p:cNvSpPr>
            <a:spLocks noGrp="1" noChangeArrowheads="1"/>
          </p:cNvSpPr>
          <p:nvPr>
            <p:ph type="body" idx="1"/>
          </p:nvPr>
        </p:nvSpPr>
        <p:spPr>
          <a:xfrm>
            <a:off x="468313" y="1524000"/>
            <a:ext cx="8447087" cy="4419600"/>
          </a:xfrm>
        </p:spPr>
        <p:txBody>
          <a:bodyPr/>
          <a:lstStyle/>
          <a:p>
            <a:pPr eaLnBrk="1" hangingPunct="1">
              <a:buFontTx/>
              <a:buNone/>
            </a:pPr>
            <a:r>
              <a:rPr lang="en-GB" sz="2800" b="1" smtClean="0"/>
              <a:t>Police actions can be one of the strongest determinants of whether a person uses harm reduction services or not</a:t>
            </a:r>
            <a:endParaRPr lang="en-AU" sz="2800" b="1" smtClean="0"/>
          </a:p>
          <a:p>
            <a:pPr eaLnBrk="1" hangingPunct="1">
              <a:buFontTx/>
              <a:buNone/>
            </a:pPr>
            <a:endParaRPr lang="en-GB" sz="2800" b="1" smtClean="0"/>
          </a:p>
          <a:p>
            <a:pPr eaLnBrk="1" hangingPunct="1">
              <a:buFontTx/>
              <a:buNone/>
            </a:pPr>
            <a:r>
              <a:rPr lang="en-GB" sz="2800" b="1" smtClean="0"/>
              <a:t>Police support for harm reduction approaches is critical in facilitating </a:t>
            </a:r>
            <a:r>
              <a:rPr lang="en-GB" altLang="en-US" sz="2800" b="1" smtClean="0"/>
              <a:t>‘</a:t>
            </a:r>
            <a:r>
              <a:rPr lang="en-GB" sz="2800" b="1" smtClean="0"/>
              <a:t>enabling environments</a:t>
            </a:r>
            <a:r>
              <a:rPr lang="en-GB" altLang="en-US" sz="2800" b="1" smtClean="0"/>
              <a:t>’</a:t>
            </a:r>
            <a:r>
              <a:rPr lang="en-GB" sz="2800" b="1" smtClean="0"/>
              <a:t> for harm reduction</a:t>
            </a:r>
          </a:p>
          <a:p>
            <a:pPr eaLnBrk="1" hangingPunct="1">
              <a:lnSpc>
                <a:spcPct val="80000"/>
              </a:lnSpc>
              <a:spcBef>
                <a:spcPct val="15000"/>
              </a:spcBef>
              <a:buFontTx/>
              <a:buNone/>
            </a:pPr>
            <a:endParaRPr lang="en-US" sz="2400" b="1" smtClean="0"/>
          </a:p>
          <a:p>
            <a:pPr eaLnBrk="1" hangingPunct="1">
              <a:lnSpc>
                <a:spcPct val="80000"/>
              </a:lnSpc>
              <a:buFontTx/>
              <a:buNone/>
            </a:pPr>
            <a:endParaRPr lang="en-GB" sz="2400" b="1" smtClean="0"/>
          </a:p>
          <a:p>
            <a:pPr eaLnBrk="1" hangingPunct="1">
              <a:lnSpc>
                <a:spcPct val="80000"/>
              </a:lnSpc>
              <a:buFontTx/>
              <a:buNone/>
            </a:pPr>
            <a:endParaRPr lang="en-GB" sz="2400" b="1" smtClean="0"/>
          </a:p>
          <a:p>
            <a:pPr eaLnBrk="1" hangingPunct="1">
              <a:lnSpc>
                <a:spcPct val="80000"/>
              </a:lnSpc>
              <a:buFontTx/>
              <a:buNone/>
            </a:pPr>
            <a:endParaRPr lang="en-GB" sz="2400" b="1" smtClean="0"/>
          </a:p>
          <a:p>
            <a:pPr eaLnBrk="1" hangingPunct="1">
              <a:lnSpc>
                <a:spcPct val="80000"/>
              </a:lnSpc>
              <a:buFontTx/>
              <a:buNone/>
            </a:pPr>
            <a:r>
              <a:rPr lang="en-GB" sz="2400" b="1" smtClean="0">
                <a:solidFill>
                  <a:srgbClr val="FF7C80"/>
                </a:solidFill>
              </a:rPr>
              <a:t>.</a:t>
            </a:r>
            <a:r>
              <a:rPr lang="en-GB" sz="2400" smtClean="0"/>
              <a:t> </a:t>
            </a:r>
            <a:endParaRPr lang="en-AU" sz="2400" smtClean="0"/>
          </a:p>
        </p:txBody>
      </p:sp>
    </p:spTree>
  </p:cSld>
  <p:clrMapOvr>
    <a:masterClrMapping/>
  </p:clrMapOvr>
  <p:transition>
    <p:blinds/>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a:defRPr/>
            </a:pPr>
            <a:r>
              <a:rPr lang="en-US" dirty="0" smtClean="0"/>
              <a:t>Key Message</a:t>
            </a:r>
            <a:endParaRPr lang="en-US" dirty="0"/>
          </a:p>
        </p:txBody>
      </p:sp>
      <p:sp>
        <p:nvSpPr>
          <p:cNvPr id="22531" name="Rectangle 3"/>
          <p:cNvSpPr>
            <a:spLocks noGrp="1" noChangeArrowheads="1"/>
          </p:cNvSpPr>
          <p:nvPr>
            <p:ph type="body" idx="1"/>
          </p:nvPr>
        </p:nvSpPr>
        <p:spPr>
          <a:xfrm>
            <a:off x="323850" y="1790700"/>
            <a:ext cx="8591550" cy="4686300"/>
          </a:xfrm>
        </p:spPr>
        <p:txBody>
          <a:bodyPr/>
          <a:lstStyle/>
          <a:p>
            <a:pPr>
              <a:lnSpc>
                <a:spcPct val="80000"/>
              </a:lnSpc>
              <a:spcBef>
                <a:spcPct val="15000"/>
              </a:spcBef>
              <a:buFontTx/>
              <a:buNone/>
            </a:pPr>
            <a:endParaRPr lang="en-US" sz="2800" dirty="0" smtClean="0">
              <a:latin typeface="Century"/>
              <a:cs typeface="Century"/>
            </a:endParaRPr>
          </a:p>
          <a:p>
            <a:pPr>
              <a:lnSpc>
                <a:spcPct val="80000"/>
              </a:lnSpc>
              <a:spcBef>
                <a:spcPct val="15000"/>
              </a:spcBef>
              <a:buFontTx/>
              <a:buNone/>
            </a:pPr>
            <a:r>
              <a:rPr lang="en-GB" altLang="en-US" sz="3600" b="1" i="1" dirty="0" smtClean="0">
                <a:latin typeface="Century"/>
                <a:cs typeface="Century"/>
              </a:rPr>
              <a:t>‘</a:t>
            </a:r>
            <a:r>
              <a:rPr lang="en-GB" altLang="ja-JP" sz="3600" b="1" i="1" dirty="0" smtClean="0">
                <a:latin typeface="Century"/>
                <a:cs typeface="Century"/>
              </a:rPr>
              <a:t>Police can be the best friend - or the worst enemy - of harm reduction</a:t>
            </a:r>
            <a:r>
              <a:rPr lang="en-GB" altLang="en-US" sz="3600" b="1" i="1" dirty="0" smtClean="0">
                <a:latin typeface="Century"/>
                <a:cs typeface="Century"/>
              </a:rPr>
              <a:t>’</a:t>
            </a:r>
            <a:endParaRPr lang="en-GB" altLang="ja-JP" sz="3600" b="1" i="1" dirty="0" smtClean="0">
              <a:latin typeface="Century"/>
              <a:cs typeface="Century"/>
            </a:endParaRPr>
          </a:p>
          <a:p>
            <a:pPr>
              <a:lnSpc>
                <a:spcPct val="80000"/>
              </a:lnSpc>
              <a:buFontTx/>
              <a:buNone/>
            </a:pPr>
            <a:endParaRPr lang="en-GB" sz="3600" b="1" i="1" dirty="0" smtClean="0">
              <a:latin typeface="Century"/>
              <a:cs typeface="Century"/>
            </a:endParaRPr>
          </a:p>
          <a:p>
            <a:pPr>
              <a:lnSpc>
                <a:spcPct val="80000"/>
              </a:lnSpc>
              <a:buFontTx/>
              <a:buNone/>
            </a:pPr>
            <a:r>
              <a:rPr lang="en-GB" altLang="en-US" sz="3600" b="1" i="1" dirty="0" smtClean="0">
                <a:latin typeface="Century"/>
                <a:cs typeface="Century"/>
              </a:rPr>
              <a:t>‘</a:t>
            </a:r>
            <a:r>
              <a:rPr lang="en-GB" sz="3600" b="1" i="1" dirty="0" smtClean="0">
                <a:latin typeface="Century"/>
                <a:cs typeface="Century"/>
              </a:rPr>
              <a:t>Harm reduction cannot - and will not work as </a:t>
            </a:r>
            <a:r>
              <a:rPr lang="en-GB" sz="3600" b="1" i="1" dirty="0" smtClean="0">
                <a:solidFill>
                  <a:srgbClr val="000000"/>
                </a:solidFill>
                <a:latin typeface="Century"/>
                <a:cs typeface="Century"/>
              </a:rPr>
              <a:t>effectively</a:t>
            </a:r>
            <a:r>
              <a:rPr lang="en-GB" sz="3600" b="1" i="1" dirty="0" smtClean="0">
                <a:solidFill>
                  <a:srgbClr val="FF0000"/>
                </a:solidFill>
                <a:latin typeface="Century"/>
                <a:cs typeface="Century"/>
              </a:rPr>
              <a:t> </a:t>
            </a:r>
            <a:r>
              <a:rPr lang="en-GB" sz="3600" b="1" i="1" dirty="0" smtClean="0">
                <a:latin typeface="Century"/>
                <a:cs typeface="Century"/>
              </a:rPr>
              <a:t>without the active participation and support from police</a:t>
            </a:r>
            <a:r>
              <a:rPr lang="en-GB" altLang="en-US" sz="3600" b="1" i="1" dirty="0" smtClean="0">
                <a:latin typeface="Century"/>
                <a:cs typeface="Century"/>
              </a:rPr>
              <a:t>’</a:t>
            </a:r>
            <a:r>
              <a:rPr lang="en-GB" sz="3600" b="1" i="1" dirty="0" smtClean="0">
                <a:latin typeface="Century"/>
                <a:cs typeface="Century"/>
              </a:rPr>
              <a:t>.</a:t>
            </a:r>
          </a:p>
          <a:p>
            <a:pPr>
              <a:lnSpc>
                <a:spcPct val="80000"/>
              </a:lnSpc>
              <a:spcBef>
                <a:spcPct val="15000"/>
              </a:spcBef>
              <a:buFontTx/>
              <a:buNone/>
            </a:pPr>
            <a:endParaRPr lang="en-US" b="1" i="1" dirty="0" smtClean="0">
              <a:latin typeface="Garamond" pitchFamily="18" charset="0"/>
              <a:cs typeface="Arial" pitchFamily="34" charset="0"/>
            </a:endParaRPr>
          </a:p>
          <a:p>
            <a:pPr>
              <a:lnSpc>
                <a:spcPct val="80000"/>
              </a:lnSpc>
              <a:buFontTx/>
              <a:buNone/>
            </a:pPr>
            <a:endParaRPr lang="en-GB" sz="800" b="1" dirty="0" smtClean="0">
              <a:latin typeface="Arial Black" pitchFamily="34" charset="0"/>
              <a:cs typeface="Arial" pitchFamily="34" charset="0"/>
            </a:endParaRPr>
          </a:p>
          <a:p>
            <a:pPr>
              <a:lnSpc>
                <a:spcPct val="80000"/>
              </a:lnSpc>
              <a:buFontTx/>
              <a:buNone/>
            </a:pPr>
            <a:endParaRPr lang="en-GB" sz="1000" b="1" dirty="0" smtClean="0">
              <a:latin typeface="Arial Black" pitchFamily="34" charset="0"/>
              <a:cs typeface="Arial" pitchFamily="34" charset="0"/>
            </a:endParaRPr>
          </a:p>
          <a:p>
            <a:pPr>
              <a:lnSpc>
                <a:spcPct val="80000"/>
              </a:lnSpc>
              <a:buFontTx/>
              <a:buNone/>
            </a:pPr>
            <a:endParaRPr lang="en-GB" sz="1000" b="1" dirty="0" smtClean="0">
              <a:latin typeface="Garamond" pitchFamily="18" charset="0"/>
              <a:cs typeface="Arial" pitchFamily="34" charset="0"/>
            </a:endParaRPr>
          </a:p>
          <a:p>
            <a:pPr>
              <a:lnSpc>
                <a:spcPct val="80000"/>
              </a:lnSpc>
              <a:buFontTx/>
              <a:buNone/>
            </a:pPr>
            <a:endParaRPr lang="en-GB" sz="1000" b="1" dirty="0" smtClean="0">
              <a:latin typeface="Garamond" pitchFamily="18" charset="0"/>
              <a:cs typeface="Arial" pitchFamily="34" charset="0"/>
            </a:endParaRPr>
          </a:p>
          <a:p>
            <a:pPr>
              <a:lnSpc>
                <a:spcPct val="80000"/>
              </a:lnSpc>
              <a:buFontTx/>
              <a:buNone/>
            </a:pPr>
            <a:r>
              <a:rPr lang="en-GB" sz="1000" b="1" dirty="0" smtClean="0">
                <a:solidFill>
                  <a:srgbClr val="FF7C80"/>
                </a:solidFill>
                <a:latin typeface="Garamond" pitchFamily="18" charset="0"/>
                <a:cs typeface="Arial" pitchFamily="34" charset="0"/>
              </a:rPr>
              <a:t>.</a:t>
            </a:r>
            <a:r>
              <a:rPr lang="en-GB" sz="1000" dirty="0" smtClean="0">
                <a:latin typeface="Garamond" pitchFamily="18" charset="0"/>
                <a:cs typeface="Arial" pitchFamily="34" charset="0"/>
              </a:rPr>
              <a:t> </a:t>
            </a:r>
            <a:endParaRPr lang="en-AU" sz="1000" dirty="0" smtClean="0">
              <a:latin typeface="Garamond" pitchFamily="18" charset="0"/>
              <a:cs typeface="Arial"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2531">
                                            <p:txEl>
                                              <p:pRg st="1" end="1"/>
                                            </p:txEl>
                                          </p:spTgt>
                                        </p:tgtEl>
                                        <p:attrNameLst>
                                          <p:attrName>style.visibility</p:attrName>
                                        </p:attrNameLst>
                                      </p:cBhvr>
                                      <p:to>
                                        <p:strVal val="visible"/>
                                      </p:to>
                                    </p:set>
                                    <p:anim calcmode="lin" valueType="num">
                                      <p:cBhvr additive="base">
                                        <p:cTn id="7" dur="500" fill="hold"/>
                                        <p:tgtEl>
                                          <p:spTgt spid="22531">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253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22531">
                                            <p:txEl>
                                              <p:pRg st="3" end="3"/>
                                            </p:txEl>
                                          </p:spTgt>
                                        </p:tgtEl>
                                        <p:attrNameLst>
                                          <p:attrName>style.visibility</p:attrName>
                                        </p:attrNameLst>
                                      </p:cBhvr>
                                      <p:to>
                                        <p:strVal val="visible"/>
                                      </p:to>
                                    </p:set>
                                    <p:anim calcmode="lin" valueType="num">
                                      <p:cBhvr additive="base">
                                        <p:cTn id="13" dur="500" fill="hold"/>
                                        <p:tgtEl>
                                          <p:spTgt spid="22531">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2531">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ChangeArrowheads="1"/>
          </p:cNvSpPr>
          <p:nvPr>
            <p:ph type="title"/>
          </p:nvPr>
        </p:nvSpPr>
        <p:spPr/>
        <p:txBody>
          <a:bodyPr/>
          <a:lstStyle/>
          <a:p>
            <a:pPr eaLnBrk="1" hangingPunct="1"/>
            <a:r>
              <a:rPr lang="en-US" sz="3600" dirty="0" smtClean="0">
                <a:latin typeface="Arial" charset="0"/>
                <a:ea typeface="ＭＳ Ｐゴシック" charset="0"/>
              </a:rPr>
              <a:t>Police activities that </a:t>
            </a:r>
            <a:r>
              <a:rPr lang="en-US" sz="3600" u="sng" dirty="0" smtClean="0">
                <a:latin typeface="Arial" charset="0"/>
                <a:ea typeface="ＭＳ Ｐゴシック" charset="0"/>
              </a:rPr>
              <a:t>increase the risk</a:t>
            </a:r>
            <a:r>
              <a:rPr lang="en-US" sz="3600" dirty="0" smtClean="0">
                <a:latin typeface="Arial" charset="0"/>
                <a:ea typeface="ＭＳ Ｐゴシック" charset="0"/>
              </a:rPr>
              <a:t> of HIV spreading:</a:t>
            </a:r>
            <a:endParaRPr lang="en-US" sz="3600" dirty="0">
              <a:latin typeface="Arial" charset="0"/>
              <a:ea typeface="ＭＳ Ｐゴシック" charset="0"/>
            </a:endParaRPr>
          </a:p>
        </p:txBody>
      </p:sp>
      <p:sp>
        <p:nvSpPr>
          <p:cNvPr id="191491" name="Rectangle 3"/>
          <p:cNvSpPr>
            <a:spLocks noGrp="1" noChangeArrowheads="1"/>
          </p:cNvSpPr>
          <p:nvPr>
            <p:ph type="body" idx="1"/>
          </p:nvPr>
        </p:nvSpPr>
        <p:spPr>
          <a:xfrm>
            <a:off x="152400" y="1447800"/>
            <a:ext cx="8763000" cy="4495800"/>
          </a:xfrm>
        </p:spPr>
        <p:txBody>
          <a:bodyPr/>
          <a:lstStyle/>
          <a:p>
            <a:pPr eaLnBrk="1" hangingPunct="1">
              <a:lnSpc>
                <a:spcPct val="80000"/>
              </a:lnSpc>
              <a:buFontTx/>
              <a:buNone/>
            </a:pPr>
            <a:endParaRPr lang="en-AU" sz="2400" b="1" dirty="0">
              <a:latin typeface="Arial" charset="0"/>
              <a:ea typeface="ＭＳ Ｐゴシック" charset="0"/>
            </a:endParaRPr>
          </a:p>
          <a:p>
            <a:pPr eaLnBrk="1" hangingPunct="1">
              <a:lnSpc>
                <a:spcPct val="80000"/>
              </a:lnSpc>
            </a:pPr>
            <a:r>
              <a:rPr lang="en-AU" sz="2400" b="1" dirty="0">
                <a:latin typeface="Arial" charset="0"/>
                <a:ea typeface="ＭＳ Ｐゴシック" charset="0"/>
              </a:rPr>
              <a:t>police </a:t>
            </a:r>
            <a:r>
              <a:rPr lang="en-AU" sz="2400" b="1" i="1" dirty="0">
                <a:latin typeface="Arial" charset="0"/>
                <a:ea typeface="ＭＳ Ｐゴシック" charset="0"/>
              </a:rPr>
              <a:t>target or actively patrol </a:t>
            </a:r>
            <a:r>
              <a:rPr lang="en-AU" sz="2400" b="1" dirty="0">
                <a:latin typeface="Arial" charset="0"/>
                <a:ea typeface="ＭＳ Ｐゴシック" charset="0"/>
              </a:rPr>
              <a:t>near the vicinity of harm reduction services, e.g. needle </a:t>
            </a:r>
            <a:r>
              <a:rPr lang="en-AU" sz="2400" b="1" dirty="0" smtClean="0">
                <a:latin typeface="Arial" charset="0"/>
                <a:ea typeface="ＭＳ Ｐゴシック" charset="0"/>
              </a:rPr>
              <a:t>and syringe programmes </a:t>
            </a:r>
            <a:r>
              <a:rPr lang="en-AU" sz="2400" b="1" dirty="0">
                <a:latin typeface="Arial" charset="0"/>
                <a:ea typeface="ＭＳ Ｐゴシック" charset="0"/>
              </a:rPr>
              <a:t>and drop in centres, to apprehend drug users</a:t>
            </a:r>
          </a:p>
          <a:p>
            <a:pPr eaLnBrk="1" hangingPunct="1">
              <a:lnSpc>
                <a:spcPct val="80000"/>
              </a:lnSpc>
            </a:pPr>
            <a:endParaRPr lang="en-AU" sz="2400" b="1" dirty="0">
              <a:latin typeface="Arial" charset="0"/>
              <a:ea typeface="ＭＳ Ｐゴシック" charset="0"/>
            </a:endParaRPr>
          </a:p>
          <a:p>
            <a:pPr eaLnBrk="1" hangingPunct="1">
              <a:lnSpc>
                <a:spcPct val="80000"/>
              </a:lnSpc>
            </a:pPr>
            <a:r>
              <a:rPr lang="en-AU" sz="2400" b="1" dirty="0">
                <a:latin typeface="Arial" charset="0"/>
                <a:ea typeface="ＭＳ Ｐゴシック" charset="0"/>
              </a:rPr>
              <a:t>police conduct street sweeps and ‘moving on’ techniques, conduct ‘shake down’ searches, </a:t>
            </a:r>
            <a:r>
              <a:rPr lang="en-AU" sz="2400" b="1" dirty="0" smtClean="0">
                <a:latin typeface="Arial" charset="0"/>
                <a:ea typeface="ＭＳ Ｐゴシック" charset="0"/>
              </a:rPr>
              <a:t>removing </a:t>
            </a:r>
            <a:r>
              <a:rPr lang="en-AU" sz="2400" b="1" dirty="0">
                <a:latin typeface="Arial" charset="0"/>
                <a:ea typeface="ＭＳ Ｐゴシック" charset="0"/>
              </a:rPr>
              <a:t>injecting equipment</a:t>
            </a:r>
          </a:p>
          <a:p>
            <a:pPr eaLnBrk="1" hangingPunct="1">
              <a:lnSpc>
                <a:spcPct val="80000"/>
              </a:lnSpc>
              <a:buFontTx/>
              <a:buNone/>
            </a:pPr>
            <a:endParaRPr lang="en-AU" sz="2400" b="1" dirty="0">
              <a:latin typeface="Arial" charset="0"/>
              <a:ea typeface="ＭＳ Ｐゴシック" charset="0"/>
            </a:endParaRPr>
          </a:p>
          <a:p>
            <a:pPr eaLnBrk="1" hangingPunct="1">
              <a:lnSpc>
                <a:spcPct val="80000"/>
              </a:lnSpc>
            </a:pPr>
            <a:r>
              <a:rPr lang="en-AU" sz="2400" b="1" dirty="0">
                <a:latin typeface="Arial" charset="0"/>
                <a:ea typeface="ＭＳ Ｐゴシック" charset="0"/>
              </a:rPr>
              <a:t>police search or detain outreach workers and peer educators</a:t>
            </a:r>
          </a:p>
          <a:p>
            <a:pPr eaLnBrk="1" hangingPunct="1">
              <a:lnSpc>
                <a:spcPct val="80000"/>
              </a:lnSpc>
              <a:buFontTx/>
              <a:buNone/>
            </a:pPr>
            <a:r>
              <a:rPr lang="en-AU" sz="2400" b="1" dirty="0">
                <a:latin typeface="Arial" charset="0"/>
                <a:ea typeface="ＭＳ Ｐゴシック" charset="0"/>
              </a:rPr>
              <a:t>	</a:t>
            </a:r>
          </a:p>
          <a:p>
            <a:pPr eaLnBrk="1" hangingPunct="1">
              <a:lnSpc>
                <a:spcPct val="80000"/>
              </a:lnSpc>
            </a:pPr>
            <a:r>
              <a:rPr lang="en-AU" sz="2400" b="1" dirty="0">
                <a:latin typeface="Arial" charset="0"/>
                <a:ea typeface="ＭＳ Ｐゴシック" charset="0"/>
              </a:rPr>
              <a:t>police are generally unsupportive and lobby for the removal of programs.</a:t>
            </a:r>
          </a:p>
          <a:p>
            <a:pPr eaLnBrk="1" hangingPunct="1">
              <a:lnSpc>
                <a:spcPct val="80000"/>
              </a:lnSpc>
            </a:pPr>
            <a:endParaRPr lang="en-AU" sz="1800" b="1" dirty="0">
              <a:latin typeface="Arial" charset="0"/>
              <a:ea typeface="ＭＳ Ｐゴシック" charset="0"/>
            </a:endParaRPr>
          </a:p>
          <a:p>
            <a:pPr eaLnBrk="1" hangingPunct="1">
              <a:lnSpc>
                <a:spcPct val="80000"/>
              </a:lnSpc>
              <a:buFontTx/>
              <a:buNone/>
            </a:pPr>
            <a:r>
              <a:rPr lang="en-AU" sz="1400" b="1" dirty="0">
                <a:latin typeface="Arial" charset="0"/>
                <a:ea typeface="ＭＳ Ｐゴシック" charset="0"/>
              </a:rPr>
              <a:t>	</a:t>
            </a:r>
          </a:p>
          <a:p>
            <a:pPr eaLnBrk="1" hangingPunct="1">
              <a:lnSpc>
                <a:spcPct val="80000"/>
              </a:lnSpc>
            </a:pPr>
            <a:endParaRPr lang="en-AU" sz="1000" b="1" dirty="0">
              <a:latin typeface="Arial" charset="0"/>
              <a:ea typeface="ＭＳ Ｐゴシック" charset="0"/>
            </a:endParaRPr>
          </a:p>
          <a:p>
            <a:pPr eaLnBrk="1" hangingPunct="1">
              <a:lnSpc>
                <a:spcPct val="80000"/>
              </a:lnSpc>
              <a:buFontTx/>
              <a:buNone/>
            </a:pPr>
            <a:endParaRPr lang="en-GB" sz="1000" b="1" dirty="0">
              <a:latin typeface="Arial" charset="0"/>
              <a:ea typeface="ＭＳ Ｐゴシック" charset="0"/>
            </a:endParaRPr>
          </a:p>
          <a:p>
            <a:pPr eaLnBrk="1" hangingPunct="1">
              <a:lnSpc>
                <a:spcPct val="80000"/>
              </a:lnSpc>
              <a:buFontTx/>
              <a:buNone/>
            </a:pPr>
            <a:endParaRPr lang="en-GB" sz="1200" b="1" dirty="0">
              <a:latin typeface="Arial" charset="0"/>
              <a:ea typeface="ＭＳ Ｐゴシック" charset="0"/>
            </a:endParaRPr>
          </a:p>
          <a:p>
            <a:pPr eaLnBrk="1" hangingPunct="1">
              <a:lnSpc>
                <a:spcPct val="80000"/>
              </a:lnSpc>
              <a:buFontTx/>
              <a:buNone/>
            </a:pPr>
            <a:endParaRPr lang="en-GB" sz="1200" b="1" dirty="0">
              <a:latin typeface="Arial" charset="0"/>
              <a:ea typeface="ＭＳ Ｐゴシック" charset="0"/>
            </a:endParaRPr>
          </a:p>
          <a:p>
            <a:pPr eaLnBrk="1" hangingPunct="1">
              <a:lnSpc>
                <a:spcPct val="80000"/>
              </a:lnSpc>
              <a:buFontTx/>
              <a:buNone/>
            </a:pPr>
            <a:r>
              <a:rPr lang="en-GB" sz="1200" b="1" dirty="0">
                <a:solidFill>
                  <a:srgbClr val="FF7C80"/>
                </a:solidFill>
                <a:latin typeface="Arial" charset="0"/>
                <a:ea typeface="ＭＳ Ｐゴシック" charset="0"/>
              </a:rPr>
              <a:t>.</a:t>
            </a:r>
            <a:r>
              <a:rPr lang="en-GB" sz="1200" dirty="0">
                <a:latin typeface="Arial" charset="0"/>
                <a:ea typeface="ＭＳ Ｐゴシック" charset="0"/>
              </a:rPr>
              <a:t> </a:t>
            </a:r>
            <a:endParaRPr lang="en-AU" sz="1200" dirty="0">
              <a:latin typeface="Arial" charset="0"/>
              <a:ea typeface="ＭＳ Ｐゴシック" charset="0"/>
            </a:endParaRPr>
          </a:p>
        </p:txBody>
      </p:sp>
    </p:spTree>
    <p:extLst>
      <p:ext uri="{BB962C8B-B14F-4D97-AF65-F5344CB8AC3E}">
        <p14:creationId xmlns="" xmlns:p14="http://schemas.microsoft.com/office/powerpoint/2010/main" val="1267679425"/>
      </p:ext>
    </p:extLst>
  </p:cSld>
  <p:clrMapOvr>
    <a:masterClrMapping/>
  </p:clrMapOvr>
  <p:transition>
    <p:blinds/>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nodeType="clickEffect">
                                  <p:stCondLst>
                                    <p:cond delay="0"/>
                                  </p:stCondLst>
                                  <p:childTnLst>
                                    <p:set>
                                      <p:cBhvr>
                                        <p:cTn id="6" dur="1" fill="hold">
                                          <p:stCondLst>
                                            <p:cond delay="0"/>
                                          </p:stCondLst>
                                        </p:cTn>
                                        <p:tgtEl>
                                          <p:spTgt spid="191491">
                                            <p:txEl>
                                              <p:pRg st="1" end="1"/>
                                            </p:txEl>
                                          </p:spTgt>
                                        </p:tgtEl>
                                        <p:attrNameLst>
                                          <p:attrName>style.visibility</p:attrName>
                                        </p:attrNameLst>
                                      </p:cBhvr>
                                      <p:to>
                                        <p:strVal val="visible"/>
                                      </p:to>
                                    </p:set>
                                    <p:animEffect transition="in" filter="diamond(in)">
                                      <p:cBhvr>
                                        <p:cTn id="7" dur="2000"/>
                                        <p:tgtEl>
                                          <p:spTgt spid="191491">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nodeType="clickEffect">
                                  <p:stCondLst>
                                    <p:cond delay="0"/>
                                  </p:stCondLst>
                                  <p:childTnLst>
                                    <p:set>
                                      <p:cBhvr>
                                        <p:cTn id="11" dur="1" fill="hold">
                                          <p:stCondLst>
                                            <p:cond delay="0"/>
                                          </p:stCondLst>
                                        </p:cTn>
                                        <p:tgtEl>
                                          <p:spTgt spid="191491">
                                            <p:txEl>
                                              <p:pRg st="3" end="3"/>
                                            </p:txEl>
                                          </p:spTgt>
                                        </p:tgtEl>
                                        <p:attrNameLst>
                                          <p:attrName>style.visibility</p:attrName>
                                        </p:attrNameLst>
                                      </p:cBhvr>
                                      <p:to>
                                        <p:strVal val="visible"/>
                                      </p:to>
                                    </p:set>
                                    <p:animEffect transition="in" filter="diamond(in)">
                                      <p:cBhvr>
                                        <p:cTn id="12" dur="2000"/>
                                        <p:tgtEl>
                                          <p:spTgt spid="191491">
                                            <p:txEl>
                                              <p:pRg st="3" end="3"/>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nodeType="clickEffect">
                                  <p:stCondLst>
                                    <p:cond delay="0"/>
                                  </p:stCondLst>
                                  <p:childTnLst>
                                    <p:set>
                                      <p:cBhvr>
                                        <p:cTn id="16" dur="1" fill="hold">
                                          <p:stCondLst>
                                            <p:cond delay="0"/>
                                          </p:stCondLst>
                                        </p:cTn>
                                        <p:tgtEl>
                                          <p:spTgt spid="191491">
                                            <p:txEl>
                                              <p:pRg st="5" end="5"/>
                                            </p:txEl>
                                          </p:spTgt>
                                        </p:tgtEl>
                                        <p:attrNameLst>
                                          <p:attrName>style.visibility</p:attrName>
                                        </p:attrNameLst>
                                      </p:cBhvr>
                                      <p:to>
                                        <p:strVal val="visible"/>
                                      </p:to>
                                    </p:set>
                                    <p:animEffect transition="in" filter="diamond(in)">
                                      <p:cBhvr>
                                        <p:cTn id="17" dur="2000"/>
                                        <p:tgtEl>
                                          <p:spTgt spid="191491">
                                            <p:txEl>
                                              <p:pRg st="5" end="5"/>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8" presetClass="entr" presetSubtype="16" fill="hold" nodeType="clickEffect">
                                  <p:stCondLst>
                                    <p:cond delay="0"/>
                                  </p:stCondLst>
                                  <p:childTnLst>
                                    <p:set>
                                      <p:cBhvr>
                                        <p:cTn id="21" dur="1" fill="hold">
                                          <p:stCondLst>
                                            <p:cond delay="0"/>
                                          </p:stCondLst>
                                        </p:cTn>
                                        <p:tgtEl>
                                          <p:spTgt spid="191491">
                                            <p:txEl>
                                              <p:pRg st="7" end="7"/>
                                            </p:txEl>
                                          </p:spTgt>
                                        </p:tgtEl>
                                        <p:attrNameLst>
                                          <p:attrName>style.visibility</p:attrName>
                                        </p:attrNameLst>
                                      </p:cBhvr>
                                      <p:to>
                                        <p:strVal val="visible"/>
                                      </p:to>
                                    </p:set>
                                    <p:animEffect transition="in" filter="diamond(in)">
                                      <p:cBhvr>
                                        <p:cTn id="22" dur="2000"/>
                                        <p:tgtEl>
                                          <p:spTgt spid="19149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ChangeArrowheads="1"/>
          </p:cNvSpPr>
          <p:nvPr>
            <p:ph type="title"/>
          </p:nvPr>
        </p:nvSpPr>
        <p:spPr>
          <a:xfrm>
            <a:off x="457200" y="0"/>
            <a:ext cx="8229600" cy="838200"/>
          </a:xfrm>
        </p:spPr>
        <p:txBody>
          <a:bodyPr/>
          <a:lstStyle/>
          <a:p>
            <a:pPr eaLnBrk="1" hangingPunct="1"/>
            <a:r>
              <a:rPr lang="en-US" sz="2800" dirty="0" smtClean="0">
                <a:latin typeface="Arial" charset="0"/>
                <a:ea typeface="ＭＳ Ｐゴシック" charset="0"/>
              </a:rPr>
              <a:t>Outcomes from non-supportive police activities:</a:t>
            </a:r>
            <a:endParaRPr lang="en-US" sz="2800" dirty="0">
              <a:latin typeface="Arial" charset="0"/>
              <a:ea typeface="ＭＳ Ｐゴシック" charset="0"/>
            </a:endParaRPr>
          </a:p>
        </p:txBody>
      </p:sp>
      <p:graphicFrame>
        <p:nvGraphicFramePr>
          <p:cNvPr id="2" name="Diagram 1"/>
          <p:cNvGraphicFramePr/>
          <p:nvPr>
            <p:extLst>
              <p:ext uri="{D42A27DB-BD31-4B8C-83A1-F6EECF244321}">
                <p14:modId xmlns="" xmlns:p14="http://schemas.microsoft.com/office/powerpoint/2010/main" val="3152497250"/>
              </p:ext>
            </p:extLst>
          </p:nvPr>
        </p:nvGraphicFramePr>
        <p:xfrm>
          <a:off x="228600" y="304800"/>
          <a:ext cx="8686800" cy="57292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 xmlns:p14="http://schemas.microsoft.com/office/powerpoint/2010/main" val="950658417"/>
      </p:ext>
    </p:extLst>
  </p:cSld>
  <p:clrMapOvr>
    <a:masterClrMapping/>
  </p:clrMapOvr>
  <p:transition>
    <p:blinds/>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noChangeArrowheads="1"/>
          </p:cNvSpPr>
          <p:nvPr>
            <p:ph type="title"/>
          </p:nvPr>
        </p:nvSpPr>
        <p:spPr/>
        <p:txBody>
          <a:bodyPr/>
          <a:lstStyle/>
          <a:p>
            <a:pPr eaLnBrk="1" hangingPunct="1"/>
            <a:r>
              <a:rPr lang="en-US" sz="4000" u="sng">
                <a:latin typeface="Arial" charset="0"/>
                <a:ea typeface="ＭＳ Ｐゴシック" charset="0"/>
              </a:rPr>
              <a:t/>
            </a:r>
            <a:br>
              <a:rPr lang="en-US" sz="4000" u="sng">
                <a:latin typeface="Arial" charset="0"/>
                <a:ea typeface="ＭＳ Ｐゴシック" charset="0"/>
              </a:rPr>
            </a:br>
            <a:endParaRPr lang="en-US" sz="4000">
              <a:latin typeface="Bookman Old Style" charset="0"/>
              <a:ea typeface="ＭＳ Ｐゴシック" charset="0"/>
            </a:endParaRPr>
          </a:p>
        </p:txBody>
      </p:sp>
      <p:sp>
        <p:nvSpPr>
          <p:cNvPr id="197635" name="Rectangle 3"/>
          <p:cNvSpPr>
            <a:spLocks noGrp="1" noChangeArrowheads="1"/>
          </p:cNvSpPr>
          <p:nvPr>
            <p:ph type="body" idx="1"/>
          </p:nvPr>
        </p:nvSpPr>
        <p:spPr/>
        <p:txBody>
          <a:bodyPr/>
          <a:lstStyle/>
          <a:p>
            <a:pPr marL="457200" indent="0" eaLnBrk="1" hangingPunct="1">
              <a:lnSpc>
                <a:spcPct val="90000"/>
              </a:lnSpc>
              <a:buFontTx/>
              <a:buNone/>
            </a:pPr>
            <a:r>
              <a:rPr lang="en-US" b="1" u="sng" dirty="0">
                <a:solidFill>
                  <a:schemeClr val="tx2"/>
                </a:solidFill>
                <a:latin typeface="Arial" charset="0"/>
                <a:ea typeface="ＭＳ Ｐゴシック" charset="0"/>
              </a:rPr>
              <a:t>Goal of Law Enforcement and Harm Reduction:</a:t>
            </a:r>
            <a:r>
              <a:rPr lang="en-US" b="1" dirty="0">
                <a:solidFill>
                  <a:schemeClr val="tx2"/>
                </a:solidFill>
                <a:latin typeface="Bookman Old Style" charset="0"/>
                <a:ea typeface="ＭＳ Ｐゴシック" charset="0"/>
              </a:rPr>
              <a:t/>
            </a:r>
            <a:br>
              <a:rPr lang="en-US" b="1" dirty="0">
                <a:solidFill>
                  <a:schemeClr val="tx2"/>
                </a:solidFill>
                <a:latin typeface="Bookman Old Style" charset="0"/>
                <a:ea typeface="ＭＳ Ｐゴシック" charset="0"/>
              </a:rPr>
            </a:br>
            <a:endParaRPr lang="en-US" sz="4000" b="1" dirty="0">
              <a:solidFill>
                <a:schemeClr val="tx2"/>
              </a:solidFill>
              <a:latin typeface="Arial" charset="0"/>
              <a:ea typeface="ＭＳ Ｐゴシック" charset="0"/>
            </a:endParaRPr>
          </a:p>
          <a:p>
            <a:pPr marL="457200" indent="0" eaLnBrk="1" hangingPunct="1">
              <a:lnSpc>
                <a:spcPct val="90000"/>
              </a:lnSpc>
              <a:buFontTx/>
              <a:buNone/>
            </a:pPr>
            <a:r>
              <a:rPr lang="en-US" sz="4000" b="1" dirty="0">
                <a:latin typeface="Arial" charset="0"/>
                <a:ea typeface="ＭＳ Ｐゴシック" charset="0"/>
              </a:rPr>
              <a:t>To develop and maintain a supportive and </a:t>
            </a:r>
            <a:r>
              <a:rPr lang="en-US" sz="4000" b="1" u="sng" dirty="0">
                <a:latin typeface="Arial" charset="0"/>
                <a:ea typeface="ＭＳ Ｐゴシック" charset="0"/>
              </a:rPr>
              <a:t>enabling environment</a:t>
            </a:r>
            <a:r>
              <a:rPr lang="en-US" sz="4000" b="1" dirty="0">
                <a:latin typeface="Arial" charset="0"/>
                <a:ea typeface="ＭＳ Ｐゴシック" charset="0"/>
              </a:rPr>
              <a:t> for harm reduction approaches.</a:t>
            </a:r>
            <a:endParaRPr lang="en-GB" sz="4000" b="1" dirty="0">
              <a:latin typeface="Arial" charset="0"/>
              <a:ea typeface="ＭＳ Ｐゴシック" charset="0"/>
            </a:endParaRPr>
          </a:p>
        </p:txBody>
      </p:sp>
    </p:spTree>
    <p:extLst>
      <p:ext uri="{BB962C8B-B14F-4D97-AF65-F5344CB8AC3E}">
        <p14:creationId xmlns="" xmlns:p14="http://schemas.microsoft.com/office/powerpoint/2010/main" val="1140913649"/>
      </p:ext>
    </p:extLst>
  </p:cSld>
  <p:clrMapOvr>
    <a:masterClrMapping/>
  </p:clrMapOvr>
  <p:transition>
    <p:blinds/>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197635">
                                            <p:txEl>
                                              <p:pRg st="1" end="1"/>
                                            </p:txEl>
                                          </p:spTgt>
                                        </p:tgtEl>
                                        <p:attrNameLst>
                                          <p:attrName>style.visibility</p:attrName>
                                        </p:attrNameLst>
                                      </p:cBhvr>
                                      <p:to>
                                        <p:strVal val="visible"/>
                                      </p:to>
                                    </p:set>
                                    <p:animEffect transition="in" filter="box(in)">
                                      <p:cBhvr>
                                        <p:cTn id="7" dur="500"/>
                                        <p:tgtEl>
                                          <p:spTgt spid="19763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fontScheme name="Default Desig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1348</TotalTime>
  <Words>1072</Words>
  <Application>Microsoft Macintosh PowerPoint</Application>
  <PresentationFormat>On-screen Show (4:3)</PresentationFormat>
  <Paragraphs>272</Paragraphs>
  <Slides>25</Slides>
  <Notes>20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Default Design</vt:lpstr>
      <vt:lpstr>Presentation</vt:lpstr>
      <vt:lpstr>BACKGROUND</vt:lpstr>
      <vt:lpstr> Police Attitudes Toward Drugs and Harm Reduction Influenced By:   </vt:lpstr>
      <vt:lpstr>Negative Attitude Among Police</vt:lpstr>
      <vt:lpstr>Key Issues:</vt:lpstr>
      <vt:lpstr>Key Message</vt:lpstr>
      <vt:lpstr>Police activities that increase the risk of HIV spreading:</vt:lpstr>
      <vt:lpstr>Outcomes from non-supportive police activities:</vt:lpstr>
      <vt:lpstr> </vt:lpstr>
      <vt:lpstr>Slide 10</vt:lpstr>
      <vt:lpstr>Slide 11</vt:lpstr>
      <vt:lpstr>Slide 12</vt:lpstr>
      <vt:lpstr>Slide 13</vt:lpstr>
      <vt:lpstr>Slide 14</vt:lpstr>
      <vt:lpstr>Police and Harm Reduction</vt:lpstr>
      <vt:lpstr>Police and Harm Reduction</vt:lpstr>
      <vt:lpstr>Police and Harm Reduction</vt:lpstr>
      <vt:lpstr>Police and Harm Reduction</vt:lpstr>
      <vt:lpstr>Police and Harm Reduction</vt:lpstr>
      <vt:lpstr>Police and Harm Reduction</vt:lpstr>
      <vt:lpstr>Police and Harm Reduction</vt:lpstr>
      <vt:lpstr>Challenges</vt:lpstr>
      <vt:lpstr>Police – Health Relationships</vt:lpstr>
      <vt:lpstr>What is LEAHN?</vt:lpstr>
      <vt:lpstr>Thank You!</vt:lpstr>
    </vt:vector>
  </TitlesOfParts>
  <Company>Burnet Institute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prathbone</dc:creator>
  <cp:lastModifiedBy>User</cp:lastModifiedBy>
  <cp:revision>121</cp:revision>
  <cp:lastPrinted>2007-10-08T06:40:16Z</cp:lastPrinted>
  <dcterms:created xsi:type="dcterms:W3CDTF">2005-08-03T05:09:40Z</dcterms:created>
  <dcterms:modified xsi:type="dcterms:W3CDTF">2014-06-16T04:37:21Z</dcterms:modified>
</cp:coreProperties>
</file>